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312"/>
  </p:notesMasterIdLst>
  <p:handoutMasterIdLst>
    <p:handoutMasterId r:id="rId313"/>
  </p:handoutMasterIdLst>
  <p:sldIdLst>
    <p:sldId id="831" r:id="rId3"/>
    <p:sldId id="829" r:id="rId4"/>
    <p:sldId id="354" r:id="rId5"/>
    <p:sldId id="793" r:id="rId6"/>
    <p:sldId id="794" r:id="rId7"/>
    <p:sldId id="795" r:id="rId8"/>
    <p:sldId id="668" r:id="rId9"/>
    <p:sldId id="258" r:id="rId10"/>
    <p:sldId id="260" r:id="rId11"/>
    <p:sldId id="261" r:id="rId12"/>
    <p:sldId id="452" r:id="rId13"/>
    <p:sldId id="453" r:id="rId14"/>
    <p:sldId id="454" r:id="rId15"/>
    <p:sldId id="455" r:id="rId16"/>
    <p:sldId id="660" r:id="rId17"/>
    <p:sldId id="662" r:id="rId18"/>
    <p:sldId id="663" r:id="rId19"/>
    <p:sldId id="459" r:id="rId20"/>
    <p:sldId id="456" r:id="rId21"/>
    <p:sldId id="460" r:id="rId22"/>
    <p:sldId id="664" r:id="rId23"/>
    <p:sldId id="665" r:id="rId24"/>
    <p:sldId id="666" r:id="rId25"/>
    <p:sldId id="667" r:id="rId26"/>
    <p:sldId id="461" r:id="rId27"/>
    <p:sldId id="464" r:id="rId28"/>
    <p:sldId id="462" r:id="rId29"/>
    <p:sldId id="669" r:id="rId30"/>
    <p:sldId id="268" r:id="rId31"/>
    <p:sldId id="803" r:id="rId32"/>
    <p:sldId id="498" r:id="rId33"/>
    <p:sldId id="537" r:id="rId34"/>
    <p:sldId id="271" r:id="rId35"/>
    <p:sldId id="656" r:id="rId36"/>
    <p:sldId id="657" r:id="rId37"/>
    <p:sldId id="358" r:id="rId38"/>
    <p:sldId id="501" r:id="rId39"/>
    <p:sldId id="503" r:id="rId40"/>
    <p:sldId id="504" r:id="rId41"/>
    <p:sldId id="505" r:id="rId42"/>
    <p:sldId id="525" r:id="rId43"/>
    <p:sldId id="529" r:id="rId44"/>
    <p:sldId id="526" r:id="rId45"/>
    <p:sldId id="527" r:id="rId46"/>
    <p:sldId id="658" r:id="rId47"/>
    <p:sldId id="528" r:id="rId48"/>
    <p:sldId id="508" r:id="rId49"/>
    <p:sldId id="509" r:id="rId50"/>
    <p:sldId id="532" r:id="rId51"/>
    <p:sldId id="806" r:id="rId52"/>
    <p:sldId id="805" r:id="rId53"/>
    <p:sldId id="533" r:id="rId54"/>
    <p:sldId id="534" r:id="rId55"/>
    <p:sldId id="670" r:id="rId56"/>
    <p:sldId id="284" r:id="rId57"/>
    <p:sldId id="512" r:id="rId58"/>
    <p:sldId id="671" r:id="rId59"/>
    <p:sldId id="524" r:id="rId60"/>
    <p:sldId id="513" r:id="rId61"/>
    <p:sldId id="514" r:id="rId62"/>
    <p:sldId id="515" r:id="rId63"/>
    <p:sldId id="516" r:id="rId64"/>
    <p:sldId id="540" r:id="rId65"/>
    <p:sldId id="541" r:id="rId66"/>
    <p:sldId id="674" r:id="rId67"/>
    <p:sldId id="542" r:id="rId68"/>
    <p:sldId id="543" r:id="rId69"/>
    <p:sldId id="544" r:id="rId70"/>
    <p:sldId id="545" r:id="rId71"/>
    <p:sldId id="546" r:id="rId72"/>
    <p:sldId id="675" r:id="rId73"/>
    <p:sldId id="547" r:id="rId74"/>
    <p:sldId id="677" r:id="rId75"/>
    <p:sldId id="672" r:id="rId76"/>
    <p:sldId id="293" r:id="rId77"/>
    <p:sldId id="552" r:id="rId78"/>
    <p:sldId id="553" r:id="rId79"/>
    <p:sldId id="555" r:id="rId80"/>
    <p:sldId id="554" r:id="rId81"/>
    <p:sldId id="298" r:id="rId82"/>
    <p:sldId id="557" r:id="rId83"/>
    <p:sldId id="300" r:id="rId84"/>
    <p:sldId id="301" r:id="rId85"/>
    <p:sldId id="558" r:id="rId86"/>
    <p:sldId id="562" r:id="rId87"/>
    <p:sldId id="560" r:id="rId88"/>
    <p:sldId id="561" r:id="rId89"/>
    <p:sldId id="302" r:id="rId90"/>
    <p:sldId id="563" r:id="rId91"/>
    <p:sldId id="564" r:id="rId92"/>
    <p:sldId id="679" r:id="rId93"/>
    <p:sldId id="565" r:id="rId94"/>
    <p:sldId id="566" r:id="rId95"/>
    <p:sldId id="567" r:id="rId96"/>
    <p:sldId id="568" r:id="rId97"/>
    <p:sldId id="569" r:id="rId98"/>
    <p:sldId id="680" r:id="rId99"/>
    <p:sldId id="570" r:id="rId100"/>
    <p:sldId id="305" r:id="rId101"/>
    <p:sldId id="306" r:id="rId102"/>
    <p:sldId id="308" r:id="rId103"/>
    <p:sldId id="576" r:id="rId104"/>
    <p:sldId id="309" r:id="rId105"/>
    <p:sldId id="673" r:id="rId106"/>
    <p:sldId id="313" r:id="rId107"/>
    <p:sldId id="579" r:id="rId108"/>
    <p:sldId id="807" r:id="rId109"/>
    <p:sldId id="577" r:id="rId110"/>
    <p:sldId id="581" r:id="rId111"/>
    <p:sldId id="580" r:id="rId112"/>
    <p:sldId id="808" r:id="rId113"/>
    <p:sldId id="582" r:id="rId114"/>
    <p:sldId id="583" r:id="rId115"/>
    <p:sldId id="587" r:id="rId116"/>
    <p:sldId id="315" r:id="rId117"/>
    <p:sldId id="585" r:id="rId118"/>
    <p:sldId id="586" r:id="rId119"/>
    <p:sldId id="589" r:id="rId120"/>
    <p:sldId id="590" r:id="rId121"/>
    <p:sldId id="810" r:id="rId122"/>
    <p:sldId id="683" r:id="rId123"/>
    <p:sldId id="684" r:id="rId124"/>
    <p:sldId id="685" r:id="rId125"/>
    <p:sldId id="686" r:id="rId126"/>
    <p:sldId id="681" r:id="rId127"/>
    <p:sldId id="688" r:id="rId128"/>
    <p:sldId id="687" r:id="rId129"/>
    <p:sldId id="689" r:id="rId130"/>
    <p:sldId id="690" r:id="rId131"/>
    <p:sldId id="682" r:id="rId132"/>
    <p:sldId id="592" r:id="rId133"/>
    <p:sldId id="593" r:id="rId134"/>
    <p:sldId id="691" r:id="rId135"/>
    <p:sldId id="695" r:id="rId136"/>
    <p:sldId id="696" r:id="rId137"/>
    <p:sldId id="697" r:id="rId138"/>
    <p:sldId id="698" r:id="rId139"/>
    <p:sldId id="699" r:id="rId140"/>
    <p:sldId id="700" r:id="rId141"/>
    <p:sldId id="701" r:id="rId142"/>
    <p:sldId id="702" r:id="rId143"/>
    <p:sldId id="703" r:id="rId144"/>
    <p:sldId id="704" r:id="rId145"/>
    <p:sldId id="705" r:id="rId146"/>
    <p:sldId id="706" r:id="rId147"/>
    <p:sldId id="707" r:id="rId148"/>
    <p:sldId id="708" r:id="rId149"/>
    <p:sldId id="709" r:id="rId150"/>
    <p:sldId id="799" r:id="rId151"/>
    <p:sldId id="800" r:id="rId152"/>
    <p:sldId id="801" r:id="rId153"/>
    <p:sldId id="802" r:id="rId154"/>
    <p:sldId id="323" r:id="rId155"/>
    <p:sldId id="594" r:id="rId156"/>
    <p:sldId id="595" r:id="rId157"/>
    <p:sldId id="471" r:id="rId158"/>
    <p:sldId id="368" r:id="rId159"/>
    <p:sldId id="477" r:id="rId160"/>
    <p:sldId id="478" r:id="rId161"/>
    <p:sldId id="479" r:id="rId162"/>
    <p:sldId id="480" r:id="rId163"/>
    <p:sldId id="811" r:id="rId164"/>
    <p:sldId id="812" r:id="rId165"/>
    <p:sldId id="483" r:id="rId166"/>
    <p:sldId id="484" r:id="rId167"/>
    <p:sldId id="814" r:id="rId168"/>
    <p:sldId id="485" r:id="rId169"/>
    <p:sldId id="486" r:id="rId170"/>
    <p:sldId id="336" r:id="rId171"/>
    <p:sldId id="476" r:id="rId172"/>
    <p:sldId id="475" r:id="rId173"/>
    <p:sldId id="487" r:id="rId174"/>
    <p:sldId id="488" r:id="rId175"/>
    <p:sldId id="815" r:id="rId176"/>
    <p:sldId id="489" r:id="rId177"/>
    <p:sldId id="816" r:id="rId178"/>
    <p:sldId id="496" r:id="rId179"/>
    <p:sldId id="337" r:id="rId180"/>
    <p:sldId id="596" r:id="rId181"/>
    <p:sldId id="820" r:id="rId182"/>
    <p:sldId id="818" r:id="rId183"/>
    <p:sldId id="819" r:id="rId184"/>
    <p:sldId id="597" r:id="rId185"/>
    <p:sldId id="613" r:id="rId186"/>
    <p:sldId id="603" r:id="rId187"/>
    <p:sldId id="601" r:id="rId188"/>
    <p:sldId id="822" r:id="rId189"/>
    <p:sldId id="604" r:id="rId190"/>
    <p:sldId id="823" r:id="rId191"/>
    <p:sldId id="605" r:id="rId192"/>
    <p:sldId id="606" r:id="rId193"/>
    <p:sldId id="607" r:id="rId194"/>
    <p:sldId id="608" r:id="rId195"/>
    <p:sldId id="609" r:id="rId196"/>
    <p:sldId id="824" r:id="rId197"/>
    <p:sldId id="825" r:id="rId198"/>
    <p:sldId id="612" r:id="rId199"/>
    <p:sldId id="615" r:id="rId200"/>
    <p:sldId id="611" r:id="rId201"/>
    <p:sldId id="340" r:id="rId202"/>
    <p:sldId id="617" r:id="rId203"/>
    <p:sldId id="616" r:id="rId204"/>
    <p:sldId id="711" r:id="rId205"/>
    <p:sldId id="715" r:id="rId206"/>
    <p:sldId id="717" r:id="rId207"/>
    <p:sldId id="718" r:id="rId208"/>
    <p:sldId id="719" r:id="rId209"/>
    <p:sldId id="720" r:id="rId210"/>
    <p:sldId id="721" r:id="rId211"/>
    <p:sldId id="722" r:id="rId212"/>
    <p:sldId id="723" r:id="rId213"/>
    <p:sldId id="724" r:id="rId214"/>
    <p:sldId id="725" r:id="rId215"/>
    <p:sldId id="726" r:id="rId216"/>
    <p:sldId id="727" r:id="rId217"/>
    <p:sldId id="728" r:id="rId218"/>
    <p:sldId id="729" r:id="rId219"/>
    <p:sldId id="730" r:id="rId220"/>
    <p:sldId id="731" r:id="rId221"/>
    <p:sldId id="732" r:id="rId222"/>
    <p:sldId id="733" r:id="rId223"/>
    <p:sldId id="734" r:id="rId224"/>
    <p:sldId id="735" r:id="rId225"/>
    <p:sldId id="736" r:id="rId226"/>
    <p:sldId id="737" r:id="rId227"/>
    <p:sldId id="738" r:id="rId228"/>
    <p:sldId id="739" r:id="rId229"/>
    <p:sldId id="740" r:id="rId230"/>
    <p:sldId id="741" r:id="rId231"/>
    <p:sldId id="742" r:id="rId232"/>
    <p:sldId id="743" r:id="rId233"/>
    <p:sldId id="744" r:id="rId234"/>
    <p:sldId id="745" r:id="rId235"/>
    <p:sldId id="797" r:id="rId236"/>
    <p:sldId id="798" r:id="rId237"/>
    <p:sldId id="746" r:id="rId238"/>
    <p:sldId id="747" r:id="rId239"/>
    <p:sldId id="748" r:id="rId240"/>
    <p:sldId id="749" r:id="rId241"/>
    <p:sldId id="750" r:id="rId242"/>
    <p:sldId id="751" r:id="rId243"/>
    <p:sldId id="752" r:id="rId244"/>
    <p:sldId id="753" r:id="rId245"/>
    <p:sldId id="754" r:id="rId246"/>
    <p:sldId id="755" r:id="rId247"/>
    <p:sldId id="756" r:id="rId248"/>
    <p:sldId id="757" r:id="rId249"/>
    <p:sldId id="758" r:id="rId250"/>
    <p:sldId id="759" r:id="rId251"/>
    <p:sldId id="760" r:id="rId252"/>
    <p:sldId id="761" r:id="rId253"/>
    <p:sldId id="762" r:id="rId254"/>
    <p:sldId id="763" r:id="rId255"/>
    <p:sldId id="764" r:id="rId256"/>
    <p:sldId id="765" r:id="rId257"/>
    <p:sldId id="766" r:id="rId258"/>
    <p:sldId id="767" r:id="rId259"/>
    <p:sldId id="768" r:id="rId260"/>
    <p:sldId id="769" r:id="rId261"/>
    <p:sldId id="770" r:id="rId262"/>
    <p:sldId id="771" r:id="rId263"/>
    <p:sldId id="772" r:id="rId264"/>
    <p:sldId id="773" r:id="rId265"/>
    <p:sldId id="774" r:id="rId266"/>
    <p:sldId id="775" r:id="rId267"/>
    <p:sldId id="776" r:id="rId268"/>
    <p:sldId id="777" r:id="rId269"/>
    <p:sldId id="778" r:id="rId270"/>
    <p:sldId id="779" r:id="rId271"/>
    <p:sldId id="780" r:id="rId272"/>
    <p:sldId id="781" r:id="rId273"/>
    <p:sldId id="782" r:id="rId274"/>
    <p:sldId id="783" r:id="rId275"/>
    <p:sldId id="784" r:id="rId276"/>
    <p:sldId id="785" r:id="rId277"/>
    <p:sldId id="786" r:id="rId278"/>
    <p:sldId id="787" r:id="rId279"/>
    <p:sldId id="788" r:id="rId280"/>
    <p:sldId id="712" r:id="rId281"/>
    <p:sldId id="622" r:id="rId282"/>
    <p:sldId id="623" r:id="rId283"/>
    <p:sldId id="624" r:id="rId284"/>
    <p:sldId id="625" r:id="rId285"/>
    <p:sldId id="626" r:id="rId286"/>
    <p:sldId id="628" r:id="rId287"/>
    <p:sldId id="627" r:id="rId288"/>
    <p:sldId id="629" r:id="rId289"/>
    <p:sldId id="630" r:id="rId290"/>
    <p:sldId id="631" r:id="rId291"/>
    <p:sldId id="632" r:id="rId292"/>
    <p:sldId id="634" r:id="rId293"/>
    <p:sldId id="633" r:id="rId294"/>
    <p:sldId id="635" r:id="rId295"/>
    <p:sldId id="636" r:id="rId296"/>
    <p:sldId id="637" r:id="rId297"/>
    <p:sldId id="639" r:id="rId298"/>
    <p:sldId id="640" r:id="rId299"/>
    <p:sldId id="641" r:id="rId300"/>
    <p:sldId id="642" r:id="rId301"/>
    <p:sldId id="644" r:id="rId302"/>
    <p:sldId id="643" r:id="rId303"/>
    <p:sldId id="645" r:id="rId304"/>
    <p:sldId id="646" r:id="rId305"/>
    <p:sldId id="648" r:id="rId306"/>
    <p:sldId id="653" r:id="rId307"/>
    <p:sldId id="654" r:id="rId308"/>
    <p:sldId id="655" r:id="rId309"/>
    <p:sldId id="621" r:id="rId310"/>
    <p:sldId id="620" r:id="rId311"/>
  </p:sldIdLst>
  <p:sldSz cx="9144000" cy="6858000" type="screen4x3"/>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29" autoAdjust="0"/>
  </p:normalViewPr>
  <p:slideViewPr>
    <p:cSldViewPr>
      <p:cViewPr varScale="1">
        <p:scale>
          <a:sx n="82" d="100"/>
          <a:sy n="82" d="100"/>
        </p:scale>
        <p:origin x="869" y="62"/>
      </p:cViewPr>
      <p:guideLst>
        <p:guide orient="horz" pos="2160"/>
        <p:guide pos="2880"/>
      </p:guideLst>
    </p:cSldViewPr>
  </p:slideViewPr>
  <p:notesTextViewPr>
    <p:cViewPr>
      <p:scale>
        <a:sx n="1" d="1"/>
        <a:sy n="1" d="1"/>
      </p:scale>
      <p:origin x="0" y="0"/>
    </p:cViewPr>
  </p:notesTextViewPr>
  <p:sorterViewPr>
    <p:cViewPr>
      <p:scale>
        <a:sx n="100" d="100"/>
        <a:sy n="100" d="100"/>
      </p:scale>
      <p:origin x="0" y="25986"/>
    </p:cViewPr>
  </p:sorterViewPr>
  <p:notesViewPr>
    <p:cSldViewPr>
      <p:cViewPr varScale="1">
        <p:scale>
          <a:sx n="53" d="100"/>
          <a:sy n="53" d="100"/>
        </p:scale>
        <p:origin x="-1842" y="-90"/>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303" Type="http://schemas.openxmlformats.org/officeDocument/2006/relationships/slide" Target="slides/slide30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presProps" Target="presProps.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viewProps" Target="viewProps.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theme" Target="theme/theme1.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slide" Target="slides/slide285.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312" Type="http://schemas.openxmlformats.org/officeDocument/2006/relationships/notesMaster" Target="notesMasters/notesMaster1.xml"/><Relationship Id="rId31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slide" Target="slides/slide291.xml"/><Relationship Id="rId302" Type="http://schemas.openxmlformats.org/officeDocument/2006/relationships/slide" Target="slides/slide300.xml"/><Relationship Id="rId307" Type="http://schemas.openxmlformats.org/officeDocument/2006/relationships/slide" Target="slides/slide30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313"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4" Type="http://schemas.openxmlformats.org/officeDocument/2006/relationships/image" Target="../media/image77.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4" Type="http://schemas.openxmlformats.org/officeDocument/2006/relationships/image" Target="../media/image8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95.wmf"/><Relationship Id="rId1" Type="http://schemas.openxmlformats.org/officeDocument/2006/relationships/image" Target="../media/image94.wmf"/><Relationship Id="rId4" Type="http://schemas.openxmlformats.org/officeDocument/2006/relationships/image" Target="../media/image96.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4" Type="http://schemas.openxmlformats.org/officeDocument/2006/relationships/image" Target="../media/image10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99.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11.wmf"/><Relationship Id="rId7" Type="http://schemas.openxmlformats.org/officeDocument/2006/relationships/image" Target="../media/image115.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16.wmf"/><Relationship Id="rId1" Type="http://schemas.openxmlformats.org/officeDocument/2006/relationships/image" Target="../media/image99.wmf"/><Relationship Id="rId4" Type="http://schemas.openxmlformats.org/officeDocument/2006/relationships/image" Target="../media/image11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60.wmf"/><Relationship Id="rId1" Type="http://schemas.openxmlformats.org/officeDocument/2006/relationships/image" Target="../media/image157.wmf"/><Relationship Id="rId5" Type="http://schemas.openxmlformats.org/officeDocument/2006/relationships/image" Target="../media/image162.wmf"/><Relationship Id="rId4" Type="http://schemas.openxmlformats.org/officeDocument/2006/relationships/image" Target="../media/image16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73.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4" Type="http://schemas.openxmlformats.org/officeDocument/2006/relationships/image" Target="../media/image165.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81.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83.wmf"/><Relationship Id="rId1" Type="http://schemas.openxmlformats.org/officeDocument/2006/relationships/image" Target="../media/image182.wmf"/><Relationship Id="rId4" Type="http://schemas.openxmlformats.org/officeDocument/2006/relationships/image" Target="../media/image184.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5" Type="http://schemas.openxmlformats.org/officeDocument/2006/relationships/image" Target="../media/image36.wmf"/><Relationship Id="rId4" Type="http://schemas.openxmlformats.org/officeDocument/2006/relationships/image" Target="../media/image35.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76.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 Id="rId5" Type="http://schemas.openxmlformats.org/officeDocument/2006/relationships/image" Target="../media/image202.wmf"/><Relationship Id="rId4" Type="http://schemas.openxmlformats.org/officeDocument/2006/relationships/image" Target="../media/image84.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 Id="rId5" Type="http://schemas.openxmlformats.org/officeDocument/2006/relationships/image" Target="../media/image206.wmf"/><Relationship Id="rId4" Type="http://schemas.openxmlformats.org/officeDocument/2006/relationships/image" Target="../media/image84.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8645" y="0"/>
            <a:ext cx="2944283" cy="496570"/>
          </a:xfrm>
          <a:prstGeom prst="rect">
            <a:avLst/>
          </a:prstGeom>
        </p:spPr>
        <p:txBody>
          <a:bodyPr vert="horz" lIns="91440" tIns="45720" rIns="91440" bIns="45720" rtlCol="0"/>
          <a:lstStyle>
            <a:lvl1pPr algn="r">
              <a:defRPr sz="1200"/>
            </a:lvl1pPr>
          </a:lstStyle>
          <a:p>
            <a:fld id="{587E33E8-3736-40CE-AB74-B545E1614CAB}" type="datetimeFigureOut">
              <a:rPr lang="en-GB" smtClean="0"/>
              <a:t>07/09/2022</a:t>
            </a:fld>
            <a:endParaRPr lang="en-GB"/>
          </a:p>
        </p:txBody>
      </p:sp>
      <p:sp>
        <p:nvSpPr>
          <p:cNvPr id="4" name="Footer Placeholder 3"/>
          <p:cNvSpPr>
            <a:spLocks noGrp="1"/>
          </p:cNvSpPr>
          <p:nvPr>
            <p:ph type="ftr" sz="quarter" idx="2"/>
          </p:nvPr>
        </p:nvSpPr>
        <p:spPr>
          <a:xfrm>
            <a:off x="0" y="9433106"/>
            <a:ext cx="2944283" cy="49657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8645" y="9433106"/>
            <a:ext cx="2944283" cy="496570"/>
          </a:xfrm>
          <a:prstGeom prst="rect">
            <a:avLst/>
          </a:prstGeom>
        </p:spPr>
        <p:txBody>
          <a:bodyPr vert="horz" lIns="91440" tIns="45720" rIns="91440" bIns="45720" rtlCol="0" anchor="b"/>
          <a:lstStyle>
            <a:lvl1pPr algn="r">
              <a:defRPr sz="1200"/>
            </a:lvl1pPr>
          </a:lstStyle>
          <a:p>
            <a:fld id="{FECA696F-29ED-410B-A80D-A869B29A030C}" type="slidenum">
              <a:rPr lang="en-GB" smtClean="0"/>
              <a:t>‹#›</a:t>
            </a:fld>
            <a:endParaRPr lang="en-GB"/>
          </a:p>
        </p:txBody>
      </p:sp>
    </p:spTree>
    <p:extLst>
      <p:ext uri="{BB962C8B-B14F-4D97-AF65-F5344CB8AC3E}">
        <p14:creationId xmlns:p14="http://schemas.microsoft.com/office/powerpoint/2010/main" val="1051705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95B90061-452F-43B3-ACC2-8BD3B63112DB}" type="datetimeFigureOut">
              <a:rPr lang="en-GB" smtClean="0"/>
              <a:t>07/09/2022</a:t>
            </a:fld>
            <a:endParaRPr lang="en-GB"/>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0AAAC454-9105-470A-ADAE-B0884C503A34}" type="slidenum">
              <a:rPr lang="en-GB" smtClean="0"/>
              <a:t>‹#›</a:t>
            </a:fld>
            <a:endParaRPr lang="en-GB"/>
          </a:p>
        </p:txBody>
      </p:sp>
    </p:spTree>
    <p:extLst>
      <p:ext uri="{BB962C8B-B14F-4D97-AF65-F5344CB8AC3E}">
        <p14:creationId xmlns:p14="http://schemas.microsoft.com/office/powerpoint/2010/main" val="325112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100" dirty="0">
              <a:latin typeface="Arial" panose="020B0604020202020204" pitchFamily="34" charset="0"/>
              <a:ea typeface="Verdana" panose="020B060403050404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CC11739A-C7EB-44D5-BC86-94EC6215D8B4}" type="slidenum">
              <a:rPr lang="en-GB" smtClean="0"/>
              <a:t>33</a:t>
            </a:fld>
            <a:endParaRPr lang="en-GB"/>
          </a:p>
        </p:txBody>
      </p:sp>
    </p:spTree>
    <p:extLst>
      <p:ext uri="{BB962C8B-B14F-4D97-AF65-F5344CB8AC3E}">
        <p14:creationId xmlns:p14="http://schemas.microsoft.com/office/powerpoint/2010/main" val="251901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100" dirty="0">
              <a:latin typeface="Arial" panose="020B0604020202020204" pitchFamily="34" charset="0"/>
              <a:ea typeface="Verdana" panose="020B060403050404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CC11739A-C7EB-44D5-BC86-94EC6215D8B4}" type="slidenum">
              <a:rPr lang="en-GB" smtClean="0"/>
              <a:t>34</a:t>
            </a:fld>
            <a:endParaRPr lang="en-GB" dirty="0"/>
          </a:p>
        </p:txBody>
      </p:sp>
    </p:spTree>
    <p:extLst>
      <p:ext uri="{BB962C8B-B14F-4D97-AF65-F5344CB8AC3E}">
        <p14:creationId xmlns:p14="http://schemas.microsoft.com/office/powerpoint/2010/main" val="2519018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100" dirty="0">
              <a:latin typeface="Arial" panose="020B0604020202020204" pitchFamily="34" charset="0"/>
              <a:ea typeface="Verdana" panose="020B060403050404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CC11739A-C7EB-44D5-BC86-94EC6215D8B4}" type="slidenum">
              <a:rPr lang="en-GB" smtClean="0"/>
              <a:t>35</a:t>
            </a:fld>
            <a:endParaRPr lang="en-GB"/>
          </a:p>
        </p:txBody>
      </p:sp>
    </p:spTree>
    <p:extLst>
      <p:ext uri="{BB962C8B-B14F-4D97-AF65-F5344CB8AC3E}">
        <p14:creationId xmlns:p14="http://schemas.microsoft.com/office/powerpoint/2010/main" val="251901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100" dirty="0">
              <a:latin typeface="Arial" panose="020B0604020202020204" pitchFamily="34" charset="0"/>
              <a:ea typeface="Verdana" panose="020B060403050404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CC11739A-C7EB-44D5-BC86-94EC6215D8B4}" type="slidenum">
              <a:rPr lang="en-GB" smtClean="0"/>
              <a:t>76</a:t>
            </a:fld>
            <a:endParaRPr lang="en-GB"/>
          </a:p>
        </p:txBody>
      </p:sp>
    </p:spTree>
    <p:extLst>
      <p:ext uri="{BB962C8B-B14F-4D97-AF65-F5344CB8AC3E}">
        <p14:creationId xmlns:p14="http://schemas.microsoft.com/office/powerpoint/2010/main" val="251901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100" dirty="0">
              <a:latin typeface="Arial" panose="020B0604020202020204" pitchFamily="34" charset="0"/>
              <a:ea typeface="Verdana" panose="020B060403050404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CC11739A-C7EB-44D5-BC86-94EC6215D8B4}" type="slidenum">
              <a:rPr lang="en-GB" smtClean="0"/>
              <a:t>106</a:t>
            </a:fld>
            <a:endParaRPr lang="en-GB"/>
          </a:p>
        </p:txBody>
      </p:sp>
    </p:spTree>
    <p:extLst>
      <p:ext uri="{BB962C8B-B14F-4D97-AF65-F5344CB8AC3E}">
        <p14:creationId xmlns:p14="http://schemas.microsoft.com/office/powerpoint/2010/main" val="2519018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100" dirty="0">
              <a:latin typeface="Arial" panose="020B0604020202020204" pitchFamily="34" charset="0"/>
              <a:ea typeface="Verdana" panose="020B060403050404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CC11739A-C7EB-44D5-BC86-94EC6215D8B4}" type="slidenum">
              <a:rPr lang="en-GB" smtClean="0"/>
              <a:t>107</a:t>
            </a:fld>
            <a:endParaRPr lang="en-GB"/>
          </a:p>
        </p:txBody>
      </p:sp>
    </p:spTree>
    <p:extLst>
      <p:ext uri="{BB962C8B-B14F-4D97-AF65-F5344CB8AC3E}">
        <p14:creationId xmlns:p14="http://schemas.microsoft.com/office/powerpoint/2010/main" val="2519018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nl-BE" altLang="nl-BE"/>
          </a:p>
        </p:txBody>
      </p:sp>
      <p:sp>
        <p:nvSpPr>
          <p:cNvPr id="343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A02F28C0-D3B3-4CB6-9073-FCC37011E2B9}" type="slidenum">
              <a:rPr lang="en-US" altLang="nl-BE" smtClean="0"/>
              <a:pPr eaLnBrk="1" hangingPunct="1"/>
              <a:t>224</a:t>
            </a:fld>
            <a:endParaRPr lang="en-US" altLang="nl-BE"/>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a:buClr>
                <a:schemeClr val="tx2">
                  <a:lumMod val="75000"/>
                </a:schemeClr>
              </a:buClr>
              <a:buSzPct val="110000"/>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lgn="r">
              <a:defRPr sz="1300">
                <a:solidFill>
                  <a:srgbClr val="800000"/>
                </a:solidFill>
                <a:latin typeface="Calibri" panose="020F0502020204030204" pitchFamily="34" charset="0"/>
              </a:defRPr>
            </a:lvl1pPr>
          </a:lstStyle>
          <a:p>
            <a:fld id="{027F8F33-E833-410C-86D4-1EA22AEB9AFA}" type="slidenum">
              <a:rPr lang="en-GB" smtClean="0"/>
              <a:pPr/>
              <a:t>‹#›</a:t>
            </a:fld>
            <a:endParaRPr lang="en-GB" dirty="0"/>
          </a:p>
        </p:txBody>
      </p:sp>
      <p:sp>
        <p:nvSpPr>
          <p:cNvPr id="11" name="Date Placeholder 3"/>
          <p:cNvSpPr>
            <a:spLocks noGrp="1"/>
          </p:cNvSpPr>
          <p:nvPr>
            <p:ph type="dt" sz="half" idx="2"/>
          </p:nvPr>
        </p:nvSpPr>
        <p:spPr>
          <a:xfrm>
            <a:off x="323528" y="6510528"/>
            <a:ext cx="2895600" cy="329184"/>
          </a:xfrm>
          <a:prstGeom prst="rect">
            <a:avLst/>
          </a:prstGeom>
        </p:spPr>
        <p:txBody>
          <a:bodyPr vert="horz" lIns="91440" tIns="45720" rIns="91440" bIns="45720" rtlCol="0" anchor="ctr"/>
          <a:lstStyle>
            <a:lvl1pPr algn="l">
              <a:defRPr sz="1800">
                <a:solidFill>
                  <a:srgbClr val="C00000"/>
                </a:solidFill>
              </a:defRPr>
            </a:lvl1pPr>
          </a:lstStyle>
          <a:p>
            <a:pPr algn="ctr"/>
            <a:endParaRPr lang="en-GB" dirty="0"/>
          </a:p>
        </p:txBody>
      </p:sp>
      <p:sp>
        <p:nvSpPr>
          <p:cNvPr id="12" name="Footer Placeholder 4"/>
          <p:cNvSpPr>
            <a:spLocks noGrp="1"/>
          </p:cNvSpPr>
          <p:nvPr>
            <p:ph type="ftr" sz="quarter" idx="3"/>
          </p:nvPr>
        </p:nvSpPr>
        <p:spPr>
          <a:xfrm>
            <a:off x="3419872" y="6492240"/>
            <a:ext cx="4114800" cy="329184"/>
          </a:xfrm>
          <a:prstGeom prst="rect">
            <a:avLst/>
          </a:prstGeom>
        </p:spPr>
        <p:txBody>
          <a:bodyPr vert="horz" lIns="91440" tIns="45720" rIns="91440" bIns="45720" rtlCol="0" anchor="ctr"/>
          <a:lstStyle>
            <a:lvl1pPr algn="ctr">
              <a:defRPr sz="1800">
                <a:solidFill>
                  <a:srgbClr val="C00000"/>
                </a:solidFill>
              </a:defRPr>
            </a:lvl1pPr>
          </a:lstStyle>
          <a:p>
            <a:r>
              <a:rPr lang="en-GB" dirty="0"/>
              <a:t>University of  Gondar, Ethiopia</a:t>
            </a:r>
          </a:p>
        </p:txBody>
      </p:sp>
      <p:pic>
        <p:nvPicPr>
          <p:cNvPr id="13" name="Picture 2"/>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99120" y="116633"/>
            <a:ext cx="728464" cy="73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0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B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a:t>University of  Gondar, Ethiopia</a:t>
            </a:r>
            <a:endParaRPr lang="en-GB" dirty="0"/>
          </a:p>
        </p:txBody>
      </p:sp>
      <p:sp>
        <p:nvSpPr>
          <p:cNvPr id="7" name="Slide Number Placeholder 6"/>
          <p:cNvSpPr>
            <a:spLocks noGrp="1"/>
          </p:cNvSpPr>
          <p:nvPr>
            <p:ph type="sldNum" sz="quarter" idx="12"/>
          </p:nvPr>
        </p:nvSpPr>
        <p:spPr/>
        <p:txBody>
          <a:bodyPr/>
          <a:lstStyle/>
          <a:p>
            <a:fld id="{027F8F33-E833-410C-86D4-1EA22AEB9AFA}" type="slidenum">
              <a:rPr lang="en-GB" smtClean="0"/>
              <a:t>‹#›</a:t>
            </a:fld>
            <a:endParaRPr lang="en-GB"/>
          </a:p>
        </p:txBody>
      </p:sp>
    </p:spTree>
    <p:extLst>
      <p:ext uri="{BB962C8B-B14F-4D97-AF65-F5344CB8AC3E}">
        <p14:creationId xmlns:p14="http://schemas.microsoft.com/office/powerpoint/2010/main" val="3960270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l-B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a:t>University of  Gondar, Ethiopia</a:t>
            </a:r>
            <a:endParaRPr lang="en-GB" dirty="0"/>
          </a:p>
        </p:txBody>
      </p:sp>
      <p:sp>
        <p:nvSpPr>
          <p:cNvPr id="7" name="Slide Number Placeholder 6"/>
          <p:cNvSpPr>
            <a:spLocks noGrp="1"/>
          </p:cNvSpPr>
          <p:nvPr>
            <p:ph type="sldNum" sz="quarter" idx="12"/>
          </p:nvPr>
        </p:nvSpPr>
        <p:spPr/>
        <p:txBody>
          <a:bodyPr/>
          <a:lstStyle/>
          <a:p>
            <a:fld id="{027F8F33-E833-410C-86D4-1EA22AEB9AFA}" type="slidenum">
              <a:rPr lang="en-GB" smtClean="0"/>
              <a:t>‹#›</a:t>
            </a:fld>
            <a:endParaRPr lang="en-GB"/>
          </a:p>
        </p:txBody>
      </p:sp>
    </p:spTree>
    <p:extLst>
      <p:ext uri="{BB962C8B-B14F-4D97-AF65-F5344CB8AC3E}">
        <p14:creationId xmlns:p14="http://schemas.microsoft.com/office/powerpoint/2010/main" val="293985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a:t>University of  Gondar, Ethiopia</a:t>
            </a:r>
            <a:endParaRPr lang="en-GB" dirty="0"/>
          </a:p>
        </p:txBody>
      </p:sp>
      <p:sp>
        <p:nvSpPr>
          <p:cNvPr id="6" name="Slide Number Placeholder 5"/>
          <p:cNvSpPr>
            <a:spLocks noGrp="1"/>
          </p:cNvSpPr>
          <p:nvPr>
            <p:ph type="sldNum" sz="quarter" idx="12"/>
          </p:nvPr>
        </p:nvSpPr>
        <p:spPr/>
        <p:txBody>
          <a:bodyPr/>
          <a:lstStyle/>
          <a:p>
            <a:fld id="{027F8F33-E833-410C-86D4-1EA22AEB9AFA}" type="slidenum">
              <a:rPr lang="en-GB" smtClean="0"/>
              <a:t>‹#›</a:t>
            </a:fld>
            <a:endParaRPr lang="en-GB"/>
          </a:p>
        </p:txBody>
      </p:sp>
    </p:spTree>
    <p:extLst>
      <p:ext uri="{BB962C8B-B14F-4D97-AF65-F5344CB8AC3E}">
        <p14:creationId xmlns:p14="http://schemas.microsoft.com/office/powerpoint/2010/main" val="447812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a:t>University of  Gondar, Ethiopia</a:t>
            </a:r>
            <a:endParaRPr lang="en-GB" dirty="0"/>
          </a:p>
        </p:txBody>
      </p:sp>
      <p:sp>
        <p:nvSpPr>
          <p:cNvPr id="6" name="Slide Number Placeholder 5"/>
          <p:cNvSpPr>
            <a:spLocks noGrp="1"/>
          </p:cNvSpPr>
          <p:nvPr>
            <p:ph type="sldNum" sz="quarter" idx="12"/>
          </p:nvPr>
        </p:nvSpPr>
        <p:spPr/>
        <p:txBody>
          <a:bodyPr/>
          <a:lstStyle/>
          <a:p>
            <a:fld id="{027F8F33-E833-410C-86D4-1EA22AEB9AFA}" type="slidenum">
              <a:rPr lang="en-GB" smtClean="0"/>
              <a:t>‹#›</a:t>
            </a:fld>
            <a:endParaRPr lang="en-GB"/>
          </a:p>
        </p:txBody>
      </p:sp>
    </p:spTree>
    <p:extLst>
      <p:ext uri="{BB962C8B-B14F-4D97-AF65-F5344CB8AC3E}">
        <p14:creationId xmlns:p14="http://schemas.microsoft.com/office/powerpoint/2010/main" val="1044695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49F2949E-0FA9-495C-9C2E-6B8AA678A718}" type="slidenum">
              <a:rPr lang="en-US"/>
              <a:pPr>
                <a:defRPr/>
              </a:pPr>
              <a:t>‹#›</a:t>
            </a:fld>
            <a:endParaRPr lang="en-US"/>
          </a:p>
        </p:txBody>
      </p:sp>
    </p:spTree>
    <p:extLst>
      <p:ext uri="{BB962C8B-B14F-4D97-AF65-F5344CB8AC3E}">
        <p14:creationId xmlns:p14="http://schemas.microsoft.com/office/powerpoint/2010/main" val="2059826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nl-BE"/>
          </a:p>
        </p:txBody>
      </p:sp>
      <p:sp>
        <p:nvSpPr>
          <p:cNvPr id="3" name="Table Placeholder 2"/>
          <p:cNvSpPr>
            <a:spLocks noGrp="1"/>
          </p:cNvSpPr>
          <p:nvPr>
            <p:ph type="tbl" idx="1"/>
          </p:nvPr>
        </p:nvSpPr>
        <p:spPr>
          <a:xfrm>
            <a:off x="457200" y="1600200"/>
            <a:ext cx="8229600" cy="4525963"/>
          </a:xfrm>
        </p:spPr>
        <p:txBody>
          <a:bodyPr/>
          <a:lstStyle/>
          <a:p>
            <a:pPr lvl="0"/>
            <a:endParaRPr lang="nl-BE" noProof="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592CFEA-E1FB-40C0-912E-8E432ADC49C5}" type="slidenum">
              <a:rPr lang="en-US"/>
              <a:pPr>
                <a:defRPr/>
              </a:pPr>
              <a:t>‹#›</a:t>
            </a:fld>
            <a:endParaRPr lang="en-US"/>
          </a:p>
        </p:txBody>
      </p:sp>
    </p:spTree>
    <p:extLst>
      <p:ext uri="{BB962C8B-B14F-4D97-AF65-F5344CB8AC3E}">
        <p14:creationId xmlns:p14="http://schemas.microsoft.com/office/powerpoint/2010/main" val="1124638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Date Placeholder 5"/>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pPr>
              <a:defRPr/>
            </a:pPr>
            <a:fld id="{4C5666EA-8FC0-4353-9062-631CF885835F}" type="slidenum">
              <a:rPr lang="en-US"/>
              <a:pPr>
                <a:defRPr/>
              </a:pPr>
              <a:t>‹#›</a:t>
            </a:fld>
            <a:endParaRPr lang="en-US"/>
          </a:p>
        </p:txBody>
      </p:sp>
    </p:spTree>
    <p:extLst>
      <p:ext uri="{BB962C8B-B14F-4D97-AF65-F5344CB8AC3E}">
        <p14:creationId xmlns:p14="http://schemas.microsoft.com/office/powerpoint/2010/main" val="2403864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F8F33-E833-410C-86D4-1EA22AEB9AFA}" type="slidenum">
              <a:rPr lang="en-GB" smtClean="0"/>
              <a:t>‹#›</a:t>
            </a:fld>
            <a:endParaRPr lang="en-GB"/>
          </a:p>
        </p:txBody>
      </p:sp>
      <p:sp>
        <p:nvSpPr>
          <p:cNvPr id="5" name="Date Placeholder 3"/>
          <p:cNvSpPr>
            <a:spLocks noGrp="1"/>
          </p:cNvSpPr>
          <p:nvPr>
            <p:ph type="dt" sz="half" idx="2"/>
          </p:nvPr>
        </p:nvSpPr>
        <p:spPr>
          <a:xfrm>
            <a:off x="323528" y="6510528"/>
            <a:ext cx="2895600" cy="329184"/>
          </a:xfrm>
          <a:prstGeom prst="rect">
            <a:avLst/>
          </a:prstGeom>
        </p:spPr>
        <p:txBody>
          <a:bodyPr vert="horz" lIns="91440" tIns="45720" rIns="91440" bIns="45720" rtlCol="0" anchor="ctr"/>
          <a:lstStyle>
            <a:lvl1pPr algn="l">
              <a:defRPr sz="1600">
                <a:solidFill>
                  <a:srgbClr val="C00000"/>
                </a:solidFill>
              </a:defRPr>
            </a:lvl1pPr>
          </a:lstStyle>
          <a:p>
            <a:endParaRPr lang="en-GB" dirty="0"/>
          </a:p>
        </p:txBody>
      </p:sp>
      <p:sp>
        <p:nvSpPr>
          <p:cNvPr id="6" name="Footer Placeholder 4"/>
          <p:cNvSpPr>
            <a:spLocks noGrp="1"/>
          </p:cNvSpPr>
          <p:nvPr>
            <p:ph type="ftr" sz="quarter" idx="3"/>
          </p:nvPr>
        </p:nvSpPr>
        <p:spPr>
          <a:xfrm>
            <a:off x="3419872" y="6492240"/>
            <a:ext cx="4114800" cy="329184"/>
          </a:xfrm>
          <a:prstGeom prst="rect">
            <a:avLst/>
          </a:prstGeom>
        </p:spPr>
        <p:txBody>
          <a:bodyPr vert="horz" lIns="91440" tIns="45720" rIns="91440" bIns="45720" rtlCol="0" anchor="ctr"/>
          <a:lstStyle>
            <a:lvl1pPr algn="ctr">
              <a:defRPr sz="1800">
                <a:solidFill>
                  <a:srgbClr val="C00000"/>
                </a:solidFill>
              </a:defRPr>
            </a:lvl1pPr>
          </a:lstStyle>
          <a:p>
            <a:r>
              <a:rPr lang="en-GB" dirty="0"/>
              <a:t>University of  Gondar, Ethiopia</a:t>
            </a:r>
          </a:p>
        </p:txBody>
      </p:sp>
      <p:pic>
        <p:nvPicPr>
          <p:cNvPr id="7" name="Picture 2"/>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99120" y="116633"/>
            <a:ext cx="728464" cy="73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60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nl-B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a:t>University of  Gondar, Ethiopia</a:t>
            </a:r>
            <a:endParaRPr lang="en-GB" dirty="0"/>
          </a:p>
        </p:txBody>
      </p:sp>
      <p:sp>
        <p:nvSpPr>
          <p:cNvPr id="6" name="Slide Number Placeholder 5"/>
          <p:cNvSpPr>
            <a:spLocks noGrp="1"/>
          </p:cNvSpPr>
          <p:nvPr>
            <p:ph type="sldNum" sz="quarter" idx="12"/>
          </p:nvPr>
        </p:nvSpPr>
        <p:spPr/>
        <p:txBody>
          <a:bodyPr/>
          <a:lstStyle/>
          <a:p>
            <a:fld id="{027F8F33-E833-410C-86D4-1EA22AEB9AFA}" type="slidenum">
              <a:rPr lang="en-GB" smtClean="0"/>
              <a:t>‹#›</a:t>
            </a:fld>
            <a:endParaRPr lang="en-GB"/>
          </a:p>
        </p:txBody>
      </p:sp>
    </p:spTree>
    <p:extLst>
      <p:ext uri="{BB962C8B-B14F-4D97-AF65-F5344CB8AC3E}">
        <p14:creationId xmlns:p14="http://schemas.microsoft.com/office/powerpoint/2010/main" val="701518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pPr algn="ctr"/>
            <a:endParaRPr lang="en-GB" dirty="0"/>
          </a:p>
        </p:txBody>
      </p:sp>
      <p:sp>
        <p:nvSpPr>
          <p:cNvPr id="5" name="Footer Placeholder 4"/>
          <p:cNvSpPr>
            <a:spLocks noGrp="1"/>
          </p:cNvSpPr>
          <p:nvPr>
            <p:ph type="ftr" sz="quarter" idx="11"/>
          </p:nvPr>
        </p:nvSpPr>
        <p:spPr/>
        <p:txBody>
          <a:bodyPr/>
          <a:lstStyle/>
          <a:p>
            <a:r>
              <a:rPr lang="en-GB"/>
              <a:t>University of  Gondar, Ethiopia</a:t>
            </a:r>
            <a:endParaRPr lang="en-GB" dirty="0"/>
          </a:p>
        </p:txBody>
      </p:sp>
      <p:sp>
        <p:nvSpPr>
          <p:cNvPr id="6" name="Slide Number Placeholder 5"/>
          <p:cNvSpPr>
            <a:spLocks noGrp="1"/>
          </p:cNvSpPr>
          <p:nvPr>
            <p:ph type="sldNum" sz="quarter" idx="12"/>
          </p:nvPr>
        </p:nvSpPr>
        <p:spPr/>
        <p:txBody>
          <a:bodyPr/>
          <a:lstStyle/>
          <a:p>
            <a:fld id="{027F8F33-E833-410C-86D4-1EA22AEB9AFA}" type="slidenum">
              <a:rPr lang="en-GB" smtClean="0"/>
              <a:pPr/>
              <a:t>‹#›</a:t>
            </a:fld>
            <a:endParaRPr lang="en-GB" dirty="0"/>
          </a:p>
        </p:txBody>
      </p:sp>
      <p:pic>
        <p:nvPicPr>
          <p:cNvPr id="7" name="Picture 2"/>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99120" y="116633"/>
            <a:ext cx="728464" cy="73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087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nl-B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en-GB"/>
              <a:t>University of  Gondar, Ethiopia</a:t>
            </a:r>
            <a:endParaRPr lang="en-GB" dirty="0"/>
          </a:p>
        </p:txBody>
      </p:sp>
      <p:sp>
        <p:nvSpPr>
          <p:cNvPr id="6" name="Slide Number Placeholder 5"/>
          <p:cNvSpPr>
            <a:spLocks noGrp="1"/>
          </p:cNvSpPr>
          <p:nvPr>
            <p:ph type="sldNum" sz="quarter" idx="12"/>
          </p:nvPr>
        </p:nvSpPr>
        <p:spPr/>
        <p:txBody>
          <a:bodyPr/>
          <a:lstStyle/>
          <a:p>
            <a:fld id="{027F8F33-E833-410C-86D4-1EA22AEB9AFA}" type="slidenum">
              <a:rPr lang="en-GB" smtClean="0"/>
              <a:t>‹#›</a:t>
            </a:fld>
            <a:endParaRPr lang="en-GB"/>
          </a:p>
        </p:txBody>
      </p:sp>
    </p:spTree>
    <p:extLst>
      <p:ext uri="{BB962C8B-B14F-4D97-AF65-F5344CB8AC3E}">
        <p14:creationId xmlns:p14="http://schemas.microsoft.com/office/powerpoint/2010/main" val="1023696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en-GB"/>
              <a:t>University of  Gondar, Ethiopia</a:t>
            </a:r>
            <a:endParaRPr lang="en-GB" dirty="0"/>
          </a:p>
        </p:txBody>
      </p:sp>
      <p:sp>
        <p:nvSpPr>
          <p:cNvPr id="7" name="Slide Number Placeholder 6"/>
          <p:cNvSpPr>
            <a:spLocks noGrp="1"/>
          </p:cNvSpPr>
          <p:nvPr>
            <p:ph type="sldNum" sz="quarter" idx="12"/>
          </p:nvPr>
        </p:nvSpPr>
        <p:spPr/>
        <p:txBody>
          <a:bodyPr/>
          <a:lstStyle/>
          <a:p>
            <a:fld id="{027F8F33-E833-410C-86D4-1EA22AEB9AFA}" type="slidenum">
              <a:rPr lang="en-GB" smtClean="0"/>
              <a:t>‹#›</a:t>
            </a:fld>
            <a:endParaRPr lang="en-GB"/>
          </a:p>
        </p:txBody>
      </p:sp>
    </p:spTree>
    <p:extLst>
      <p:ext uri="{BB962C8B-B14F-4D97-AF65-F5344CB8AC3E}">
        <p14:creationId xmlns:p14="http://schemas.microsoft.com/office/powerpoint/2010/main" val="1954985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B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r>
              <a:rPr lang="en-GB"/>
              <a:t>University of  Gondar, Ethiopia</a:t>
            </a:r>
            <a:endParaRPr lang="en-GB" dirty="0"/>
          </a:p>
        </p:txBody>
      </p:sp>
      <p:sp>
        <p:nvSpPr>
          <p:cNvPr id="9" name="Slide Number Placeholder 8"/>
          <p:cNvSpPr>
            <a:spLocks noGrp="1"/>
          </p:cNvSpPr>
          <p:nvPr>
            <p:ph type="sldNum" sz="quarter" idx="12"/>
          </p:nvPr>
        </p:nvSpPr>
        <p:spPr/>
        <p:txBody>
          <a:bodyPr/>
          <a:lstStyle/>
          <a:p>
            <a:fld id="{027F8F33-E833-410C-86D4-1EA22AEB9AFA}" type="slidenum">
              <a:rPr lang="en-GB" smtClean="0"/>
              <a:t>‹#›</a:t>
            </a:fld>
            <a:endParaRPr lang="en-GB"/>
          </a:p>
        </p:txBody>
      </p:sp>
    </p:spTree>
    <p:extLst>
      <p:ext uri="{BB962C8B-B14F-4D97-AF65-F5344CB8AC3E}">
        <p14:creationId xmlns:p14="http://schemas.microsoft.com/office/powerpoint/2010/main" val="1011298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r>
              <a:rPr lang="en-GB"/>
              <a:t>University of  Gondar, Ethiopia</a:t>
            </a:r>
            <a:endParaRPr lang="en-GB" dirty="0"/>
          </a:p>
        </p:txBody>
      </p:sp>
      <p:sp>
        <p:nvSpPr>
          <p:cNvPr id="5" name="Slide Number Placeholder 4"/>
          <p:cNvSpPr>
            <a:spLocks noGrp="1"/>
          </p:cNvSpPr>
          <p:nvPr>
            <p:ph type="sldNum" sz="quarter" idx="12"/>
          </p:nvPr>
        </p:nvSpPr>
        <p:spPr/>
        <p:txBody>
          <a:bodyPr/>
          <a:lstStyle/>
          <a:p>
            <a:fld id="{027F8F33-E833-410C-86D4-1EA22AEB9AFA}" type="slidenum">
              <a:rPr lang="en-GB" smtClean="0"/>
              <a:t>‹#›</a:t>
            </a:fld>
            <a:endParaRPr lang="en-GB"/>
          </a:p>
        </p:txBody>
      </p:sp>
    </p:spTree>
    <p:extLst>
      <p:ext uri="{BB962C8B-B14F-4D97-AF65-F5344CB8AC3E}">
        <p14:creationId xmlns:p14="http://schemas.microsoft.com/office/powerpoint/2010/main" val="1453899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en-GB"/>
              <a:t>University of  Gondar, Ethiopia</a:t>
            </a:r>
            <a:endParaRPr lang="en-GB" dirty="0"/>
          </a:p>
        </p:txBody>
      </p:sp>
      <p:sp>
        <p:nvSpPr>
          <p:cNvPr id="4" name="Slide Number Placeholder 3"/>
          <p:cNvSpPr>
            <a:spLocks noGrp="1"/>
          </p:cNvSpPr>
          <p:nvPr>
            <p:ph type="sldNum" sz="quarter" idx="12"/>
          </p:nvPr>
        </p:nvSpPr>
        <p:spPr/>
        <p:txBody>
          <a:bodyPr/>
          <a:lstStyle/>
          <a:p>
            <a:fld id="{027F8F33-E833-410C-86D4-1EA22AEB9AFA}" type="slidenum">
              <a:rPr lang="en-GB" smtClean="0"/>
              <a:t>‹#›</a:t>
            </a:fld>
            <a:endParaRPr lang="en-GB"/>
          </a:p>
        </p:txBody>
      </p:sp>
      <p:pic>
        <p:nvPicPr>
          <p:cNvPr id="5" name="Picture 2"/>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99120" y="116633"/>
            <a:ext cx="728464" cy="73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4595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5335"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323528" y="6510528"/>
            <a:ext cx="2895600" cy="329184"/>
          </a:xfrm>
          <a:prstGeom prst="rect">
            <a:avLst/>
          </a:prstGeom>
        </p:spPr>
        <p:txBody>
          <a:bodyPr vert="horz" lIns="91440" tIns="45720" rIns="91440" bIns="45720" rtlCol="0" anchor="ctr"/>
          <a:lstStyle>
            <a:lvl1pPr algn="ctr">
              <a:defRPr sz="1800">
                <a:solidFill>
                  <a:srgbClr val="C00000"/>
                </a:solidFill>
              </a:defRPr>
            </a:lvl1pPr>
          </a:lstStyle>
          <a:p>
            <a:endParaRPr lang="en-GB" dirty="0"/>
          </a:p>
        </p:txBody>
      </p:sp>
      <p:sp>
        <p:nvSpPr>
          <p:cNvPr id="5" name="Footer Placeholder 4"/>
          <p:cNvSpPr>
            <a:spLocks noGrp="1"/>
          </p:cNvSpPr>
          <p:nvPr>
            <p:ph type="ftr" sz="quarter" idx="3"/>
          </p:nvPr>
        </p:nvSpPr>
        <p:spPr>
          <a:xfrm>
            <a:off x="3419872" y="6492240"/>
            <a:ext cx="4114800" cy="329184"/>
          </a:xfrm>
          <a:prstGeom prst="rect">
            <a:avLst/>
          </a:prstGeom>
        </p:spPr>
        <p:txBody>
          <a:bodyPr vert="horz" lIns="91440" tIns="45720" rIns="91440" bIns="45720" rtlCol="0" anchor="ctr"/>
          <a:lstStyle>
            <a:lvl1pPr algn="ctr">
              <a:defRPr sz="1800">
                <a:solidFill>
                  <a:srgbClr val="C00000"/>
                </a:solidFill>
              </a:defRPr>
            </a:lvl1pPr>
          </a:lstStyle>
          <a:p>
            <a:r>
              <a:rPr lang="en-GB" dirty="0"/>
              <a:t>University of  Gondar, Ethiopia</a:t>
            </a:r>
          </a:p>
        </p:txBody>
      </p:sp>
      <p:sp>
        <p:nvSpPr>
          <p:cNvPr id="6" name="Slide Number Placeholder 5"/>
          <p:cNvSpPr>
            <a:spLocks noGrp="1"/>
          </p:cNvSpPr>
          <p:nvPr>
            <p:ph type="sldNum" sz="quarter" idx="4"/>
          </p:nvPr>
        </p:nvSpPr>
        <p:spPr>
          <a:xfrm>
            <a:off x="7740352" y="6510528"/>
            <a:ext cx="1066800" cy="329184"/>
          </a:xfrm>
          <a:prstGeom prst="rect">
            <a:avLst/>
          </a:prstGeom>
        </p:spPr>
        <p:txBody>
          <a:bodyPr vert="horz" lIns="91440" tIns="45720" rIns="91440" bIns="45720" rtlCol="0" anchor="ctr"/>
          <a:lstStyle>
            <a:lvl1pPr algn="l">
              <a:defRPr sz="1400" b="1">
                <a:solidFill>
                  <a:srgbClr val="FFFFFF"/>
                </a:solidFill>
              </a:defRPr>
            </a:lvl1pPr>
          </a:lstStyle>
          <a:p>
            <a:fld id="{027F8F33-E833-410C-86D4-1EA22AEB9AFA}" type="slidenum">
              <a:rPr lang="en-GB" smtClean="0"/>
              <a:t>‹#›</a:t>
            </a:fld>
            <a:endParaRPr lang="en-GB"/>
          </a:p>
        </p:txBody>
      </p:sp>
    </p:spTree>
    <p:extLst>
      <p:ext uri="{BB962C8B-B14F-4D97-AF65-F5344CB8AC3E}">
        <p14:creationId xmlns:p14="http://schemas.microsoft.com/office/powerpoint/2010/main" val="986282518"/>
      </p:ext>
    </p:extLst>
  </p:cSld>
  <p:clrMap bg1="lt1" tx1="dk1" bg2="lt2" tx2="dk2" accent1="accent1" accent2="accent2" accent3="accent3" accent4="accent4" accent5="accent5" accent6="accent6" hlink="hlink" folHlink="folHlink"/>
  <p:sldLayoutIdLst>
    <p:sldLayoutId id="2147483662" r:id="rId1"/>
    <p:sldLayoutId id="2147483667" r:id="rId2"/>
  </p:sldLayoutIdLst>
  <p:hf hdr="0" ft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University of  Gondar, Ethiopia</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F8F33-E833-410C-86D4-1EA22AEB9AFA}" type="slidenum">
              <a:rPr lang="en-GB" smtClean="0"/>
              <a:t>‹#›</a:t>
            </a:fld>
            <a:endParaRPr lang="en-GB"/>
          </a:p>
        </p:txBody>
      </p:sp>
    </p:spTree>
    <p:extLst>
      <p:ext uri="{BB962C8B-B14F-4D97-AF65-F5344CB8AC3E}">
        <p14:creationId xmlns:p14="http://schemas.microsoft.com/office/powerpoint/2010/main" val="26309707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141.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10.pn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image" Target="../media/image116.png"/><Relationship Id="rId1" Type="http://schemas.openxmlformats.org/officeDocument/2006/relationships/slideLayout" Target="../slideLayouts/slideLayout9.xml"/><Relationship Id="rId5" Type="http://schemas.openxmlformats.org/officeDocument/2006/relationships/image" Target="../media/image1160.png"/><Relationship Id="rId4" Type="http://schemas.openxmlformats.org/officeDocument/2006/relationships/image" Target="../media/image1150.png"/></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118.png"/><Relationship Id="rId7" Type="http://schemas.openxmlformats.org/officeDocument/2006/relationships/image" Target="../media/image58.wmf"/><Relationship Id="rId2" Type="http://schemas.openxmlformats.org/officeDocument/2006/relationships/slideLayout" Target="../slideLayouts/slideLayout9.xml"/><Relationship Id="rId1" Type="http://schemas.openxmlformats.org/officeDocument/2006/relationships/vmlDrawing" Target="../drawings/vmlDrawing12.vml"/><Relationship Id="rId6" Type="http://schemas.openxmlformats.org/officeDocument/2006/relationships/oleObject" Target="../embeddings/oleObject21.bin"/><Relationship Id="rId5" Type="http://schemas.openxmlformats.org/officeDocument/2006/relationships/image" Target="../media/image57.wmf"/><Relationship Id="rId4" Type="http://schemas.openxmlformats.org/officeDocument/2006/relationships/oleObject" Target="../embeddings/oleObject20.bin"/><Relationship Id="rId9" Type="http://schemas.openxmlformats.org/officeDocument/2006/relationships/image" Target="../media/image59.wmf"/></Relationships>
</file>

<file path=ppt/slides/_rels/slide11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60.wmf"/><Relationship Id="rId2" Type="http://schemas.openxmlformats.org/officeDocument/2006/relationships/slideLayout" Target="../slideLayouts/slideLayout9.xml"/><Relationship Id="rId1" Type="http://schemas.openxmlformats.org/officeDocument/2006/relationships/vmlDrawing" Target="../drawings/vmlDrawing13.vml"/><Relationship Id="rId6" Type="http://schemas.openxmlformats.org/officeDocument/2006/relationships/oleObject" Target="../embeddings/oleObject23.bin"/><Relationship Id="rId5" Type="http://schemas.openxmlformats.org/officeDocument/2006/relationships/image" Target="../media/image120.png"/><Relationship Id="rId4" Type="http://schemas.openxmlformats.org/officeDocument/2006/relationships/image" Target="../media/image1180.png"/></Relationships>
</file>

<file path=ppt/slides/_rels/slide113.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image" Target="../media/image119.png"/><Relationship Id="rId1" Type="http://schemas.openxmlformats.org/officeDocument/2006/relationships/slideLayout" Target="../slideLayouts/slideLayout9.xml"/><Relationship Id="rId4" Type="http://schemas.openxmlformats.org/officeDocument/2006/relationships/image" Target="../media/image1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62.wmf"/><Relationship Id="rId2" Type="http://schemas.openxmlformats.org/officeDocument/2006/relationships/slideLayout" Target="../slideLayouts/slideLayout9.xml"/><Relationship Id="rId1" Type="http://schemas.openxmlformats.org/officeDocument/2006/relationships/vmlDrawing" Target="../drawings/vmlDrawing14.vml"/><Relationship Id="rId6" Type="http://schemas.openxmlformats.org/officeDocument/2006/relationships/oleObject" Target="../embeddings/oleObject25.bin"/><Relationship Id="rId5" Type="http://schemas.openxmlformats.org/officeDocument/2006/relationships/image" Target="../media/image61.wmf"/><Relationship Id="rId4" Type="http://schemas.openxmlformats.org/officeDocument/2006/relationships/oleObject" Target="../embeddings/oleObject24.bin"/></Relationships>
</file>

<file path=ppt/slides/_rels/slide1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02.png"/><Relationship Id="rId1" Type="http://schemas.openxmlformats.org/officeDocument/2006/relationships/slideLayout" Target="../slideLayouts/slideLayout9.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9.xml"/><Relationship Id="rId4" Type="http://schemas.openxmlformats.org/officeDocument/2006/relationships/image" Target="../media/image134.png"/></Relationships>
</file>

<file path=ppt/slides/_rels/slide12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260.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vmlDrawing" Target="../drawings/vmlDrawing15.vml"/><Relationship Id="rId4" Type="http://schemas.openxmlformats.org/officeDocument/2006/relationships/image" Target="../media/image65.wmf"/></Relationships>
</file>

<file path=ppt/slides/_rels/slide136.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67.wmf"/><Relationship Id="rId5" Type="http://schemas.openxmlformats.org/officeDocument/2006/relationships/oleObject" Target="../embeddings/oleObject28.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30.bin"/></Relationships>
</file>

<file path=ppt/slides/_rels/slide137.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71.wmf"/><Relationship Id="rId5" Type="http://schemas.openxmlformats.org/officeDocument/2006/relationships/oleObject" Target="../embeddings/oleObject32.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34.bin"/></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8.xml"/><Relationship Id="rId1" Type="http://schemas.openxmlformats.org/officeDocument/2006/relationships/vmlDrawing" Target="../drawings/vmlDrawing18.vml"/><Relationship Id="rId6" Type="http://schemas.openxmlformats.org/officeDocument/2006/relationships/image" Target="../media/image75.wmf"/><Relationship Id="rId11" Type="http://schemas.openxmlformats.org/officeDocument/2006/relationships/image" Target="../media/image78.emf"/><Relationship Id="rId5" Type="http://schemas.openxmlformats.org/officeDocument/2006/relationships/oleObject" Target="../embeddings/oleObject36.bin"/><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38.bin"/></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80.wmf"/><Relationship Id="rId5" Type="http://schemas.openxmlformats.org/officeDocument/2006/relationships/oleObject" Target="../embeddings/oleObject40.bin"/><Relationship Id="rId4" Type="http://schemas.openxmlformats.org/officeDocument/2006/relationships/image" Target="../media/image79.wmf"/></Relationships>
</file>

<file path=ppt/slides/_rels/slide141.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82.wmf"/><Relationship Id="rId5" Type="http://schemas.openxmlformats.org/officeDocument/2006/relationships/oleObject" Target="../embeddings/oleObject42.bin"/><Relationship Id="rId10" Type="http://schemas.openxmlformats.org/officeDocument/2006/relationships/image" Target="../media/image84.wmf"/><Relationship Id="rId4" Type="http://schemas.openxmlformats.org/officeDocument/2006/relationships/image" Target="../media/image81.wmf"/><Relationship Id="rId9" Type="http://schemas.openxmlformats.org/officeDocument/2006/relationships/oleObject" Target="../embeddings/oleObject44.bin"/></Relationships>
</file>

<file path=ppt/slides/_rels/slide142.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image" Target="../media/image86.wmf"/><Relationship Id="rId5" Type="http://schemas.openxmlformats.org/officeDocument/2006/relationships/oleObject" Target="../embeddings/oleObject46.bin"/><Relationship Id="rId4" Type="http://schemas.openxmlformats.org/officeDocument/2006/relationships/image" Target="../media/image85.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4.xml"/><Relationship Id="rId1" Type="http://schemas.openxmlformats.org/officeDocument/2006/relationships/vmlDrawing" Target="../drawings/vmlDrawing22.vml"/><Relationship Id="rId4" Type="http://schemas.openxmlformats.org/officeDocument/2006/relationships/image" Target="../media/image88.w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49.bin"/><Relationship Id="rId7" Type="http://schemas.openxmlformats.org/officeDocument/2006/relationships/image" Target="../media/image91.emf"/><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90.wmf"/><Relationship Id="rId5" Type="http://schemas.openxmlformats.org/officeDocument/2006/relationships/oleObject" Target="../embeddings/oleObject50.bin"/><Relationship Id="rId4" Type="http://schemas.openxmlformats.org/officeDocument/2006/relationships/image" Target="../media/image89.w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93.wmf"/><Relationship Id="rId5" Type="http://schemas.openxmlformats.org/officeDocument/2006/relationships/oleObject" Target="../embeddings/oleObject52.bin"/><Relationship Id="rId4" Type="http://schemas.openxmlformats.org/officeDocument/2006/relationships/image" Target="../media/image92.wmf"/></Relationships>
</file>

<file path=ppt/slides/_rels/slide146.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95.wmf"/><Relationship Id="rId5" Type="http://schemas.openxmlformats.org/officeDocument/2006/relationships/oleObject" Target="../embeddings/oleObject54.bin"/><Relationship Id="rId10" Type="http://schemas.openxmlformats.org/officeDocument/2006/relationships/image" Target="../media/image96.wmf"/><Relationship Id="rId4" Type="http://schemas.openxmlformats.org/officeDocument/2006/relationships/image" Target="../media/image94.wmf"/><Relationship Id="rId9" Type="http://schemas.openxmlformats.org/officeDocument/2006/relationships/oleObject" Target="../embeddings/oleObject56.bin"/></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8.xml"/><Relationship Id="rId1" Type="http://schemas.openxmlformats.org/officeDocument/2006/relationships/vmlDrawing" Target="../drawings/vmlDrawing26.vml"/><Relationship Id="rId6" Type="http://schemas.openxmlformats.org/officeDocument/2006/relationships/image" Target="../media/image98.wmf"/><Relationship Id="rId5" Type="http://schemas.openxmlformats.org/officeDocument/2006/relationships/oleObject" Target="../embeddings/oleObject58.bin"/><Relationship Id="rId4" Type="http://schemas.openxmlformats.org/officeDocument/2006/relationships/image" Target="../media/image97.wmf"/></Relationships>
</file>

<file path=ppt/slides/_rels/slide148.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oleObject" Target="../embeddings/oleObject59.bin"/><Relationship Id="rId7" Type="http://schemas.openxmlformats.org/officeDocument/2006/relationships/image" Target="../media/image103.emf"/><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00.wmf"/><Relationship Id="rId11" Type="http://schemas.openxmlformats.org/officeDocument/2006/relationships/image" Target="../media/image102.wmf"/><Relationship Id="rId5" Type="http://schemas.openxmlformats.org/officeDocument/2006/relationships/oleObject" Target="../embeddings/oleObject60.bin"/><Relationship Id="rId10" Type="http://schemas.openxmlformats.org/officeDocument/2006/relationships/oleObject" Target="../embeddings/oleObject62.bin"/><Relationship Id="rId4" Type="http://schemas.openxmlformats.org/officeDocument/2006/relationships/image" Target="../media/image99.wmf"/><Relationship Id="rId9" Type="http://schemas.openxmlformats.org/officeDocument/2006/relationships/image" Target="../media/image101.wmf"/></Relationships>
</file>

<file path=ppt/slides/_rels/slide149.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68.bin"/><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107.wmf"/><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image" Target="../media/image104.wmf"/><Relationship Id="rId11" Type="http://schemas.openxmlformats.org/officeDocument/2006/relationships/oleObject" Target="../embeddings/oleObject67.bin"/><Relationship Id="rId5" Type="http://schemas.openxmlformats.org/officeDocument/2006/relationships/oleObject" Target="../embeddings/oleObject64.bin"/><Relationship Id="rId10" Type="http://schemas.openxmlformats.org/officeDocument/2006/relationships/image" Target="../media/image106.wmf"/><Relationship Id="rId4" Type="http://schemas.openxmlformats.org/officeDocument/2006/relationships/image" Target="../media/image99.wmf"/><Relationship Id="rId9" Type="http://schemas.openxmlformats.org/officeDocument/2006/relationships/oleObject" Target="../embeddings/oleObject66.bin"/><Relationship Id="rId14" Type="http://schemas.openxmlformats.org/officeDocument/2006/relationships/image" Target="../media/image108.w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oleObject" Target="../embeddings/oleObject74.bin"/><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113.wmf"/><Relationship Id="rId2" Type="http://schemas.openxmlformats.org/officeDocument/2006/relationships/slideLayout" Target="../slideLayouts/slideLayout4.xml"/><Relationship Id="rId16" Type="http://schemas.openxmlformats.org/officeDocument/2006/relationships/image" Target="../media/image115.wmf"/><Relationship Id="rId1" Type="http://schemas.openxmlformats.org/officeDocument/2006/relationships/vmlDrawing" Target="../drawings/vmlDrawing29.vml"/><Relationship Id="rId6" Type="http://schemas.openxmlformats.org/officeDocument/2006/relationships/image" Target="../media/image110.wmf"/><Relationship Id="rId11" Type="http://schemas.openxmlformats.org/officeDocument/2006/relationships/oleObject" Target="../embeddings/oleObject73.bin"/><Relationship Id="rId5" Type="http://schemas.openxmlformats.org/officeDocument/2006/relationships/oleObject" Target="../embeddings/oleObject70.bin"/><Relationship Id="rId15" Type="http://schemas.openxmlformats.org/officeDocument/2006/relationships/oleObject" Target="../embeddings/oleObject75.bin"/><Relationship Id="rId10" Type="http://schemas.openxmlformats.org/officeDocument/2006/relationships/image" Target="../media/image112.wmf"/><Relationship Id="rId4" Type="http://schemas.openxmlformats.org/officeDocument/2006/relationships/image" Target="../media/image109.wmf"/><Relationship Id="rId9" Type="http://schemas.openxmlformats.org/officeDocument/2006/relationships/oleObject" Target="../embeddings/oleObject72.bin"/><Relationship Id="rId14" Type="http://schemas.openxmlformats.org/officeDocument/2006/relationships/image" Target="../media/image114.wmf"/></Relationships>
</file>

<file path=ppt/slides/_rels/slide151.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4.xml"/><Relationship Id="rId1" Type="http://schemas.openxmlformats.org/officeDocument/2006/relationships/vmlDrawing" Target="../drawings/vmlDrawing30.vml"/><Relationship Id="rId6" Type="http://schemas.openxmlformats.org/officeDocument/2006/relationships/image" Target="../media/image116.wmf"/><Relationship Id="rId5" Type="http://schemas.openxmlformats.org/officeDocument/2006/relationships/oleObject" Target="../embeddings/oleObject77.bin"/><Relationship Id="rId10" Type="http://schemas.openxmlformats.org/officeDocument/2006/relationships/image" Target="../media/image117.wmf"/><Relationship Id="rId4" Type="http://schemas.openxmlformats.org/officeDocument/2006/relationships/image" Target="../media/image99.wmf"/><Relationship Id="rId9" Type="http://schemas.openxmlformats.org/officeDocument/2006/relationships/oleObject" Target="../embeddings/oleObject79.bin"/></Relationships>
</file>

<file path=ppt/slides/_rels/slide152.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oleObject" Target="../embeddings/oleObject85.bin"/><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122.wmf"/><Relationship Id="rId2" Type="http://schemas.openxmlformats.org/officeDocument/2006/relationships/slideLayout" Target="../slideLayouts/slideLayout4.xml"/><Relationship Id="rId1" Type="http://schemas.openxmlformats.org/officeDocument/2006/relationships/vmlDrawing" Target="../drawings/vmlDrawing31.vml"/><Relationship Id="rId6" Type="http://schemas.openxmlformats.org/officeDocument/2006/relationships/image" Target="../media/image119.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121.wmf"/><Relationship Id="rId4" Type="http://schemas.openxmlformats.org/officeDocument/2006/relationships/image" Target="../media/image118.wmf"/><Relationship Id="rId9" Type="http://schemas.openxmlformats.org/officeDocument/2006/relationships/oleObject" Target="../embeddings/oleObject83.bin"/><Relationship Id="rId14" Type="http://schemas.openxmlformats.org/officeDocument/2006/relationships/image" Target="../media/image123.wmf"/></Relationships>
</file>

<file path=ppt/slides/_rels/slide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 Id="rId4" Type="http://schemas.openxmlformats.org/officeDocument/2006/relationships/image" Target="../media/image127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image" Target="../media/image1291.png"/><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9.xml"/><Relationship Id="rId1" Type="http://schemas.openxmlformats.org/officeDocument/2006/relationships/vmlDrawing" Target="../drawings/vmlDrawing32.vml"/><Relationship Id="rId6" Type="http://schemas.openxmlformats.org/officeDocument/2006/relationships/image" Target="../media/image134.wmf"/><Relationship Id="rId5" Type="http://schemas.openxmlformats.org/officeDocument/2006/relationships/oleObject" Target="../embeddings/oleObject87.bin"/><Relationship Id="rId4" Type="http://schemas.openxmlformats.org/officeDocument/2006/relationships/image" Target="../media/image133.w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9.xml"/><Relationship Id="rId4" Type="http://schemas.openxmlformats.org/officeDocument/2006/relationships/image" Target="../media/image135.emf"/></Relationships>
</file>

<file path=ppt/slides/_rels/slide16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9.xml"/><Relationship Id="rId1" Type="http://schemas.openxmlformats.org/officeDocument/2006/relationships/vmlDrawing" Target="../drawings/vmlDrawing33.vml"/><Relationship Id="rId6" Type="http://schemas.openxmlformats.org/officeDocument/2006/relationships/image" Target="../media/image137.wmf"/><Relationship Id="rId5" Type="http://schemas.openxmlformats.org/officeDocument/2006/relationships/oleObject" Target="../embeddings/oleObject89.bin"/><Relationship Id="rId4" Type="http://schemas.openxmlformats.org/officeDocument/2006/relationships/image" Target="../media/image136.w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9.xml"/><Relationship Id="rId4" Type="http://schemas.openxmlformats.org/officeDocument/2006/relationships/image" Target="../media/image138.emf"/></Relationships>
</file>

<file path=ppt/slides/_rels/slide169.xml.rels><?xml version="1.0" encoding="UTF-8" standalone="yes"?>
<Relationships xmlns="http://schemas.openxmlformats.org/package/2006/relationships"><Relationship Id="rId2" Type="http://schemas.openxmlformats.org/officeDocument/2006/relationships/image" Target="../media/image129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11.emf"/></Relationships>
</file>

<file path=ppt/slides/_rels/slide17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image" Target="../media/image1301.png"/><Relationship Id="rId1" Type="http://schemas.openxmlformats.org/officeDocument/2006/relationships/slideLayout" Target="../slideLayouts/slideLayout9.xml"/><Relationship Id="rId5" Type="http://schemas.openxmlformats.org/officeDocument/2006/relationships/image" Target="../media/image430.png"/><Relationship Id="rId4" Type="http://schemas.openxmlformats.org/officeDocument/2006/relationships/image" Target="../media/image1320.png"/></Relationships>
</file>

<file path=ppt/slides/_rels/slide17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9.xml"/><Relationship Id="rId1" Type="http://schemas.openxmlformats.org/officeDocument/2006/relationships/vmlDrawing" Target="../drawings/vmlDrawing34.vml"/><Relationship Id="rId4" Type="http://schemas.openxmlformats.org/officeDocument/2006/relationships/image" Target="../media/image140.w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3" Type="http://schemas.openxmlformats.org/officeDocument/2006/relationships/image" Target="../media/image1341.png"/><Relationship Id="rId2" Type="http://schemas.openxmlformats.org/officeDocument/2006/relationships/image" Target="../media/image450.png"/><Relationship Id="rId1" Type="http://schemas.openxmlformats.org/officeDocument/2006/relationships/slideLayout" Target="../slideLayouts/slideLayout9.xml"/><Relationship Id="rId4" Type="http://schemas.openxmlformats.org/officeDocument/2006/relationships/image" Target="../media/image1300.png"/></Relationships>
</file>

<file path=ppt/slides/_rels/slide176.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9.xml"/><Relationship Id="rId4" Type="http://schemas.openxmlformats.org/officeDocument/2006/relationships/image" Target="../media/image200.png"/></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9.xml"/><Relationship Id="rId1" Type="http://schemas.openxmlformats.org/officeDocument/2006/relationships/vmlDrawing" Target="../drawings/vmlDrawing35.vml"/><Relationship Id="rId4" Type="http://schemas.openxmlformats.org/officeDocument/2006/relationships/image" Target="../media/image142.wm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390.png"/><Relationship Id="rId2" Type="http://schemas.openxmlformats.org/officeDocument/2006/relationships/image" Target="../media/image1340.png"/><Relationship Id="rId1" Type="http://schemas.openxmlformats.org/officeDocument/2006/relationships/slideLayout" Target="../slideLayouts/slideLayout9.xml"/><Relationship Id="rId6" Type="http://schemas.openxmlformats.org/officeDocument/2006/relationships/image" Target="../media/image138.png"/><Relationship Id="rId5" Type="http://schemas.openxmlformats.org/officeDocument/2006/relationships/image" Target="../media/image1370.png"/><Relationship Id="rId4" Type="http://schemas.openxmlformats.org/officeDocument/2006/relationships/image" Target="../media/image1360.png"/></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9.xml"/><Relationship Id="rId1" Type="http://schemas.openxmlformats.org/officeDocument/2006/relationships/vmlDrawing" Target="../drawings/vmlDrawing36.vml"/><Relationship Id="rId4" Type="http://schemas.openxmlformats.org/officeDocument/2006/relationships/image" Target="../media/image143.wmf"/></Relationships>
</file>

<file path=ppt/slides/_rels/slide184.xml.rels><?xml version="1.0" encoding="UTF-8" standalone="yes"?>
<Relationships xmlns="http://schemas.openxmlformats.org/package/2006/relationships"><Relationship Id="rId3" Type="http://schemas.openxmlformats.org/officeDocument/2006/relationships/image" Target="../media/image1350.png"/><Relationship Id="rId7" Type="http://schemas.openxmlformats.org/officeDocument/2006/relationships/image" Target="../media/image1390.png"/><Relationship Id="rId2" Type="http://schemas.openxmlformats.org/officeDocument/2006/relationships/image" Target="../media/image1340.png"/><Relationship Id="rId1" Type="http://schemas.openxmlformats.org/officeDocument/2006/relationships/slideLayout" Target="../slideLayouts/slideLayout9.xml"/><Relationship Id="rId6" Type="http://schemas.openxmlformats.org/officeDocument/2006/relationships/image" Target="../media/image138.png"/><Relationship Id="rId5" Type="http://schemas.openxmlformats.org/officeDocument/2006/relationships/image" Target="../media/image1370.png"/><Relationship Id="rId4" Type="http://schemas.openxmlformats.org/officeDocument/2006/relationships/image" Target="../media/image136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9.xml"/><Relationship Id="rId1" Type="http://schemas.openxmlformats.org/officeDocument/2006/relationships/vmlDrawing" Target="../drawings/vmlDrawing37.vml"/><Relationship Id="rId4" Type="http://schemas.openxmlformats.org/officeDocument/2006/relationships/image" Target="../media/image144.wmf"/></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74.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3" Type="http://schemas.openxmlformats.org/officeDocument/2006/relationships/image" Target="../media/image1411.png"/><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9.xml"/><Relationship Id="rId1" Type="http://schemas.openxmlformats.org/officeDocument/2006/relationships/vmlDrawing" Target="../drawings/vmlDrawing38.vml"/><Relationship Id="rId4" Type="http://schemas.openxmlformats.org/officeDocument/2006/relationships/image" Target="../media/image146.w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image" Target="../media/image1410.png"/><Relationship Id="rId1" Type="http://schemas.openxmlformats.org/officeDocument/2006/relationships/slideLayout" Target="../slideLayouts/slideLayout9.xml"/><Relationship Id="rId4" Type="http://schemas.openxmlformats.org/officeDocument/2006/relationships/image" Target="../media/image14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3" Type="http://schemas.openxmlformats.org/officeDocument/2006/relationships/image" Target="../media/image150.wmf"/><Relationship Id="rId7" Type="http://schemas.openxmlformats.org/officeDocument/2006/relationships/image" Target="../media/image149.wmf"/><Relationship Id="rId2" Type="http://schemas.openxmlformats.org/officeDocument/2006/relationships/slideLayout" Target="../slideLayouts/slideLayout6.xml"/><Relationship Id="rId1" Type="http://schemas.openxmlformats.org/officeDocument/2006/relationships/vmlDrawing" Target="../drawings/vmlDrawing39.vml"/><Relationship Id="rId6" Type="http://schemas.openxmlformats.org/officeDocument/2006/relationships/oleObject" Target="../embeddings/oleObject96.bin"/><Relationship Id="rId5" Type="http://schemas.openxmlformats.org/officeDocument/2006/relationships/image" Target="../media/image148.wmf"/><Relationship Id="rId4" Type="http://schemas.openxmlformats.org/officeDocument/2006/relationships/oleObject" Target="../embeddings/oleObject95.bin"/></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8.xml"/><Relationship Id="rId1" Type="http://schemas.openxmlformats.org/officeDocument/2006/relationships/vmlDrawing" Target="../drawings/vmlDrawing40.vml"/><Relationship Id="rId4" Type="http://schemas.openxmlformats.org/officeDocument/2006/relationships/image" Target="../media/image151.wmf"/></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8.xml"/><Relationship Id="rId1" Type="http://schemas.openxmlformats.org/officeDocument/2006/relationships/vmlDrawing" Target="../drawings/vmlDrawing41.vml"/><Relationship Id="rId4" Type="http://schemas.openxmlformats.org/officeDocument/2006/relationships/image" Target="../media/image152.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26.png"/><Relationship Id="rId5" Type="http://schemas.openxmlformats.org/officeDocument/2006/relationships/image" Target="../media/image13.emf"/><Relationship Id="rId4" Type="http://schemas.openxmlformats.org/officeDocument/2006/relationships/image" Target="../media/image12.wmf"/></Relationships>
</file>

<file path=ppt/slides/_rels/slide210.x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6.xml"/><Relationship Id="rId1" Type="http://schemas.openxmlformats.org/officeDocument/2006/relationships/vmlDrawing" Target="../drawings/vmlDrawing42.vml"/><Relationship Id="rId4" Type="http://schemas.openxmlformats.org/officeDocument/2006/relationships/image" Target="../media/image153.wmf"/></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6.xml"/><Relationship Id="rId1" Type="http://schemas.openxmlformats.org/officeDocument/2006/relationships/vmlDrawing" Target="../drawings/vmlDrawing43.vml"/><Relationship Id="rId4" Type="http://schemas.openxmlformats.org/officeDocument/2006/relationships/image" Target="../media/image148.wmf"/></Relationships>
</file>

<file path=ppt/slides/_rels/slide219.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image" Target="../media/image12.wmf"/></Relationships>
</file>

<file path=ppt/slides/_rels/slide220.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8" Type="http://schemas.openxmlformats.org/officeDocument/2006/relationships/image" Target="../media/image159.wmf"/><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slideLayout" Target="../slideLayouts/slideLayout8.xml"/><Relationship Id="rId1" Type="http://schemas.openxmlformats.org/officeDocument/2006/relationships/vmlDrawing" Target="../drawings/vmlDrawing44.vml"/><Relationship Id="rId6" Type="http://schemas.openxmlformats.org/officeDocument/2006/relationships/image" Target="../media/image158.wmf"/><Relationship Id="rId5" Type="http://schemas.openxmlformats.org/officeDocument/2006/relationships/oleObject" Target="../embeddings/oleObject102.bin"/><Relationship Id="rId4" Type="http://schemas.openxmlformats.org/officeDocument/2006/relationships/image" Target="../media/image157.wmf"/></Relationships>
</file>

<file path=ppt/slides/_rels/slide226.xml.rels><?xml version="1.0" encoding="UTF-8" standalone="yes"?>
<Relationships xmlns="http://schemas.openxmlformats.org/package/2006/relationships"><Relationship Id="rId8" Type="http://schemas.openxmlformats.org/officeDocument/2006/relationships/image" Target="../media/image159.wm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162.wmf"/><Relationship Id="rId2" Type="http://schemas.openxmlformats.org/officeDocument/2006/relationships/slideLayout" Target="../slideLayouts/slideLayout8.xml"/><Relationship Id="rId1" Type="http://schemas.openxmlformats.org/officeDocument/2006/relationships/vmlDrawing" Target="../drawings/vmlDrawing45.vml"/><Relationship Id="rId6" Type="http://schemas.openxmlformats.org/officeDocument/2006/relationships/image" Target="../media/image160.w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161.wmf"/><Relationship Id="rId4" Type="http://schemas.openxmlformats.org/officeDocument/2006/relationships/image" Target="../media/image157.wmf"/><Relationship Id="rId9" Type="http://schemas.openxmlformats.org/officeDocument/2006/relationships/oleObject" Target="../embeddings/oleObject107.bin"/></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8.xml"/><Relationship Id="rId1" Type="http://schemas.openxmlformats.org/officeDocument/2006/relationships/vmlDrawing" Target="../drawings/vmlDrawing46.vml"/><Relationship Id="rId4" Type="http://schemas.openxmlformats.org/officeDocument/2006/relationships/image" Target="../media/image163.wmf"/></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w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14.xml"/><Relationship Id="rId1" Type="http://schemas.openxmlformats.org/officeDocument/2006/relationships/vmlDrawing" Target="../drawings/vmlDrawing47.vml"/><Relationship Id="rId4" Type="http://schemas.openxmlformats.org/officeDocument/2006/relationships/image" Target="../media/image165.wmf"/></Relationships>
</file>

<file path=ppt/slides/_rels/slide232.x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oleObject" Target="../embeddings/oleObject111.bin"/><Relationship Id="rId7" Type="http://schemas.openxmlformats.org/officeDocument/2006/relationships/oleObject" Target="../embeddings/oleObject113.bin"/><Relationship Id="rId2" Type="http://schemas.openxmlformats.org/officeDocument/2006/relationships/slideLayout" Target="../slideLayouts/slideLayout4.xml"/><Relationship Id="rId1" Type="http://schemas.openxmlformats.org/officeDocument/2006/relationships/vmlDrawing" Target="../drawings/vmlDrawing48.vml"/><Relationship Id="rId6" Type="http://schemas.openxmlformats.org/officeDocument/2006/relationships/image" Target="../media/image167.wmf"/><Relationship Id="rId5" Type="http://schemas.openxmlformats.org/officeDocument/2006/relationships/oleObject" Target="../embeddings/oleObject112.bin"/><Relationship Id="rId4" Type="http://schemas.openxmlformats.org/officeDocument/2006/relationships/image" Target="../media/image166.wmf"/></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oleObject" Target="../embeddings/oleObject114.bin"/><Relationship Id="rId7" Type="http://schemas.openxmlformats.org/officeDocument/2006/relationships/oleObject" Target="../embeddings/oleObject116.bin"/><Relationship Id="rId2" Type="http://schemas.openxmlformats.org/officeDocument/2006/relationships/slideLayout" Target="../slideLayouts/slideLayout4.xml"/><Relationship Id="rId1" Type="http://schemas.openxmlformats.org/officeDocument/2006/relationships/vmlDrawing" Target="../drawings/vmlDrawing49.vml"/><Relationship Id="rId6" Type="http://schemas.openxmlformats.org/officeDocument/2006/relationships/image" Target="../media/image169.wmf"/><Relationship Id="rId5" Type="http://schemas.openxmlformats.org/officeDocument/2006/relationships/oleObject" Target="../embeddings/oleObject115.bin"/><Relationship Id="rId4" Type="http://schemas.openxmlformats.org/officeDocument/2006/relationships/image" Target="../media/image166.wmf"/></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4.xml"/><Relationship Id="rId1" Type="http://schemas.openxmlformats.org/officeDocument/2006/relationships/vmlDrawing" Target="../drawings/vmlDrawing50.vml"/><Relationship Id="rId5" Type="http://schemas.openxmlformats.org/officeDocument/2006/relationships/image" Target="../media/image172.emf"/><Relationship Id="rId4" Type="http://schemas.openxmlformats.org/officeDocument/2006/relationships/image" Target="../media/image171.w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8.xml"/><Relationship Id="rId1" Type="http://schemas.openxmlformats.org/officeDocument/2006/relationships/vmlDrawing" Target="../drawings/vmlDrawing51.vml"/><Relationship Id="rId4" Type="http://schemas.openxmlformats.org/officeDocument/2006/relationships/image" Target="../media/image173.wmf"/></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15.emf"/><Relationship Id="rId5" Type="http://schemas.openxmlformats.org/officeDocument/2006/relationships/image" Target="../media/image13.emf"/><Relationship Id="rId4" Type="http://schemas.openxmlformats.org/officeDocument/2006/relationships/image" Target="../media/image12.wmf"/></Relationships>
</file>

<file path=ppt/slides/_rels/slide240.x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slideLayout" Target="../slideLayouts/slideLayout15.xml"/><Relationship Id="rId1" Type="http://schemas.openxmlformats.org/officeDocument/2006/relationships/vmlDrawing" Target="../drawings/vmlDrawing52.vml"/><Relationship Id="rId6" Type="http://schemas.openxmlformats.org/officeDocument/2006/relationships/image" Target="../media/image175.wmf"/><Relationship Id="rId5" Type="http://schemas.openxmlformats.org/officeDocument/2006/relationships/oleObject" Target="../embeddings/oleObject120.bin"/><Relationship Id="rId10" Type="http://schemas.openxmlformats.org/officeDocument/2006/relationships/image" Target="../media/image165.wmf"/><Relationship Id="rId4" Type="http://schemas.openxmlformats.org/officeDocument/2006/relationships/image" Target="../media/image174.wmf"/><Relationship Id="rId9" Type="http://schemas.openxmlformats.org/officeDocument/2006/relationships/oleObject" Target="../embeddings/oleObject122.bin"/></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4.xml"/><Relationship Id="rId1" Type="http://schemas.openxmlformats.org/officeDocument/2006/relationships/vmlDrawing" Target="../drawings/vmlDrawing53.vml"/><Relationship Id="rId4" Type="http://schemas.openxmlformats.org/officeDocument/2006/relationships/image" Target="../media/image177.wmf"/></Relationships>
</file>

<file path=ppt/slides/_rels/slide242.x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oleObject" Target="../embeddings/oleObject124.bin"/><Relationship Id="rId7" Type="http://schemas.openxmlformats.org/officeDocument/2006/relationships/oleObject" Target="../embeddings/oleObject126.bin"/><Relationship Id="rId2" Type="http://schemas.openxmlformats.org/officeDocument/2006/relationships/slideLayout" Target="../slideLayouts/slideLayout16.xml"/><Relationship Id="rId1" Type="http://schemas.openxmlformats.org/officeDocument/2006/relationships/vmlDrawing" Target="../drawings/vmlDrawing54.vml"/><Relationship Id="rId6" Type="http://schemas.openxmlformats.org/officeDocument/2006/relationships/image" Target="../media/image178.wmf"/><Relationship Id="rId5" Type="http://schemas.openxmlformats.org/officeDocument/2006/relationships/oleObject" Target="../embeddings/oleObject125.bin"/><Relationship Id="rId4" Type="http://schemas.openxmlformats.org/officeDocument/2006/relationships/image" Target="../media/image177.w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6.xml"/><Relationship Id="rId1" Type="http://schemas.openxmlformats.org/officeDocument/2006/relationships/vmlDrawing" Target="../drawings/vmlDrawing55.vml"/><Relationship Id="rId4" Type="http://schemas.openxmlformats.org/officeDocument/2006/relationships/image" Target="../media/image180.wmf"/></Relationships>
</file>

<file path=ppt/slides/_rels/slide244.x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oleObject" Target="../embeddings/oleObject128.bin"/><Relationship Id="rId7" Type="http://schemas.openxmlformats.org/officeDocument/2006/relationships/oleObject" Target="../embeddings/oleObject130.bin"/><Relationship Id="rId2" Type="http://schemas.openxmlformats.org/officeDocument/2006/relationships/slideLayout" Target="../slideLayouts/slideLayout4.xml"/><Relationship Id="rId1" Type="http://schemas.openxmlformats.org/officeDocument/2006/relationships/vmlDrawing" Target="../drawings/vmlDrawing56.vml"/><Relationship Id="rId6" Type="http://schemas.openxmlformats.org/officeDocument/2006/relationships/image" Target="../media/image167.wmf"/><Relationship Id="rId5" Type="http://schemas.openxmlformats.org/officeDocument/2006/relationships/oleObject" Target="../embeddings/oleObject129.bin"/><Relationship Id="rId4" Type="http://schemas.openxmlformats.org/officeDocument/2006/relationships/image" Target="../media/image181.wmf"/></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6.xml"/><Relationship Id="rId1" Type="http://schemas.openxmlformats.org/officeDocument/2006/relationships/vmlDrawing" Target="../drawings/vmlDrawing57.vml"/><Relationship Id="rId4" Type="http://schemas.openxmlformats.org/officeDocument/2006/relationships/image" Target="../media/image148.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0.xml.rels><?xml version="1.0" encoding="UTF-8" standalone="yes"?>
<Relationships xmlns="http://schemas.openxmlformats.org/package/2006/relationships"><Relationship Id="rId8" Type="http://schemas.openxmlformats.org/officeDocument/2006/relationships/image" Target="../media/image176.wmf"/><Relationship Id="rId3" Type="http://schemas.openxmlformats.org/officeDocument/2006/relationships/oleObject" Target="../embeddings/oleObject132.bin"/><Relationship Id="rId7" Type="http://schemas.openxmlformats.org/officeDocument/2006/relationships/oleObject" Target="../embeddings/oleObject134.bin"/><Relationship Id="rId2" Type="http://schemas.openxmlformats.org/officeDocument/2006/relationships/slideLayout" Target="../slideLayouts/slideLayout15.xml"/><Relationship Id="rId1" Type="http://schemas.openxmlformats.org/officeDocument/2006/relationships/vmlDrawing" Target="../drawings/vmlDrawing58.vml"/><Relationship Id="rId6" Type="http://schemas.openxmlformats.org/officeDocument/2006/relationships/image" Target="../media/image183.wmf"/><Relationship Id="rId5" Type="http://schemas.openxmlformats.org/officeDocument/2006/relationships/oleObject" Target="../embeddings/oleObject133.bin"/><Relationship Id="rId10" Type="http://schemas.openxmlformats.org/officeDocument/2006/relationships/image" Target="../media/image184.wmf"/><Relationship Id="rId4" Type="http://schemas.openxmlformats.org/officeDocument/2006/relationships/image" Target="../media/image182.wmf"/><Relationship Id="rId9" Type="http://schemas.openxmlformats.org/officeDocument/2006/relationships/oleObject" Target="../embeddings/oleObject135.bin"/></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4.xml"/><Relationship Id="rId1" Type="http://schemas.openxmlformats.org/officeDocument/2006/relationships/vmlDrawing" Target="../drawings/vmlDrawing59.vml"/><Relationship Id="rId4" Type="http://schemas.openxmlformats.org/officeDocument/2006/relationships/image" Target="../media/image185.wmf"/></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6.xml"/><Relationship Id="rId1" Type="http://schemas.openxmlformats.org/officeDocument/2006/relationships/vmlDrawing" Target="../drawings/vmlDrawing60.vml"/><Relationship Id="rId6" Type="http://schemas.openxmlformats.org/officeDocument/2006/relationships/image" Target="../media/image184.wmf"/><Relationship Id="rId5" Type="http://schemas.openxmlformats.org/officeDocument/2006/relationships/oleObject" Target="../embeddings/oleObject138.bin"/><Relationship Id="rId4" Type="http://schemas.openxmlformats.org/officeDocument/2006/relationships/image" Target="../media/image176.wmf"/></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4.xml"/><Relationship Id="rId1" Type="http://schemas.openxmlformats.org/officeDocument/2006/relationships/vmlDrawing" Target="../drawings/vmlDrawing61.vml"/><Relationship Id="rId6" Type="http://schemas.openxmlformats.org/officeDocument/2006/relationships/image" Target="../media/image187.wmf"/><Relationship Id="rId5" Type="http://schemas.openxmlformats.org/officeDocument/2006/relationships/oleObject" Target="../embeddings/oleObject140.bin"/><Relationship Id="rId4" Type="http://schemas.openxmlformats.org/officeDocument/2006/relationships/image" Target="../media/image186.wmf"/></Relationships>
</file>

<file path=ppt/slides/_rels/slide254.xml.rels><?xml version="1.0" encoding="UTF-8" standalone="yes"?>
<Relationships xmlns="http://schemas.openxmlformats.org/package/2006/relationships"><Relationship Id="rId8" Type="http://schemas.openxmlformats.org/officeDocument/2006/relationships/image" Target="../media/image190.wmf"/><Relationship Id="rId3" Type="http://schemas.openxmlformats.org/officeDocument/2006/relationships/oleObject" Target="../embeddings/oleObject141.bin"/><Relationship Id="rId7" Type="http://schemas.openxmlformats.org/officeDocument/2006/relationships/oleObject" Target="../embeddings/oleObject143.bin"/><Relationship Id="rId2" Type="http://schemas.openxmlformats.org/officeDocument/2006/relationships/slideLayout" Target="../slideLayouts/slideLayout4.xml"/><Relationship Id="rId1" Type="http://schemas.openxmlformats.org/officeDocument/2006/relationships/vmlDrawing" Target="../drawings/vmlDrawing62.vml"/><Relationship Id="rId6" Type="http://schemas.openxmlformats.org/officeDocument/2006/relationships/image" Target="../media/image189.wmf"/><Relationship Id="rId5" Type="http://schemas.openxmlformats.org/officeDocument/2006/relationships/oleObject" Target="../embeddings/oleObject142.bin"/><Relationship Id="rId4" Type="http://schemas.openxmlformats.org/officeDocument/2006/relationships/image" Target="../media/image188.w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8" Type="http://schemas.openxmlformats.org/officeDocument/2006/relationships/image" Target="../media/image193.wmf"/><Relationship Id="rId3" Type="http://schemas.openxmlformats.org/officeDocument/2006/relationships/oleObject" Target="../embeddings/oleObject144.bin"/><Relationship Id="rId7" Type="http://schemas.openxmlformats.org/officeDocument/2006/relationships/oleObject" Target="../embeddings/oleObject146.bin"/><Relationship Id="rId2" Type="http://schemas.openxmlformats.org/officeDocument/2006/relationships/slideLayout" Target="../slideLayouts/slideLayout4.xml"/><Relationship Id="rId1" Type="http://schemas.openxmlformats.org/officeDocument/2006/relationships/vmlDrawing" Target="../drawings/vmlDrawing63.vml"/><Relationship Id="rId6" Type="http://schemas.openxmlformats.org/officeDocument/2006/relationships/image" Target="../media/image192.wmf"/><Relationship Id="rId5" Type="http://schemas.openxmlformats.org/officeDocument/2006/relationships/oleObject" Target="../embeddings/oleObject145.bin"/><Relationship Id="rId4" Type="http://schemas.openxmlformats.org/officeDocument/2006/relationships/image" Target="../media/image191.wmf"/></Relationships>
</file>

<file path=ppt/slides/_rels/slide257.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oleObject" Target="../embeddings/oleObject147.bin"/><Relationship Id="rId7" Type="http://schemas.openxmlformats.org/officeDocument/2006/relationships/oleObject" Target="../embeddings/oleObject149.bin"/><Relationship Id="rId2" Type="http://schemas.openxmlformats.org/officeDocument/2006/relationships/slideLayout" Target="../slideLayouts/slideLayout8.xml"/><Relationship Id="rId1" Type="http://schemas.openxmlformats.org/officeDocument/2006/relationships/vmlDrawing" Target="../drawings/vmlDrawing64.vml"/><Relationship Id="rId6" Type="http://schemas.openxmlformats.org/officeDocument/2006/relationships/image" Target="../media/image195.wmf"/><Relationship Id="rId5" Type="http://schemas.openxmlformats.org/officeDocument/2006/relationships/oleObject" Target="../embeddings/oleObject148.bin"/><Relationship Id="rId4" Type="http://schemas.openxmlformats.org/officeDocument/2006/relationships/image" Target="../media/image194.wmf"/></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emf"/><Relationship Id="rId1" Type="http://schemas.openxmlformats.org/officeDocument/2006/relationships/slideLayout" Target="../slideLayouts/slideLayout8.xml"/><Relationship Id="rId4" Type="http://schemas.openxmlformats.org/officeDocument/2006/relationships/image" Target="../media/image19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8" Type="http://schemas.openxmlformats.org/officeDocument/2006/relationships/image" Target="../media/image201.wmf"/><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image" Target="../media/image202.wmf"/><Relationship Id="rId2" Type="http://schemas.openxmlformats.org/officeDocument/2006/relationships/slideLayout" Target="../slideLayouts/slideLayout4.xml"/><Relationship Id="rId1" Type="http://schemas.openxmlformats.org/officeDocument/2006/relationships/vmlDrawing" Target="../drawings/vmlDrawing65.vml"/><Relationship Id="rId6" Type="http://schemas.openxmlformats.org/officeDocument/2006/relationships/image" Target="../media/image200.wmf"/><Relationship Id="rId11" Type="http://schemas.openxmlformats.org/officeDocument/2006/relationships/oleObject" Target="../embeddings/oleObject154.bin"/><Relationship Id="rId5" Type="http://schemas.openxmlformats.org/officeDocument/2006/relationships/oleObject" Target="../embeddings/oleObject151.bin"/><Relationship Id="rId10" Type="http://schemas.openxmlformats.org/officeDocument/2006/relationships/image" Target="../media/image84.wmf"/><Relationship Id="rId4" Type="http://schemas.openxmlformats.org/officeDocument/2006/relationships/image" Target="../media/image199.wmf"/><Relationship Id="rId9" Type="http://schemas.openxmlformats.org/officeDocument/2006/relationships/oleObject" Target="../embeddings/oleObject153.bin"/></Relationships>
</file>

<file path=ppt/slides/_rels/slide265.x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oleObject" Target="../embeddings/oleObject155.bin"/><Relationship Id="rId7" Type="http://schemas.openxmlformats.org/officeDocument/2006/relationships/oleObject" Target="../embeddings/oleObject157.bin"/><Relationship Id="rId12" Type="http://schemas.openxmlformats.org/officeDocument/2006/relationships/image" Target="../media/image206.wmf"/><Relationship Id="rId2" Type="http://schemas.openxmlformats.org/officeDocument/2006/relationships/slideLayout" Target="../slideLayouts/slideLayout4.xml"/><Relationship Id="rId1" Type="http://schemas.openxmlformats.org/officeDocument/2006/relationships/vmlDrawing" Target="../drawings/vmlDrawing66.vml"/><Relationship Id="rId6" Type="http://schemas.openxmlformats.org/officeDocument/2006/relationships/image" Target="../media/image204.wmf"/><Relationship Id="rId11" Type="http://schemas.openxmlformats.org/officeDocument/2006/relationships/oleObject" Target="../embeddings/oleObject159.bin"/><Relationship Id="rId5" Type="http://schemas.openxmlformats.org/officeDocument/2006/relationships/oleObject" Target="../embeddings/oleObject156.bin"/><Relationship Id="rId10" Type="http://schemas.openxmlformats.org/officeDocument/2006/relationships/image" Target="../media/image84.wmf"/><Relationship Id="rId4" Type="http://schemas.openxmlformats.org/officeDocument/2006/relationships/image" Target="../media/image203.wmf"/><Relationship Id="rId9" Type="http://schemas.openxmlformats.org/officeDocument/2006/relationships/oleObject" Target="../embeddings/oleObject158.bin"/></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4.xml"/><Relationship Id="rId1" Type="http://schemas.openxmlformats.org/officeDocument/2006/relationships/vmlDrawing" Target="../drawings/vmlDrawing67.vml"/><Relationship Id="rId4" Type="http://schemas.openxmlformats.org/officeDocument/2006/relationships/image" Target="../media/image204.wmf"/></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Layout" Target="../slideLayouts/slideLayout4.xml"/><Relationship Id="rId1" Type="http://schemas.openxmlformats.org/officeDocument/2006/relationships/vmlDrawing" Target="../drawings/vmlDrawing68.vml"/><Relationship Id="rId4" Type="http://schemas.openxmlformats.org/officeDocument/2006/relationships/image" Target="../media/image207.wmf"/></Relationships>
</file>

<file path=ppt/slides/_rels/slide27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1.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0.png"/><Relationship Id="rId1" Type="http://schemas.openxmlformats.org/officeDocument/2006/relationships/slideLayout" Target="../slideLayouts/slideLayout9.xml"/></Relationships>
</file>

<file path=ppt/slides/_rels/slide282.xml.rels><?xml version="1.0" encoding="UTF-8" standalone="yes"?>
<Relationships xmlns="http://schemas.openxmlformats.org/package/2006/relationships"><Relationship Id="rId2" Type="http://schemas.openxmlformats.org/officeDocument/2006/relationships/image" Target="../media/image1460.png"/><Relationship Id="rId1" Type="http://schemas.openxmlformats.org/officeDocument/2006/relationships/slideLayout" Target="../slideLayouts/slideLayout9.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5.xml.rels><?xml version="1.0" encoding="UTF-8" standalone="yes"?>
<Relationships xmlns="http://schemas.openxmlformats.org/package/2006/relationships"><Relationship Id="rId2" Type="http://schemas.openxmlformats.org/officeDocument/2006/relationships/image" Target="../media/image1470.png"/><Relationship Id="rId1" Type="http://schemas.openxmlformats.org/officeDocument/2006/relationships/slideLayout" Target="../slideLayouts/slideLayout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9.xml"/><Relationship Id="rId1" Type="http://schemas.openxmlformats.org/officeDocument/2006/relationships/vmlDrawing" Target="../drawings/vmlDrawing69.vml"/><Relationship Id="rId4" Type="http://schemas.openxmlformats.org/officeDocument/2006/relationships/image" Target="../media/image210.wmf"/></Relationships>
</file>

<file path=ppt/slides/_rels/slide2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9.xml"/><Relationship Id="rId5" Type="http://schemas.openxmlformats.org/officeDocument/2006/relationships/image" Target="../media/image154.png"/><Relationship Id="rId4" Type="http://schemas.openxmlformats.org/officeDocument/2006/relationships/image" Target="../media/image1530.png"/></Relationships>
</file>

<file path=ppt/slides/_rels/slide294.xml.rels><?xml version="1.0" encoding="UTF-8" standalone="yes"?>
<Relationships xmlns="http://schemas.openxmlformats.org/package/2006/relationships"><Relationship Id="rId3" Type="http://schemas.openxmlformats.org/officeDocument/2006/relationships/image" Target="../media/image1560.png"/><Relationship Id="rId2" Type="http://schemas.openxmlformats.org/officeDocument/2006/relationships/image" Target="../media/image155.png"/><Relationship Id="rId1" Type="http://schemas.openxmlformats.org/officeDocument/2006/relationships/slideLayout" Target="../slideLayouts/slideLayout9.xml"/><Relationship Id="rId4" Type="http://schemas.openxmlformats.org/officeDocument/2006/relationships/image" Target="../media/image157.png"/></Relationships>
</file>

<file path=ppt/slides/_rels/slide29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9.xml"/><Relationship Id="rId6" Type="http://schemas.openxmlformats.org/officeDocument/2006/relationships/image" Target="../media/image1620.png"/><Relationship Id="rId5" Type="http://schemas.openxmlformats.org/officeDocument/2006/relationships/image" Target="../media/image161.png"/><Relationship Id="rId4" Type="http://schemas.openxmlformats.org/officeDocument/2006/relationships/image" Target="../media/image16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7.xml.rels><?xml version="1.0" encoding="UTF-8" standalone="yes"?>
<Relationships xmlns="http://schemas.openxmlformats.org/package/2006/relationships"><Relationship Id="rId3" Type="http://schemas.openxmlformats.org/officeDocument/2006/relationships/image" Target="../media/image1640.png"/><Relationship Id="rId2" Type="http://schemas.openxmlformats.org/officeDocument/2006/relationships/image" Target="../media/image163.png"/><Relationship Id="rId1" Type="http://schemas.openxmlformats.org/officeDocument/2006/relationships/slideLayout" Target="../slideLayouts/slideLayout9.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9.xml.rels><?xml version="1.0" encoding="UTF-8" standalone="yes"?>
<Relationships xmlns="http://schemas.openxmlformats.org/package/2006/relationships"><Relationship Id="rId8" Type="http://schemas.openxmlformats.org/officeDocument/2006/relationships/image" Target="../media/image1690.png"/><Relationship Id="rId3" Type="http://schemas.openxmlformats.org/officeDocument/2006/relationships/image" Target="../media/image169.png"/><Relationship Id="rId7" Type="http://schemas.openxmlformats.org/officeDocument/2006/relationships/image" Target="../media/image1680.png"/><Relationship Id="rId2" Type="http://schemas.openxmlformats.org/officeDocument/2006/relationships/image" Target="../media/image168.png"/><Relationship Id="rId1" Type="http://schemas.openxmlformats.org/officeDocument/2006/relationships/slideLayout" Target="../slideLayouts/slideLayout9.xml"/><Relationship Id="rId6" Type="http://schemas.openxmlformats.org/officeDocument/2006/relationships/image" Target="../media/image1670.png"/><Relationship Id="rId5" Type="http://schemas.openxmlformats.org/officeDocument/2006/relationships/image" Target="../media/image1660.png"/><Relationship Id="rId4" Type="http://schemas.openxmlformats.org/officeDocument/2006/relationships/image" Target="../media/image16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0.png"/><Relationship Id="rId1" Type="http://schemas.openxmlformats.org/officeDocument/2006/relationships/slideLayout" Target="../slideLayouts/slideLayout9.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9.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9.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2.xml"/><Relationship Id="rId7" Type="http://schemas.openxmlformats.org/officeDocument/2006/relationships/image" Target="../media/image29.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30.emf"/><Relationship Id="rId4" Type="http://schemas.openxmlformats.org/officeDocument/2006/relationships/image" Target="../media/image303.png"/></Relationships>
</file>

<file path=ppt/slides/_rels/slide35.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35.wmf"/><Relationship Id="rId3" Type="http://schemas.openxmlformats.org/officeDocument/2006/relationships/notesSlide" Target="../notesSlides/notesSlide3.xml"/><Relationship Id="rId7" Type="http://schemas.openxmlformats.org/officeDocument/2006/relationships/oleObject" Target="../embeddings/oleObject7.bin"/><Relationship Id="rId12"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32.wmf"/><Relationship Id="rId11" Type="http://schemas.openxmlformats.org/officeDocument/2006/relationships/image" Target="../media/image31.emf"/><Relationship Id="rId5" Type="http://schemas.openxmlformats.org/officeDocument/2006/relationships/oleObject" Target="../embeddings/oleObject6.bin"/><Relationship Id="rId15" Type="http://schemas.openxmlformats.org/officeDocument/2006/relationships/image" Target="../media/image36.wmf"/><Relationship Id="rId10" Type="http://schemas.openxmlformats.org/officeDocument/2006/relationships/image" Target="../media/image34.wmf"/><Relationship Id="rId4" Type="http://schemas.openxmlformats.org/officeDocument/2006/relationships/image" Target="../media/image303.png"/><Relationship Id="rId9" Type="http://schemas.openxmlformats.org/officeDocument/2006/relationships/oleObject" Target="../embeddings/oleObject8.bin"/><Relationship Id="rId1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02.png"/><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52.png"/><Relationship Id="rId1" Type="http://schemas.openxmlformats.org/officeDocument/2006/relationships/slideLayout" Target="../slideLayouts/slideLayout9.xml"/><Relationship Id="rId6" Type="http://schemas.openxmlformats.org/officeDocument/2006/relationships/image" Target="../media/image372.png"/><Relationship Id="rId5" Type="http://schemas.openxmlformats.org/officeDocument/2006/relationships/image" Target="../media/image360.png"/><Relationship Id="rId4" Type="http://schemas.openxmlformats.org/officeDocument/2006/relationships/image" Target="../media/image301.png"/></Relationships>
</file>

<file path=ppt/slides/_rels/slide38.xml.rels><?xml version="1.0" encoding="UTF-8" standalone="yes"?>
<Relationships xmlns="http://schemas.openxmlformats.org/package/2006/relationships"><Relationship Id="rId3" Type="http://schemas.openxmlformats.org/officeDocument/2006/relationships/image" Target="../media/image341.png"/><Relationship Id="rId7" Type="http://schemas.openxmlformats.org/officeDocument/2006/relationships/image" Target="../media/image38.png"/><Relationship Id="rId2" Type="http://schemas.openxmlformats.org/officeDocument/2006/relationships/image" Target="../media/image331.png"/><Relationship Id="rId1" Type="http://schemas.openxmlformats.org/officeDocument/2006/relationships/slideLayout" Target="../slideLayouts/slideLayout9.xml"/><Relationship Id="rId6" Type="http://schemas.openxmlformats.org/officeDocument/2006/relationships/image" Target="../media/image371.png"/><Relationship Id="rId5" Type="http://schemas.openxmlformats.org/officeDocument/2006/relationships/image" Target="../media/image361.png"/><Relationship Id="rId4" Type="http://schemas.openxmlformats.org/officeDocument/2006/relationships/image" Target="../media/image351.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image" Target="../media/image48.wmf"/><Relationship Id="rId5" Type="http://schemas.openxmlformats.org/officeDocument/2006/relationships/oleObject" Target="../embeddings/oleObject12.bin"/><Relationship Id="rId4" Type="http://schemas.openxmlformats.org/officeDocument/2006/relationships/image" Target="../media/image47.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8.vml"/><Relationship Id="rId4" Type="http://schemas.openxmlformats.org/officeDocument/2006/relationships/image" Target="../media/image50.wmf"/></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0.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image" Target="../media/image52.wmf"/><Relationship Id="rId5" Type="http://schemas.openxmlformats.org/officeDocument/2006/relationships/oleObject" Target="../embeddings/oleObject16.bin"/><Relationship Id="rId4" Type="http://schemas.openxmlformats.org/officeDocument/2006/relationships/image" Target="../media/image51.wmf"/></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0.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600.png"/><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9.xml"/><Relationship Id="rId1" Type="http://schemas.openxmlformats.org/officeDocument/2006/relationships/vmlDrawing" Target="../drawings/vmlDrawing10.vml"/><Relationship Id="rId4" Type="http://schemas.openxmlformats.org/officeDocument/2006/relationships/image" Target="../media/image54.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6.png"/><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0.png"/><Relationship Id="rId1" Type="http://schemas.openxmlformats.org/officeDocument/2006/relationships/slideLayout" Target="../slideLayouts/slideLayout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0.png"/><Relationship Id="rId1" Type="http://schemas.openxmlformats.org/officeDocument/2006/relationships/slideLayout" Target="../slideLayouts/slideLayout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slideLayout" Target="../slideLayouts/slideLayout9.xml"/><Relationship Id="rId1" Type="http://schemas.openxmlformats.org/officeDocument/2006/relationships/vmlDrawing" Target="../drawings/vmlDrawing11.vml"/><Relationship Id="rId5" Type="http://schemas.openxmlformats.org/officeDocument/2006/relationships/image" Target="../media/image56.wmf"/><Relationship Id="rId4" Type="http://schemas.openxmlformats.org/officeDocument/2006/relationships/oleObject" Target="../embeddings/oleObject19.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32656"/>
            <a:ext cx="4424544" cy="1635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3"/>
          <p:cNvSpPr txBox="1">
            <a:spLocks noChangeArrowheads="1"/>
          </p:cNvSpPr>
          <p:nvPr/>
        </p:nvSpPr>
        <p:spPr bwMode="auto">
          <a:xfrm>
            <a:off x="718911" y="2258371"/>
            <a:ext cx="79248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3200" dirty="0">
                <a:latin typeface="+mn-lt"/>
              </a:rPr>
              <a:t>This course was developed as a part of the VLIR-UOS Cross-Cutting projects: </a:t>
            </a:r>
          </a:p>
          <a:p>
            <a:pPr eaLnBrk="1" hangingPunct="1">
              <a:defRPr/>
            </a:pPr>
            <a:endParaRPr lang="en-US" sz="3200" dirty="0">
              <a:latin typeface="+mn-lt"/>
            </a:endParaRPr>
          </a:p>
          <a:p>
            <a:pPr marL="457200" indent="-457200" eaLnBrk="1" hangingPunct="1">
              <a:buFont typeface="Arial" panose="020B0604020202020204" pitchFamily="34" charset="0"/>
              <a:buChar char="•"/>
              <a:defRPr/>
            </a:pPr>
            <a:r>
              <a:rPr lang="en-US" sz="3200" dirty="0">
                <a:latin typeface="+mn-lt"/>
              </a:rPr>
              <a:t>Statistics: 2011-2016, 2017.</a:t>
            </a:r>
          </a:p>
          <a:p>
            <a:pPr marL="457200" indent="-457200" eaLnBrk="1" hangingPunct="1">
              <a:buFont typeface="Arial" panose="020B0604020202020204" pitchFamily="34" charset="0"/>
              <a:buChar char="•"/>
              <a:defRPr/>
            </a:pPr>
            <a:r>
              <a:rPr lang="en-US" sz="3200" dirty="0">
                <a:latin typeface="+mn-lt"/>
              </a:rPr>
              <a:t>Statistics: 2017.</a:t>
            </a:r>
          </a:p>
          <a:p>
            <a:pPr marL="457200" indent="-457200">
              <a:buFont typeface="Arial" panose="020B0604020202020204" pitchFamily="34" charset="0"/>
              <a:buChar char="•"/>
            </a:pPr>
            <a:r>
              <a:rPr lang="en-US" sz="3200" dirty="0">
                <a:latin typeface="+mn-lt"/>
              </a:rPr>
              <a:t>Statistics for development : 2018-2022</a:t>
            </a:r>
            <a:r>
              <a:rPr lang="nl-BE" sz="3200" dirty="0">
                <a:latin typeface="+mn-lt"/>
              </a:rPr>
              <a:t>.</a:t>
            </a:r>
          </a:p>
          <a:p>
            <a:pPr eaLnBrk="1" hangingPunct="1">
              <a:defRPr/>
            </a:pPr>
            <a:endParaRPr lang="en-US" sz="3200" b="1" dirty="0">
              <a:solidFill>
                <a:srgbClr val="3607B9"/>
              </a:solidFill>
              <a:latin typeface="+mn-lt"/>
            </a:endParaRPr>
          </a:p>
        </p:txBody>
      </p:sp>
    </p:spTree>
    <p:extLst>
      <p:ext uri="{BB962C8B-B14F-4D97-AF65-F5344CB8AC3E}">
        <p14:creationId xmlns:p14="http://schemas.microsoft.com/office/powerpoint/2010/main" val="3260984319"/>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412776"/>
            <a:ext cx="8280920" cy="3960440"/>
          </a:xfrm>
        </p:spPr>
        <p:txBody>
          <a:bodyPr>
            <a:noAutofit/>
          </a:bodyPr>
          <a:lstStyle/>
          <a:p>
            <a:pPr marL="274638" lvl="1" indent="-231775" algn="just">
              <a:lnSpc>
                <a:spcPct val="170000"/>
              </a:lnSpc>
              <a:buClr>
                <a:schemeClr val="tx2"/>
              </a:buClr>
            </a:pPr>
            <a:r>
              <a:rPr lang="en-GB" sz="2200" dirty="0">
                <a:latin typeface="Arial" panose="020B0604020202020204" pitchFamily="34" charset="0"/>
                <a:cs typeface="Arial" panose="020B0604020202020204" pitchFamily="34" charset="0"/>
              </a:rPr>
              <a:t>The total sample is 60 which is the sum of the two possible outcomes (Male or Female)</a:t>
            </a:r>
          </a:p>
          <a:p>
            <a:pPr marL="274638" lvl="1" indent="-231775" algn="just">
              <a:lnSpc>
                <a:spcPct val="170000"/>
              </a:lnSpc>
              <a:buClr>
                <a:schemeClr val="tx2"/>
              </a:buClr>
            </a:pPr>
            <a:r>
              <a:rPr lang="en-GB" sz="2200" dirty="0">
                <a:latin typeface="Arial" panose="020B0604020202020204" pitchFamily="34" charset="0"/>
                <a:cs typeface="Arial" panose="020B0604020202020204" pitchFamily="34" charset="0"/>
              </a:rPr>
              <a:t>The proportion of male students is 20 out of 60 i.e 0.333 </a:t>
            </a:r>
          </a:p>
          <a:p>
            <a:pPr marL="274638" lvl="1" indent="-231775" algn="just">
              <a:lnSpc>
                <a:spcPct val="170000"/>
              </a:lnSpc>
              <a:buClr>
                <a:schemeClr val="tx2"/>
              </a:buClr>
            </a:pPr>
            <a:r>
              <a:rPr lang="en-GB" sz="2200" dirty="0">
                <a:latin typeface="Arial" panose="020B0604020202020204" pitchFamily="34" charset="0"/>
                <a:cs typeface="Arial" panose="020B0604020202020204" pitchFamily="34" charset="0"/>
              </a:rPr>
              <a:t>The proportion of female students  is 40 out of 60 i.e  0.667</a:t>
            </a:r>
          </a:p>
          <a:p>
            <a:pPr marL="274638" lvl="1" indent="-231775" algn="just">
              <a:lnSpc>
                <a:spcPct val="170000"/>
              </a:lnSpc>
              <a:buClr>
                <a:schemeClr val="tx2"/>
              </a:buClr>
            </a:pPr>
            <a:r>
              <a:rPr lang="en-GB" sz="2200" dirty="0">
                <a:latin typeface="Arial" panose="020B0604020202020204" pitchFamily="34" charset="0"/>
                <a:cs typeface="Arial" panose="020B0604020202020204" pitchFamily="34" charset="0"/>
              </a:rPr>
              <a:t>The sum of the proportion for two mutually exclusive outcomes should sum to 1. </a:t>
            </a:r>
          </a:p>
        </p:txBody>
      </p:sp>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10</a:t>
            </a:fld>
            <a:endParaRPr lang="en-GB" dirty="0">
              <a:solidFill>
                <a:schemeClr val="tx2"/>
              </a:solidFill>
            </a:endParaRPr>
          </a:p>
        </p:txBody>
      </p:sp>
      <p:sp>
        <p:nvSpPr>
          <p:cNvPr id="10" name="Title 1"/>
          <p:cNvSpPr txBox="1">
            <a:spLocks/>
          </p:cNvSpPr>
          <p:nvPr/>
        </p:nvSpPr>
        <p:spPr>
          <a:xfrm>
            <a:off x="971600" y="207079"/>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p:spTree>
    <p:extLst>
      <p:ext uri="{BB962C8B-B14F-4D97-AF65-F5344CB8AC3E}">
        <p14:creationId xmlns:p14="http://schemas.microsoft.com/office/powerpoint/2010/main" val="10886147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39552" y="1556792"/>
                <a:ext cx="8208912" cy="3139321"/>
              </a:xfrm>
              <a:prstGeom prst="rect">
                <a:avLst/>
              </a:prstGeom>
              <a:noFill/>
            </p:spPr>
            <p:txBody>
              <a:bodyPr wrap="square" rtlCol="0">
                <a:spAutoFit/>
              </a:bodyPr>
              <a:lstStyle/>
              <a:p>
                <a:pPr marL="342900" indent="-342900" algn="just">
                  <a:lnSpc>
                    <a:spcPct val="150000"/>
                  </a:lnSpc>
                  <a:buClr>
                    <a:schemeClr val="tx2"/>
                  </a:buClr>
                  <a:buFont typeface="Arial"/>
                  <a:buChar char="•"/>
                </a:pPr>
                <a14:m>
                  <m:oMath xmlns:m="http://schemas.openxmlformats.org/officeDocument/2006/math">
                    <m:r>
                      <a:rPr lang="en-US" sz="2200" i="1" dirty="0" smtClean="0">
                        <a:latin typeface="Cambria Math"/>
                        <a:cs typeface="Arial"/>
                      </a:rPr>
                      <m:t>𝑅𝑅</m:t>
                    </m:r>
                    <m:r>
                      <a:rPr lang="en-US" sz="2200" i="1" dirty="0" smtClean="0">
                        <a:latin typeface="Cambria Math"/>
                        <a:cs typeface="Arial"/>
                      </a:rPr>
                      <m:t> = 1 </m:t>
                    </m:r>
                  </m:oMath>
                </a14:m>
                <a:r>
                  <a:rPr lang="en-US" sz="2200" dirty="0">
                    <a:latin typeface="Arial"/>
                    <a:cs typeface="Arial"/>
                  </a:rPr>
                  <a:t>means that the estimated effects are independent</a:t>
                </a:r>
              </a:p>
              <a:p>
                <a:pPr marL="342900" indent="-342900" algn="just">
                  <a:lnSpc>
                    <a:spcPct val="150000"/>
                  </a:lnSpc>
                  <a:buClr>
                    <a:schemeClr val="tx2"/>
                  </a:buClr>
                  <a:buFont typeface="Arial"/>
                  <a:buChar char="•"/>
                </a:pPr>
                <a14:m>
                  <m:oMath xmlns:m="http://schemas.openxmlformats.org/officeDocument/2006/math">
                    <m:r>
                      <a:rPr lang="en-US" sz="2200" i="1" dirty="0" smtClean="0">
                        <a:latin typeface="Cambria Math"/>
                        <a:cs typeface="Arial"/>
                      </a:rPr>
                      <m:t>𝑅𝑅</m:t>
                    </m:r>
                    <m:r>
                      <a:rPr lang="en-US" sz="2200" i="1" dirty="0" smtClean="0">
                        <a:latin typeface="Cambria Math"/>
                        <a:cs typeface="Arial"/>
                      </a:rPr>
                      <m:t> &gt;1 </m:t>
                    </m:r>
                  </m:oMath>
                </a14:m>
                <a:r>
                  <a:rPr lang="en-US" sz="2200" dirty="0">
                    <a:cs typeface="Arial"/>
                  </a:rPr>
                  <a:t>= success probabilities are higher in the intervention group than the comparison group. </a:t>
                </a:r>
              </a:p>
              <a:p>
                <a:pPr marL="342900" indent="-342900" algn="just">
                  <a:lnSpc>
                    <a:spcPct val="150000"/>
                  </a:lnSpc>
                  <a:buClr>
                    <a:schemeClr val="tx2"/>
                  </a:buClr>
                  <a:buFont typeface="Arial"/>
                  <a:buChar char="•"/>
                </a:pPr>
                <a14:m>
                  <m:oMath xmlns:m="http://schemas.openxmlformats.org/officeDocument/2006/math">
                    <m:r>
                      <a:rPr lang="en-US" sz="2200" i="1" dirty="0" smtClean="0">
                        <a:latin typeface="Cambria Math"/>
                        <a:cs typeface="Arial"/>
                      </a:rPr>
                      <m:t>𝑅𝑅</m:t>
                    </m:r>
                    <m:r>
                      <a:rPr lang="en-US" sz="2200" i="1" dirty="0" smtClean="0">
                        <a:latin typeface="Cambria Math"/>
                        <a:cs typeface="Arial"/>
                      </a:rPr>
                      <m:t> &lt;1 </m:t>
                    </m:r>
                  </m:oMath>
                </a14:m>
                <a:r>
                  <a:rPr lang="en-US" sz="2200" dirty="0">
                    <a:cs typeface="Arial"/>
                  </a:rPr>
                  <a:t>= success probability of an event is less in the intervention group than the comparison group.</a:t>
                </a:r>
                <a:endParaRPr lang="en-US" sz="2200" dirty="0">
                  <a:latin typeface="Arial"/>
                  <a:cs typeface="Arial"/>
                </a:endParaRPr>
              </a:p>
              <a:p>
                <a:pPr marL="342900" indent="-342900" algn="just">
                  <a:lnSpc>
                    <a:spcPct val="150000"/>
                  </a:lnSpc>
                  <a:buClr>
                    <a:schemeClr val="tx2"/>
                  </a:buClr>
                  <a:buFont typeface="Arial"/>
                  <a:buChar char="•"/>
                </a:pPr>
                <a14:m>
                  <m:oMath xmlns:m="http://schemas.openxmlformats.org/officeDocument/2006/math">
                    <m:r>
                      <a:rPr lang="en-GB" sz="2200" b="1" i="1" smtClean="0">
                        <a:latin typeface="Cambria Math"/>
                        <a:cs typeface="Arial"/>
                      </a:rPr>
                      <m:t>𝟎</m:t>
                    </m:r>
                    <m:r>
                      <a:rPr lang="en-GB" sz="2200" b="1" i="1">
                        <a:latin typeface="Cambria Math"/>
                        <a:ea typeface="Cambria Math"/>
                        <a:cs typeface="Arial"/>
                      </a:rPr>
                      <m:t> ≤</m:t>
                    </m:r>
                    <m:r>
                      <a:rPr lang="en-GB" sz="2200" b="1" i="1">
                        <a:latin typeface="Cambria Math"/>
                        <a:ea typeface="Cambria Math"/>
                        <a:cs typeface="Arial"/>
                      </a:rPr>
                      <m:t>𝑹𝑹</m:t>
                    </m:r>
                    <m:r>
                      <a:rPr lang="en-GB" sz="2200" b="1" i="1">
                        <a:latin typeface="Cambria Math"/>
                        <a:ea typeface="Cambria Math"/>
                        <a:cs typeface="Arial"/>
                      </a:rPr>
                      <m:t> ≤ +∞</m:t>
                    </m:r>
                  </m:oMath>
                </a14:m>
                <a:r>
                  <a:rPr lang="en-GB" sz="2200" b="1" dirty="0">
                    <a:cs typeface="Arial"/>
                  </a:rPr>
                  <a:t>; </a:t>
                </a:r>
                <a14:m>
                  <m:oMath xmlns:m="http://schemas.openxmlformats.org/officeDocument/2006/math">
                    <m:r>
                      <a:rPr lang="en-GB" sz="2200" b="1" i="1">
                        <a:latin typeface="Cambria Math"/>
                        <a:cs typeface="Arial"/>
                      </a:rPr>
                      <m:t>−</m:t>
                    </m:r>
                    <m:r>
                      <a:rPr lang="en-GB" sz="2200" b="1" i="1">
                        <a:latin typeface="Cambria Math"/>
                        <a:ea typeface="Cambria Math"/>
                        <a:cs typeface="Arial"/>
                      </a:rPr>
                      <m:t>∞ ≤</m:t>
                    </m:r>
                    <m:r>
                      <a:rPr lang="en-GB" sz="2200" b="1" i="1">
                        <a:latin typeface="Cambria Math"/>
                        <a:ea typeface="Cambria Math"/>
                        <a:cs typeface="Arial"/>
                      </a:rPr>
                      <m:t>𝒍𝒐𝒈</m:t>
                    </m:r>
                    <m:r>
                      <a:rPr lang="en-GB" sz="2200" b="1" i="1">
                        <a:latin typeface="Cambria Math"/>
                        <a:ea typeface="Cambria Math"/>
                        <a:cs typeface="Arial"/>
                      </a:rPr>
                      <m:t>(</m:t>
                    </m:r>
                    <m:r>
                      <a:rPr lang="en-GB" sz="2200" b="1" i="1">
                        <a:latin typeface="Cambria Math"/>
                        <a:ea typeface="Cambria Math"/>
                        <a:cs typeface="Arial"/>
                      </a:rPr>
                      <m:t>𝑹𝑹</m:t>
                    </m:r>
                    <m:r>
                      <a:rPr lang="en-GB" sz="2200" b="1" i="1">
                        <a:latin typeface="Cambria Math"/>
                        <a:ea typeface="Cambria Math"/>
                        <a:cs typeface="Arial"/>
                      </a:rPr>
                      <m:t>) ≤ +∞</m:t>
                    </m:r>
                  </m:oMath>
                </a14:m>
                <a:endParaRPr lang="en-GB" sz="2200" b="1" dirty="0">
                  <a:cs typeface="Aria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39552" y="1556792"/>
                <a:ext cx="8208912" cy="3139321"/>
              </a:xfrm>
              <a:prstGeom prst="rect">
                <a:avLst/>
              </a:prstGeom>
              <a:blipFill rotWithShape="1">
                <a:blip r:embed="rId2"/>
                <a:stretch>
                  <a:fillRect l="-892" r="-966" b="-971"/>
                </a:stretch>
              </a:blipFill>
            </p:spPr>
            <p:txBody>
              <a:bodyPr/>
              <a:lstStyle/>
              <a:p>
                <a:r>
                  <a:rPr lang="en-GB">
                    <a:noFill/>
                  </a:rPr>
                  <a:t> </a:t>
                </a:r>
              </a:p>
            </p:txBody>
          </p:sp>
        </mc:Fallback>
      </mc:AlternateContent>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100</a:t>
            </a:fld>
            <a:endParaRPr lang="en-GB" dirty="0">
              <a:solidFill>
                <a:schemeClr val="tx2"/>
              </a:solidFill>
            </a:endParaRP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Summary</a:t>
            </a:r>
          </a:p>
        </p:txBody>
      </p:sp>
    </p:spTree>
    <p:extLst>
      <p:ext uri="{BB962C8B-B14F-4D97-AF65-F5344CB8AC3E}">
        <p14:creationId xmlns:p14="http://schemas.microsoft.com/office/powerpoint/2010/main" val="4679997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3568" y="1556792"/>
                <a:ext cx="8064896" cy="3672408"/>
              </a:xfrm>
            </p:spPr>
            <p:txBody>
              <a:bodyPr>
                <a:noAutofit/>
              </a:bodyPr>
              <a:lstStyle/>
              <a:p>
                <a:pPr algn="just">
                  <a:lnSpc>
                    <a:spcPct val="150000"/>
                  </a:lnSpc>
                </a:pPr>
                <a:r>
                  <a:rPr lang="en-GB" sz="2200" dirty="0">
                    <a:latin typeface="Arial"/>
                    <a:cs typeface="Arial"/>
                  </a:rPr>
                  <a:t>OR = 1 corresponds to independence.</a:t>
                </a:r>
              </a:p>
              <a:p>
                <a:pPr algn="just">
                  <a:lnSpc>
                    <a:spcPct val="150000"/>
                  </a:lnSpc>
                </a:pPr>
                <a:r>
                  <a:rPr lang="en-GB" sz="2200" dirty="0">
                    <a:latin typeface="Arial"/>
                    <a:cs typeface="Arial"/>
                  </a:rPr>
                  <a:t>OR &gt;1 means the odd of an event is higher </a:t>
                </a:r>
                <a:r>
                  <a:rPr lang="en-US" altLang="en-US" sz="2200" dirty="0">
                    <a:latin typeface="Arial"/>
                    <a:cs typeface="Arial"/>
                    <a:sym typeface="Symbol" pitchFamily="18" charset="2"/>
                  </a:rPr>
                  <a:t> </a:t>
                </a:r>
                <a:r>
                  <a:rPr lang="en-GB" sz="2200" dirty="0">
                    <a:latin typeface="Arial"/>
                    <a:cs typeface="Arial"/>
                  </a:rPr>
                  <a:t>in group 1 than in    group 2.</a:t>
                </a:r>
              </a:p>
              <a:p>
                <a:pPr algn="just">
                  <a:lnSpc>
                    <a:spcPct val="150000"/>
                  </a:lnSpc>
                </a:pPr>
                <a:r>
                  <a:rPr lang="en-GB" sz="2200" dirty="0">
                    <a:latin typeface="Arial"/>
                    <a:cs typeface="Arial"/>
                  </a:rPr>
                  <a:t> OR &lt;1 means that the odd of event is smaller </a:t>
                </a:r>
                <a:r>
                  <a:rPr lang="en-US" altLang="en-US" sz="2200" dirty="0">
                    <a:latin typeface="Arial"/>
                    <a:cs typeface="Arial"/>
                    <a:sym typeface="Symbol" pitchFamily="18" charset="2"/>
                  </a:rPr>
                  <a:t> </a:t>
                </a:r>
                <a:r>
                  <a:rPr lang="en-GB" sz="2200" dirty="0">
                    <a:latin typeface="Arial"/>
                    <a:cs typeface="Arial"/>
                  </a:rPr>
                  <a:t>in group 1 than in group 2.</a:t>
                </a:r>
              </a:p>
              <a:p>
                <a:pPr algn="just">
                  <a:lnSpc>
                    <a:spcPct val="150000"/>
                  </a:lnSpc>
                </a:pPr>
                <a14:m>
                  <m:oMath xmlns:m="http://schemas.openxmlformats.org/officeDocument/2006/math">
                    <m:r>
                      <a:rPr lang="en-GB" sz="2200" b="1" i="1">
                        <a:latin typeface="Cambria Math"/>
                        <a:cs typeface="Arial"/>
                      </a:rPr>
                      <m:t>𝟎</m:t>
                    </m:r>
                    <m:r>
                      <a:rPr lang="en-GB" sz="2200" b="1" i="1">
                        <a:latin typeface="Cambria Math"/>
                        <a:ea typeface="Cambria Math"/>
                        <a:cs typeface="Arial"/>
                      </a:rPr>
                      <m:t> ≤</m:t>
                    </m:r>
                    <m:r>
                      <a:rPr lang="en-GB" sz="2200" b="1" i="1" smtClean="0">
                        <a:latin typeface="Cambria Math"/>
                        <a:ea typeface="Cambria Math"/>
                        <a:cs typeface="Arial"/>
                      </a:rPr>
                      <m:t>𝑶𝑹</m:t>
                    </m:r>
                    <m:r>
                      <a:rPr lang="en-GB" sz="2200" b="1" i="1">
                        <a:latin typeface="Cambria Math"/>
                        <a:ea typeface="Cambria Math"/>
                        <a:cs typeface="Arial"/>
                      </a:rPr>
                      <m:t> ≤ +∞</m:t>
                    </m:r>
                  </m:oMath>
                </a14:m>
                <a:r>
                  <a:rPr lang="en-GB" sz="2200" b="1" dirty="0">
                    <a:cs typeface="Arial"/>
                  </a:rPr>
                  <a:t>; </a:t>
                </a:r>
                <a14:m>
                  <m:oMath xmlns:m="http://schemas.openxmlformats.org/officeDocument/2006/math">
                    <m:r>
                      <a:rPr lang="en-GB" sz="2200" b="1" i="1">
                        <a:latin typeface="Cambria Math"/>
                        <a:cs typeface="Arial"/>
                      </a:rPr>
                      <m:t>−</m:t>
                    </m:r>
                    <m:r>
                      <a:rPr lang="en-GB" sz="2200" b="1" i="1">
                        <a:latin typeface="Cambria Math"/>
                        <a:ea typeface="Cambria Math"/>
                        <a:cs typeface="Arial"/>
                      </a:rPr>
                      <m:t>∞ ≤</m:t>
                    </m:r>
                    <m:r>
                      <a:rPr lang="en-GB" sz="2200" b="1" i="1">
                        <a:latin typeface="Cambria Math"/>
                        <a:ea typeface="Cambria Math"/>
                        <a:cs typeface="Arial"/>
                      </a:rPr>
                      <m:t>𝒍𝒐𝒈</m:t>
                    </m:r>
                    <m:r>
                      <a:rPr lang="en-GB" sz="2200" b="1" i="1">
                        <a:latin typeface="Cambria Math"/>
                        <a:ea typeface="Cambria Math"/>
                        <a:cs typeface="Arial"/>
                      </a:rPr>
                      <m:t>(</m:t>
                    </m:r>
                    <m:r>
                      <a:rPr lang="en-GB" sz="2200" b="1" i="1" smtClean="0">
                        <a:latin typeface="Cambria Math"/>
                        <a:ea typeface="Cambria Math"/>
                        <a:cs typeface="Arial"/>
                      </a:rPr>
                      <m:t>𝑶𝑹</m:t>
                    </m:r>
                    <m:r>
                      <a:rPr lang="en-GB" sz="2200" b="1" i="1">
                        <a:latin typeface="Cambria Math"/>
                        <a:ea typeface="Cambria Math"/>
                        <a:cs typeface="Arial"/>
                      </a:rPr>
                      <m:t>) ≤ +∞</m:t>
                    </m:r>
                  </m:oMath>
                </a14:m>
                <a:endParaRPr lang="en-GB" sz="2200" b="1" dirty="0">
                  <a:cs typeface="Aria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3568" y="1556792"/>
                <a:ext cx="8064896" cy="3672408"/>
              </a:xfrm>
              <a:blipFill rotWithShape="1">
                <a:blip r:embed="rId2"/>
                <a:stretch>
                  <a:fillRect l="-983" r="-1058"/>
                </a:stretch>
              </a:blipFill>
            </p:spPr>
            <p:txBody>
              <a:bodyPr/>
              <a:lstStyle/>
              <a:p>
                <a:r>
                  <a:rPr lang="en-GB">
                    <a:noFill/>
                  </a:rPr>
                  <a:t> </a:t>
                </a:r>
              </a:p>
            </p:txBody>
          </p:sp>
        </mc:Fallback>
      </mc:AlternateContent>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101</a:t>
            </a:fld>
            <a:endParaRPr lang="en-GB" dirty="0">
              <a:solidFill>
                <a:schemeClr val="tx2"/>
              </a:solidFill>
            </a:endParaRP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Summary</a:t>
            </a:r>
          </a:p>
        </p:txBody>
      </p:sp>
    </p:spTree>
    <p:extLst>
      <p:ext uri="{BB962C8B-B14F-4D97-AF65-F5344CB8AC3E}">
        <p14:creationId xmlns:p14="http://schemas.microsoft.com/office/powerpoint/2010/main" val="42419004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484784"/>
            <a:ext cx="7848872" cy="864096"/>
          </a:xfrm>
        </p:spPr>
        <p:txBody>
          <a:bodyPr>
            <a:noAutofit/>
          </a:bodyPr>
          <a:lstStyle/>
          <a:p>
            <a:pPr algn="just">
              <a:lnSpc>
                <a:spcPct val="200000"/>
              </a:lnSpc>
            </a:pPr>
            <a:r>
              <a:rPr lang="en-GB" sz="2000" b="1" dirty="0">
                <a:latin typeface="Arial"/>
                <a:cs typeface="Arial"/>
              </a:rPr>
              <a:t> </a:t>
            </a:r>
            <a:r>
              <a:rPr lang="en-GB" sz="2200" b="1" dirty="0">
                <a:latin typeface="Arial"/>
                <a:cs typeface="Arial"/>
              </a:rPr>
              <a:t>Relationship between RR and OR.</a:t>
            </a:r>
          </a:p>
        </p:txBody>
      </p:sp>
      <p:sp>
        <p:nvSpPr>
          <p:cNvPr id="17" name="Date Placeholder 2"/>
          <p:cNvSpPr>
            <a:spLocks noGrp="1"/>
          </p:cNvSpPr>
          <p:nvPr>
            <p:ph type="dt" sz="half" idx="10"/>
          </p:nvPr>
        </p:nvSpPr>
        <p:spPr/>
        <p:txBody>
          <a:bodyPr/>
          <a:lstStyle/>
          <a:p>
            <a:endParaRPr lang="en-GB" dirty="0"/>
          </a:p>
        </p:txBody>
      </p:sp>
      <p:sp>
        <p:nvSpPr>
          <p:cNvPr id="16" name="Slide Number Placeholder 1"/>
          <p:cNvSpPr>
            <a:spLocks noGrp="1"/>
          </p:cNvSpPr>
          <p:nvPr>
            <p:ph type="sldNum" sz="quarter" idx="12"/>
          </p:nvPr>
        </p:nvSpPr>
        <p:spPr/>
        <p:txBody>
          <a:bodyPr/>
          <a:lstStyle/>
          <a:p>
            <a:fld id="{027F8F33-E833-410C-86D4-1EA22AEB9AFA}" type="slidenum">
              <a:rPr lang="en-GB" smtClean="0">
                <a:solidFill>
                  <a:schemeClr val="tx2"/>
                </a:solidFill>
              </a:rPr>
              <a:t>102</a:t>
            </a:fld>
            <a:endParaRPr lang="en-GB" dirty="0">
              <a:solidFill>
                <a:schemeClr val="tx2"/>
              </a:solidFill>
            </a:endParaRPr>
          </a:p>
        </p:txBody>
      </p:sp>
      <mc:AlternateContent xmlns:mc="http://schemas.openxmlformats.org/markup-compatibility/2006" xmlns:a14="http://schemas.microsoft.com/office/drawing/2010/main">
        <mc:Choice Requires="a14">
          <p:sp>
            <p:nvSpPr>
              <p:cNvPr id="10" name="Rectangle 9"/>
              <p:cNvSpPr/>
              <p:nvPr/>
            </p:nvSpPr>
            <p:spPr>
              <a:xfrm>
                <a:off x="1763688" y="2492896"/>
                <a:ext cx="2253887" cy="909416"/>
              </a:xfrm>
              <a:prstGeom prst="rect">
                <a:avLst/>
              </a:prstGeom>
            </p:spPr>
            <p:txBody>
              <a:bodyPr wrap="none">
                <a:spAutoFit/>
              </a:bodyPr>
              <a:lstStyle/>
              <a:p>
                <a:pPr marL="617220" lvl="1" indent="-342900">
                  <a:lnSpc>
                    <a:spcPct val="150000"/>
                  </a:lnSpc>
                </a:pPr>
                <a:r>
                  <a:rPr lang="en-GB" sz="2200" dirty="0">
                    <a:solidFill>
                      <a:srgbClr val="000000"/>
                    </a:solidFill>
                    <a:cs typeface="Arial"/>
                  </a:rPr>
                  <a:t>OR = </a:t>
                </a:r>
                <a14:m>
                  <m:oMath xmlns:m="http://schemas.openxmlformats.org/officeDocument/2006/math">
                    <m:f>
                      <m:fPr>
                        <m:ctrlPr>
                          <a:rPr lang="en-GB" sz="2200" i="1" dirty="0">
                            <a:latin typeface="Cambria Math" panose="02040503050406030204" pitchFamily="18" charset="0"/>
                            <a:cs typeface="Arial" panose="020B0604020202020204" pitchFamily="34" charset="0"/>
                          </a:rPr>
                        </m:ctrlPr>
                      </m:fPr>
                      <m:num>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1</m:t>
                            </m:r>
                          </m:sub>
                        </m:sSub>
                        <m:d>
                          <m:dPr>
                            <m:ctrlPr>
                              <a:rPr lang="en-GB" sz="2200" i="1" dirty="0">
                                <a:latin typeface="Cambria Math" panose="02040503050406030204" pitchFamily="18" charset="0"/>
                                <a:cs typeface="Arial" panose="020B0604020202020204" pitchFamily="34" charset="0"/>
                              </a:rPr>
                            </m:ctrlPr>
                          </m:dPr>
                          <m:e>
                            <m:r>
                              <a:rPr lang="en-GB" sz="2200" i="1" dirty="0">
                                <a:latin typeface="Cambria Math"/>
                                <a:cs typeface="Arial" panose="020B0604020202020204" pitchFamily="34" charset="0"/>
                              </a:rPr>
                              <m:t>1 −</m:t>
                            </m:r>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2</m:t>
                                </m:r>
                              </m:sub>
                            </m:sSub>
                          </m:e>
                        </m:d>
                      </m:num>
                      <m:den>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2</m:t>
                            </m:r>
                          </m:sub>
                        </m:sSub>
                        <m:d>
                          <m:dPr>
                            <m:ctrlPr>
                              <a:rPr lang="en-GB" sz="2200" i="1" dirty="0">
                                <a:latin typeface="Cambria Math" panose="02040503050406030204" pitchFamily="18" charset="0"/>
                                <a:cs typeface="Arial" panose="020B0604020202020204" pitchFamily="34" charset="0"/>
                              </a:rPr>
                            </m:ctrlPr>
                          </m:dPr>
                          <m:e>
                            <m:r>
                              <a:rPr lang="en-GB" sz="2200" i="1" dirty="0">
                                <a:latin typeface="Cambria Math"/>
                                <a:cs typeface="Arial" panose="020B0604020202020204" pitchFamily="34" charset="0"/>
                              </a:rPr>
                              <m:t>1 −</m:t>
                            </m:r>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1</m:t>
                                </m:r>
                              </m:sub>
                            </m:sSub>
                          </m:e>
                        </m:d>
                        <m:r>
                          <a:rPr lang="en-GB" sz="2200" i="1" dirty="0">
                            <a:latin typeface="Cambria Math"/>
                            <a:cs typeface="Arial" panose="020B0604020202020204" pitchFamily="34" charset="0"/>
                          </a:rPr>
                          <m:t> </m:t>
                        </m:r>
                      </m:den>
                    </m:f>
                  </m:oMath>
                </a14:m>
                <a:r>
                  <a:rPr lang="en-GB" sz="2200" dirty="0">
                    <a:cs typeface="Arial" panose="020B0604020202020204" pitchFamily="34" charset="0"/>
                  </a:rPr>
                  <a:t> </a:t>
                </a:r>
              </a:p>
            </p:txBody>
          </p:sp>
        </mc:Choice>
        <mc:Fallback xmlns="">
          <p:sp>
            <p:nvSpPr>
              <p:cNvPr id="10" name="Rectangle 9"/>
              <p:cNvSpPr>
                <a:spLocks noRot="1" noChangeAspect="1" noMove="1" noResize="1" noEditPoints="1" noAdjustHandles="1" noChangeArrowheads="1" noChangeShapeType="1" noTextEdit="1"/>
              </p:cNvSpPr>
              <p:nvPr/>
            </p:nvSpPr>
            <p:spPr>
              <a:xfrm>
                <a:off x="1763688" y="2492896"/>
                <a:ext cx="2253887" cy="909416"/>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572000" y="2492896"/>
                <a:ext cx="1534394" cy="873829"/>
              </a:xfrm>
              <a:prstGeom prst="rect">
                <a:avLst/>
              </a:prstGeom>
            </p:spPr>
            <p:txBody>
              <a:bodyPr wrap="none">
                <a:spAutoFit/>
              </a:bodyPr>
              <a:lstStyle/>
              <a:p>
                <a:pPr marL="617220" lvl="1" indent="-342900">
                  <a:lnSpc>
                    <a:spcPct val="150000"/>
                  </a:lnSpc>
                </a:pPr>
                <a:r>
                  <a:rPr lang="en-GB" sz="2200" dirty="0">
                    <a:solidFill>
                      <a:srgbClr val="000000"/>
                    </a:solidFill>
                    <a:cs typeface="Arial"/>
                  </a:rPr>
                  <a:t>RR = </a:t>
                </a:r>
                <a14:m>
                  <m:oMath xmlns:m="http://schemas.openxmlformats.org/officeDocument/2006/math">
                    <m:f>
                      <m:fPr>
                        <m:ctrlPr>
                          <a:rPr lang="en-GB" sz="2200" i="1" dirty="0">
                            <a:latin typeface="Cambria Math" panose="02040503050406030204" pitchFamily="18" charset="0"/>
                            <a:cs typeface="Arial" panose="020B0604020202020204" pitchFamily="34" charset="0"/>
                          </a:rPr>
                        </m:ctrlPr>
                      </m:fPr>
                      <m:num>
                        <m:sSub>
                          <m:sSubPr>
                            <m:ctrlPr>
                              <a:rPr lang="en-GB" sz="2200" i="1" dirty="0" smtClean="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1</m:t>
                            </m:r>
                          </m:sub>
                        </m:sSub>
                      </m:num>
                      <m:den>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2</m:t>
                            </m:r>
                          </m:sub>
                        </m:sSub>
                        <m:r>
                          <a:rPr lang="en-GB" sz="2200" i="1" dirty="0">
                            <a:latin typeface="Cambria Math"/>
                            <a:cs typeface="Arial" panose="020B0604020202020204" pitchFamily="34" charset="0"/>
                          </a:rPr>
                          <m:t> </m:t>
                        </m:r>
                      </m:den>
                    </m:f>
                  </m:oMath>
                </a14:m>
                <a:r>
                  <a:rPr lang="en-GB" sz="2200" dirty="0">
                    <a:cs typeface="Arial" panose="020B0604020202020204" pitchFamily="34" charset="0"/>
                  </a:rPr>
                  <a:t> </a:t>
                </a:r>
              </a:p>
            </p:txBody>
          </p:sp>
        </mc:Choice>
        <mc:Fallback xmlns="">
          <p:sp>
            <p:nvSpPr>
              <p:cNvPr id="11" name="Rectangle 10"/>
              <p:cNvSpPr>
                <a:spLocks noRot="1" noChangeAspect="1" noMove="1" noResize="1" noEditPoints="1" noAdjustHandles="1" noChangeArrowheads="1" noChangeShapeType="1" noTextEdit="1"/>
              </p:cNvSpPr>
              <p:nvPr/>
            </p:nvSpPr>
            <p:spPr>
              <a:xfrm>
                <a:off x="4572000" y="2492896"/>
                <a:ext cx="1534394" cy="873829"/>
              </a:xfrm>
              <a:prstGeom prst="rect">
                <a:avLst/>
              </a:prstGeom>
              <a:blipFill rotWithShape="1">
                <a:blip r:embed="rId3"/>
                <a:stretch>
                  <a:fillRect/>
                </a:stretch>
              </a:blipFill>
            </p:spPr>
            <p:txBody>
              <a:bodyPr/>
              <a:lstStyle/>
              <a:p>
                <a:r>
                  <a:rPr lang="en-GB">
                    <a:noFill/>
                  </a:rPr>
                  <a:t> </a:t>
                </a:r>
              </a:p>
            </p:txBody>
          </p:sp>
        </mc:Fallback>
      </mc:AlternateContent>
      <p:sp>
        <p:nvSpPr>
          <p:cNvPr id="5" name="TextBox 4"/>
          <p:cNvSpPr txBox="1"/>
          <p:nvPr/>
        </p:nvSpPr>
        <p:spPr>
          <a:xfrm>
            <a:off x="4139952" y="2780928"/>
            <a:ext cx="648072" cy="461665"/>
          </a:xfrm>
          <a:prstGeom prst="rect">
            <a:avLst/>
          </a:prstGeom>
          <a:noFill/>
        </p:spPr>
        <p:txBody>
          <a:bodyPr wrap="square" rtlCol="0">
            <a:spAutoFit/>
          </a:bodyPr>
          <a:lstStyle/>
          <a:p>
            <a:r>
              <a:rPr lang="en-GB" sz="2400" b="1" dirty="0"/>
              <a:t>;</a:t>
            </a:r>
          </a:p>
        </p:txBody>
      </p:sp>
      <mc:AlternateContent xmlns:mc="http://schemas.openxmlformats.org/markup-compatibility/2006" xmlns:a14="http://schemas.microsoft.com/office/drawing/2010/main">
        <mc:Choice Requires="a14">
          <p:sp>
            <p:nvSpPr>
              <p:cNvPr id="12" name="Rectangle 11"/>
              <p:cNvSpPr/>
              <p:nvPr/>
            </p:nvSpPr>
            <p:spPr>
              <a:xfrm>
                <a:off x="1718266" y="3686474"/>
                <a:ext cx="2622962" cy="909416"/>
              </a:xfrm>
              <a:prstGeom prst="rect">
                <a:avLst/>
              </a:prstGeom>
            </p:spPr>
            <p:txBody>
              <a:bodyPr wrap="none">
                <a:spAutoFit/>
              </a:bodyPr>
              <a:lstStyle/>
              <a:p>
                <a:pPr marL="617220" lvl="1" indent="-342900">
                  <a:lnSpc>
                    <a:spcPct val="150000"/>
                  </a:lnSpc>
                </a:pPr>
                <a:r>
                  <a:rPr lang="en-GB" sz="2200" dirty="0">
                    <a:solidFill>
                      <a:srgbClr val="000000"/>
                    </a:solidFill>
                    <a:cs typeface="Arial"/>
                  </a:rPr>
                  <a:t>OR = </a:t>
                </a:r>
                <a14:m>
                  <m:oMath xmlns:m="http://schemas.openxmlformats.org/officeDocument/2006/math">
                    <m:f>
                      <m:fPr>
                        <m:ctrlPr>
                          <a:rPr lang="en-GB" sz="2200" i="1" dirty="0">
                            <a:latin typeface="Cambria Math" panose="02040503050406030204" pitchFamily="18" charset="0"/>
                            <a:cs typeface="Arial" panose="020B0604020202020204" pitchFamily="34" charset="0"/>
                          </a:rPr>
                        </m:ctrlPr>
                      </m:fPr>
                      <m:num>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1</m:t>
                            </m:r>
                          </m:sub>
                        </m:sSub>
                      </m:num>
                      <m:den>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2</m:t>
                            </m:r>
                          </m:sub>
                        </m:sSub>
                        <m:r>
                          <a:rPr lang="en-GB" sz="2200" i="1" dirty="0">
                            <a:latin typeface="Cambria Math"/>
                            <a:cs typeface="Arial" panose="020B0604020202020204" pitchFamily="34" charset="0"/>
                          </a:rPr>
                          <m:t> </m:t>
                        </m:r>
                      </m:den>
                    </m:f>
                    <m:r>
                      <a:rPr lang="en-GB" sz="2200" i="1" dirty="0">
                        <a:latin typeface="Cambria Math"/>
                        <a:cs typeface="Arial" panose="020B0604020202020204" pitchFamily="34" charset="0"/>
                      </a:rPr>
                      <m:t> </m:t>
                    </m:r>
                    <m:r>
                      <a:rPr lang="en-GB" sz="2200" b="0" i="1" dirty="0" smtClean="0">
                        <a:latin typeface="Cambria Math"/>
                        <a:cs typeface="Arial" panose="020B0604020202020204" pitchFamily="34" charset="0"/>
                      </a:rPr>
                      <m:t>∗</m:t>
                    </m:r>
                    <m:f>
                      <m:fPr>
                        <m:ctrlPr>
                          <a:rPr lang="en-GB" sz="2200" i="1" dirty="0">
                            <a:latin typeface="Cambria Math" panose="02040503050406030204" pitchFamily="18" charset="0"/>
                            <a:cs typeface="Arial" panose="020B0604020202020204" pitchFamily="34" charset="0"/>
                          </a:rPr>
                        </m:ctrlPr>
                      </m:fPr>
                      <m:num>
                        <m:d>
                          <m:dPr>
                            <m:ctrlPr>
                              <a:rPr lang="en-GB" sz="2200" i="1" dirty="0">
                                <a:latin typeface="Cambria Math" panose="02040503050406030204" pitchFamily="18" charset="0"/>
                                <a:cs typeface="Arial" panose="020B0604020202020204" pitchFamily="34" charset="0"/>
                              </a:rPr>
                            </m:ctrlPr>
                          </m:dPr>
                          <m:e>
                            <m:r>
                              <a:rPr lang="en-GB" sz="2200" i="1" dirty="0">
                                <a:latin typeface="Cambria Math"/>
                                <a:cs typeface="Arial" panose="020B0604020202020204" pitchFamily="34" charset="0"/>
                              </a:rPr>
                              <m:t>1 −</m:t>
                            </m:r>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2</m:t>
                                </m:r>
                              </m:sub>
                            </m:sSub>
                          </m:e>
                        </m:d>
                      </m:num>
                      <m:den>
                        <m:d>
                          <m:dPr>
                            <m:ctrlPr>
                              <a:rPr lang="en-GB" sz="2200" i="1" dirty="0">
                                <a:latin typeface="Cambria Math" panose="02040503050406030204" pitchFamily="18" charset="0"/>
                                <a:cs typeface="Arial" panose="020B0604020202020204" pitchFamily="34" charset="0"/>
                              </a:rPr>
                            </m:ctrlPr>
                          </m:dPr>
                          <m:e>
                            <m:r>
                              <a:rPr lang="en-GB" sz="2200" i="1" dirty="0">
                                <a:latin typeface="Cambria Math"/>
                                <a:cs typeface="Arial" panose="020B0604020202020204" pitchFamily="34" charset="0"/>
                              </a:rPr>
                              <m:t>1 −</m:t>
                            </m:r>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1</m:t>
                                </m:r>
                              </m:sub>
                            </m:sSub>
                          </m:e>
                        </m:d>
                        <m:r>
                          <a:rPr lang="en-GB" sz="2200" i="1" dirty="0">
                            <a:latin typeface="Cambria Math"/>
                            <a:cs typeface="Arial" panose="020B0604020202020204" pitchFamily="34" charset="0"/>
                          </a:rPr>
                          <m:t> </m:t>
                        </m:r>
                      </m:den>
                    </m:f>
                  </m:oMath>
                </a14:m>
                <a:r>
                  <a:rPr lang="en-GB" sz="2200" dirty="0">
                    <a:cs typeface="Arial" panose="020B0604020202020204" pitchFamily="34" charset="0"/>
                  </a:rPr>
                  <a:t> </a:t>
                </a:r>
              </a:p>
            </p:txBody>
          </p:sp>
        </mc:Choice>
        <mc:Fallback xmlns="">
          <p:sp>
            <p:nvSpPr>
              <p:cNvPr id="12" name="Rectangle 11"/>
              <p:cNvSpPr>
                <a:spLocks noRot="1" noChangeAspect="1" noMove="1" noResize="1" noEditPoints="1" noAdjustHandles="1" noChangeArrowheads="1" noChangeShapeType="1" noTextEdit="1"/>
              </p:cNvSpPr>
              <p:nvPr/>
            </p:nvSpPr>
            <p:spPr>
              <a:xfrm>
                <a:off x="1718266" y="3686474"/>
                <a:ext cx="2622962" cy="909416"/>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68483" y="4944942"/>
                <a:ext cx="7145490" cy="841321"/>
              </a:xfrm>
              <a:prstGeom prst="rect">
                <a:avLst/>
              </a:prstGeom>
            </p:spPr>
            <p:txBody>
              <a:bodyPr wrap="square">
                <a:spAutoFit/>
              </a:bodyPr>
              <a:lstStyle/>
              <a:p>
                <a:pPr marL="617220" lvl="1" indent="-342900" algn="ctr">
                  <a:lnSpc>
                    <a:spcPct val="150000"/>
                  </a:lnSpc>
                </a:pPr>
                <a:r>
                  <a:rPr lang="en-GB" sz="2200" dirty="0">
                    <a:solidFill>
                      <a:srgbClr val="000000"/>
                    </a:solidFill>
                    <a:cs typeface="Arial"/>
                  </a:rPr>
                  <a:t>OR = </a:t>
                </a:r>
                <a14:m>
                  <m:oMath xmlns:m="http://schemas.openxmlformats.org/officeDocument/2006/math">
                    <m:r>
                      <a:rPr lang="en-GB" sz="2200" b="0" i="1" dirty="0" smtClean="0">
                        <a:latin typeface="Cambria Math"/>
                        <a:cs typeface="Arial" panose="020B0604020202020204" pitchFamily="34" charset="0"/>
                      </a:rPr>
                      <m:t>𝑅𝑅</m:t>
                    </m:r>
                    <m:r>
                      <a:rPr lang="en-GB" sz="2200" b="0" i="1" dirty="0" smtClean="0">
                        <a:latin typeface="Cambria Math"/>
                        <a:cs typeface="Arial" panose="020B0604020202020204" pitchFamily="34" charset="0"/>
                      </a:rPr>
                      <m:t> </m:t>
                    </m:r>
                    <m:r>
                      <a:rPr lang="en-GB" sz="2200" b="0" i="1" dirty="0" smtClean="0">
                        <a:latin typeface="Cambria Math"/>
                        <a:cs typeface="Arial" panose="020B0604020202020204" pitchFamily="34" charset="0"/>
                      </a:rPr>
                      <m:t>𝑖𝑓𝑓</m:t>
                    </m:r>
                    <m:r>
                      <a:rPr lang="en-GB" sz="2200" b="0" i="1" dirty="0" smtClean="0">
                        <a:latin typeface="Cambria Math"/>
                        <a:cs typeface="Arial" panose="020B0604020202020204" pitchFamily="34" charset="0"/>
                      </a:rPr>
                      <m:t> </m:t>
                    </m:r>
                    <m:f>
                      <m:fPr>
                        <m:ctrlPr>
                          <a:rPr lang="en-GB" sz="2200" i="1" dirty="0" smtClean="0">
                            <a:latin typeface="Cambria Math" panose="02040503050406030204" pitchFamily="18" charset="0"/>
                            <a:cs typeface="Arial" panose="020B0604020202020204" pitchFamily="34" charset="0"/>
                          </a:rPr>
                        </m:ctrlPr>
                      </m:fPr>
                      <m:num>
                        <m:d>
                          <m:dPr>
                            <m:ctrlPr>
                              <a:rPr lang="en-GB" sz="2200" i="1" dirty="0">
                                <a:latin typeface="Cambria Math" panose="02040503050406030204" pitchFamily="18" charset="0"/>
                                <a:cs typeface="Arial" panose="020B0604020202020204" pitchFamily="34" charset="0"/>
                              </a:rPr>
                            </m:ctrlPr>
                          </m:dPr>
                          <m:e>
                            <m:r>
                              <a:rPr lang="en-GB" sz="2200" i="1" dirty="0">
                                <a:latin typeface="Cambria Math"/>
                                <a:cs typeface="Arial" panose="020B0604020202020204" pitchFamily="34" charset="0"/>
                              </a:rPr>
                              <m:t>1 −</m:t>
                            </m:r>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2</m:t>
                                </m:r>
                              </m:sub>
                            </m:sSub>
                          </m:e>
                        </m:d>
                      </m:num>
                      <m:den>
                        <m:d>
                          <m:dPr>
                            <m:ctrlPr>
                              <a:rPr lang="en-GB" sz="2200" i="1" dirty="0">
                                <a:latin typeface="Cambria Math" panose="02040503050406030204" pitchFamily="18" charset="0"/>
                                <a:cs typeface="Arial" panose="020B0604020202020204" pitchFamily="34" charset="0"/>
                              </a:rPr>
                            </m:ctrlPr>
                          </m:dPr>
                          <m:e>
                            <m:r>
                              <a:rPr lang="en-GB" sz="2200" i="1" dirty="0">
                                <a:latin typeface="Cambria Math"/>
                                <a:cs typeface="Arial" panose="020B0604020202020204" pitchFamily="34" charset="0"/>
                              </a:rPr>
                              <m:t>1 −</m:t>
                            </m:r>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1</m:t>
                                </m:r>
                              </m:sub>
                            </m:sSub>
                          </m:e>
                        </m:d>
                        <m:r>
                          <a:rPr lang="en-GB" sz="2200" i="1" dirty="0">
                            <a:latin typeface="Cambria Math"/>
                            <a:cs typeface="Arial" panose="020B0604020202020204" pitchFamily="34" charset="0"/>
                          </a:rPr>
                          <m:t> </m:t>
                        </m:r>
                      </m:den>
                    </m:f>
                    <m:r>
                      <a:rPr lang="en-GB" sz="220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1</m:t>
                    </m:r>
                    <m:r>
                      <m:rPr>
                        <m:nor/>
                      </m:rPr>
                      <a:rPr lang="en-GB" sz="2200" b="0" i="0" dirty="0" smtClean="0">
                        <a:latin typeface="Cambria Math"/>
                        <a:ea typeface="Cambria Math"/>
                        <a:cs typeface="Arial" panose="020B0604020202020204" pitchFamily="34" charset="0"/>
                      </a:rPr>
                      <m:t>     </m:t>
                    </m:r>
                    <m:r>
                      <m:rPr>
                        <m:nor/>
                      </m:rPr>
                      <a:rPr lang="en-GB" sz="2200" b="0" i="0" dirty="0" smtClean="0">
                        <a:latin typeface="Cambria Math"/>
                        <a:ea typeface="Cambria Math"/>
                        <a:cs typeface="Arial" panose="020B0604020202020204" pitchFamily="34" charset="0"/>
                      </a:rPr>
                      <m:t>i</m:t>
                    </m:r>
                    <m:r>
                      <m:rPr>
                        <m:nor/>
                      </m:rPr>
                      <a:rPr lang="en-GB" sz="2200" b="0" i="0" dirty="0" smtClean="0">
                        <a:latin typeface="Cambria Math"/>
                        <a:ea typeface="Cambria Math"/>
                        <a:cs typeface="Arial" panose="020B0604020202020204" pitchFamily="34" charset="0"/>
                      </a:rPr>
                      <m:t>.</m:t>
                    </m:r>
                    <m:r>
                      <m:rPr>
                        <m:nor/>
                      </m:rPr>
                      <a:rPr lang="en-GB" sz="2200" b="0" i="0" dirty="0" smtClean="0">
                        <a:latin typeface="Cambria Math"/>
                        <a:ea typeface="Cambria Math"/>
                        <a:cs typeface="Arial" panose="020B0604020202020204" pitchFamily="34" charset="0"/>
                      </a:rPr>
                      <m:t>e</m:t>
                    </m:r>
                    <m:r>
                      <m:rPr>
                        <m:nor/>
                      </m:rPr>
                      <a:rPr lang="en-GB" sz="2200" b="0" i="0" dirty="0" smtClean="0">
                        <a:latin typeface="Cambria Math"/>
                        <a:ea typeface="Cambria Math"/>
                        <a:cs typeface="Arial" panose="020B0604020202020204" pitchFamily="34" charset="0"/>
                      </a:rPr>
                      <m:t>   </m:t>
                    </m:r>
                    <m:r>
                      <m:rPr>
                        <m:nor/>
                      </m:rPr>
                      <a:rPr lang="en-GB" sz="2200" b="0" i="0" dirty="0" smtClean="0">
                        <a:latin typeface="Cambria Math"/>
                        <a:ea typeface="Cambria Math"/>
                        <a:cs typeface="Arial" panose="020B0604020202020204" pitchFamily="34" charset="0"/>
                      </a:rPr>
                      <m:t>for</m:t>
                    </m:r>
                    <m:r>
                      <m:rPr>
                        <m:nor/>
                      </m:rPr>
                      <a:rPr lang="en-GB" sz="2200" b="0" i="0" dirty="0" smtClean="0">
                        <a:latin typeface="Cambria Math"/>
                        <a:ea typeface="Cambria Math"/>
                        <a:cs typeface="Arial" panose="020B0604020202020204" pitchFamily="34" charset="0"/>
                      </a:rPr>
                      <m:t> </m:t>
                    </m:r>
                    <m:r>
                      <m:rPr>
                        <m:nor/>
                      </m:rPr>
                      <a:rPr lang="en-GB" sz="2200" b="0" i="0" dirty="0" smtClean="0">
                        <a:latin typeface="Cambria Math"/>
                        <a:ea typeface="Cambria Math"/>
                        <a:cs typeface="Arial" panose="020B0604020202020204" pitchFamily="34" charset="0"/>
                      </a:rPr>
                      <m:t>a</m:t>
                    </m:r>
                    <m:r>
                      <m:rPr>
                        <m:nor/>
                      </m:rPr>
                      <a:rPr lang="en-GB" sz="2200" b="0" i="0" dirty="0" smtClean="0">
                        <a:latin typeface="Cambria Math"/>
                        <a:ea typeface="Cambria Math"/>
                        <a:cs typeface="Arial" panose="020B0604020202020204" pitchFamily="34" charset="0"/>
                      </a:rPr>
                      <m:t> </m:t>
                    </m:r>
                    <m:r>
                      <m:rPr>
                        <m:nor/>
                      </m:rPr>
                      <a:rPr lang="en-GB" sz="2200" b="0" i="0" dirty="0" smtClean="0">
                        <a:latin typeface="Cambria Math"/>
                        <a:ea typeface="Cambria Math"/>
                        <a:cs typeface="Arial" panose="020B0604020202020204" pitchFamily="34" charset="0"/>
                      </a:rPr>
                      <m:t>rare</m:t>
                    </m:r>
                    <m:r>
                      <m:rPr>
                        <m:nor/>
                      </m:rPr>
                      <a:rPr lang="en-GB" sz="2200" b="0" i="0" dirty="0" smtClean="0">
                        <a:latin typeface="Cambria Math"/>
                        <a:ea typeface="Cambria Math"/>
                        <a:cs typeface="Arial" panose="020B0604020202020204" pitchFamily="34" charset="0"/>
                      </a:rPr>
                      <m:t> </m:t>
                    </m:r>
                    <m:r>
                      <m:rPr>
                        <m:nor/>
                      </m:rPr>
                      <a:rPr lang="en-GB" sz="2200" b="0" i="0" dirty="0" smtClean="0">
                        <a:latin typeface="Cambria Math"/>
                        <a:ea typeface="Cambria Math"/>
                        <a:cs typeface="Arial" panose="020B0604020202020204" pitchFamily="34" charset="0"/>
                      </a:rPr>
                      <m:t>event</m:t>
                    </m:r>
                  </m:oMath>
                </a14:m>
                <a:r>
                  <a:rPr lang="en-GB" sz="2200" dirty="0">
                    <a:cs typeface="Arial" panose="020B0604020202020204" pitchFamily="34" charset="0"/>
                  </a:rPr>
                  <a:t> </a:t>
                </a:r>
              </a:p>
            </p:txBody>
          </p:sp>
        </mc:Choice>
        <mc:Fallback xmlns="">
          <p:sp>
            <p:nvSpPr>
              <p:cNvPr id="13" name="Rectangle 12"/>
              <p:cNvSpPr>
                <a:spLocks noRot="1" noChangeAspect="1" noMove="1" noResize="1" noEditPoints="1" noAdjustHandles="1" noChangeArrowheads="1" noChangeShapeType="1" noTextEdit="1"/>
              </p:cNvSpPr>
              <p:nvPr/>
            </p:nvSpPr>
            <p:spPr>
              <a:xfrm>
                <a:off x="768483" y="4944942"/>
                <a:ext cx="7145490" cy="841321"/>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788024" y="3757587"/>
                <a:ext cx="2725490" cy="841321"/>
              </a:xfrm>
              <a:prstGeom prst="rect">
                <a:avLst/>
              </a:prstGeom>
            </p:spPr>
            <p:txBody>
              <a:bodyPr wrap="none">
                <a:spAutoFit/>
              </a:bodyPr>
              <a:lstStyle/>
              <a:p>
                <a:pPr marL="617220" lvl="1" indent="-342900">
                  <a:lnSpc>
                    <a:spcPct val="150000"/>
                  </a:lnSpc>
                </a:pPr>
                <a:r>
                  <a:rPr lang="en-GB" sz="2200" dirty="0">
                    <a:solidFill>
                      <a:srgbClr val="000000"/>
                    </a:solidFill>
                    <a:cs typeface="Arial"/>
                  </a:rPr>
                  <a:t>OR = </a:t>
                </a:r>
                <a14:m>
                  <m:oMath xmlns:m="http://schemas.openxmlformats.org/officeDocument/2006/math">
                    <m:r>
                      <a:rPr lang="en-GB" sz="2200" b="0" i="1" dirty="0" smtClean="0">
                        <a:latin typeface="Cambria Math"/>
                        <a:cs typeface="Arial" panose="020B0604020202020204" pitchFamily="34" charset="0"/>
                      </a:rPr>
                      <m:t>𝑅𝑅</m:t>
                    </m:r>
                    <m:r>
                      <a:rPr lang="en-GB" sz="2200" i="1" dirty="0">
                        <a:latin typeface="Cambria Math"/>
                        <a:cs typeface="Arial" panose="020B0604020202020204" pitchFamily="34" charset="0"/>
                      </a:rPr>
                      <m:t> </m:t>
                    </m:r>
                    <m:r>
                      <a:rPr lang="en-GB" sz="2200" b="0" i="1" dirty="0" smtClean="0">
                        <a:latin typeface="Cambria Math"/>
                        <a:cs typeface="Arial" panose="020B0604020202020204" pitchFamily="34" charset="0"/>
                      </a:rPr>
                      <m:t>∗</m:t>
                    </m:r>
                    <m:f>
                      <m:fPr>
                        <m:ctrlPr>
                          <a:rPr lang="en-GB" sz="2200" i="1" dirty="0">
                            <a:latin typeface="Cambria Math" panose="02040503050406030204" pitchFamily="18" charset="0"/>
                            <a:cs typeface="Arial" panose="020B0604020202020204" pitchFamily="34" charset="0"/>
                          </a:rPr>
                        </m:ctrlPr>
                      </m:fPr>
                      <m:num>
                        <m:d>
                          <m:dPr>
                            <m:ctrlPr>
                              <a:rPr lang="en-GB" sz="2200" i="1" dirty="0">
                                <a:latin typeface="Cambria Math" panose="02040503050406030204" pitchFamily="18" charset="0"/>
                                <a:cs typeface="Arial" panose="020B0604020202020204" pitchFamily="34" charset="0"/>
                              </a:rPr>
                            </m:ctrlPr>
                          </m:dPr>
                          <m:e>
                            <m:r>
                              <a:rPr lang="en-GB" sz="2200" i="1" dirty="0">
                                <a:latin typeface="Cambria Math"/>
                                <a:cs typeface="Arial" panose="020B0604020202020204" pitchFamily="34" charset="0"/>
                              </a:rPr>
                              <m:t>1 −</m:t>
                            </m:r>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2</m:t>
                                </m:r>
                              </m:sub>
                            </m:sSub>
                          </m:e>
                        </m:d>
                      </m:num>
                      <m:den>
                        <m:d>
                          <m:dPr>
                            <m:ctrlPr>
                              <a:rPr lang="en-GB" sz="2200" i="1" dirty="0">
                                <a:latin typeface="Cambria Math" panose="02040503050406030204" pitchFamily="18" charset="0"/>
                                <a:cs typeface="Arial" panose="020B0604020202020204" pitchFamily="34" charset="0"/>
                              </a:rPr>
                            </m:ctrlPr>
                          </m:dPr>
                          <m:e>
                            <m:r>
                              <a:rPr lang="en-GB" sz="2200" i="1" dirty="0">
                                <a:latin typeface="Cambria Math"/>
                                <a:cs typeface="Arial" panose="020B0604020202020204" pitchFamily="34" charset="0"/>
                              </a:rPr>
                              <m:t>1 −</m:t>
                            </m:r>
                            <m:sSub>
                              <m:sSubPr>
                                <m:ctrlPr>
                                  <a:rPr lang="en-GB" sz="2200" i="1" dirty="0">
                                    <a:latin typeface="Cambria Math" panose="02040503050406030204" pitchFamily="18" charset="0"/>
                                    <a:cs typeface="Arial" panose="020B0604020202020204" pitchFamily="34" charset="0"/>
                                  </a:rPr>
                                </m:ctrlPr>
                              </m:sSubPr>
                              <m:e>
                                <m:r>
                                  <a:rPr lang="en-GB" sz="2200" i="1" dirty="0">
                                    <a:latin typeface="Cambria Math"/>
                                    <a:cs typeface="Arial" panose="020B0604020202020204" pitchFamily="34" charset="0"/>
                                  </a:rPr>
                                  <m:t>𝑃</m:t>
                                </m:r>
                              </m:e>
                              <m:sub>
                                <m:r>
                                  <a:rPr lang="en-GB" sz="2200" i="1" dirty="0">
                                    <a:latin typeface="Cambria Math"/>
                                    <a:cs typeface="Arial" panose="020B0604020202020204" pitchFamily="34" charset="0"/>
                                  </a:rPr>
                                  <m:t>1</m:t>
                                </m:r>
                              </m:sub>
                            </m:sSub>
                          </m:e>
                        </m:d>
                        <m:r>
                          <a:rPr lang="en-GB" sz="2200" i="1" dirty="0">
                            <a:latin typeface="Cambria Math"/>
                            <a:cs typeface="Arial" panose="020B0604020202020204" pitchFamily="34" charset="0"/>
                          </a:rPr>
                          <m:t> </m:t>
                        </m:r>
                      </m:den>
                    </m:f>
                  </m:oMath>
                </a14:m>
                <a:r>
                  <a:rPr lang="en-GB" sz="2200" dirty="0">
                    <a:cs typeface="Arial" panose="020B0604020202020204" pitchFamily="34" charset="0"/>
                  </a:rPr>
                  <a:t> </a:t>
                </a:r>
              </a:p>
            </p:txBody>
          </p:sp>
        </mc:Choice>
        <mc:Fallback xmlns="">
          <p:sp>
            <p:nvSpPr>
              <p:cNvPr id="14" name="Rectangle 13"/>
              <p:cNvSpPr>
                <a:spLocks noRot="1" noChangeAspect="1" noMove="1" noResize="1" noEditPoints="1" noAdjustHandles="1" noChangeArrowheads="1" noChangeShapeType="1" noTextEdit="1"/>
              </p:cNvSpPr>
              <p:nvPr/>
            </p:nvSpPr>
            <p:spPr>
              <a:xfrm>
                <a:off x="4788024" y="3757587"/>
                <a:ext cx="2725490" cy="841321"/>
              </a:xfrm>
              <a:prstGeom prst="rect">
                <a:avLst/>
              </a:prstGeom>
              <a:blipFill rotWithShape="1">
                <a:blip r:embed="rId6"/>
                <a:stretch>
                  <a:fillRect/>
                </a:stretch>
              </a:blipFill>
            </p:spPr>
            <p:txBody>
              <a:bodyPr/>
              <a:lstStyle/>
              <a:p>
                <a:r>
                  <a:rPr lang="en-GB">
                    <a:noFill/>
                  </a:rPr>
                  <a:t> </a:t>
                </a:r>
              </a:p>
            </p:txBody>
          </p:sp>
        </mc:Fallback>
      </mc:AlternateContent>
      <p:sp>
        <p:nvSpPr>
          <p:cNvPr id="15" name="TextBox 14"/>
          <p:cNvSpPr txBox="1"/>
          <p:nvPr/>
        </p:nvSpPr>
        <p:spPr>
          <a:xfrm>
            <a:off x="4292352" y="4119463"/>
            <a:ext cx="648072" cy="461665"/>
          </a:xfrm>
          <a:prstGeom prst="rect">
            <a:avLst/>
          </a:prstGeom>
          <a:noFill/>
        </p:spPr>
        <p:txBody>
          <a:bodyPr wrap="square" rtlCol="0">
            <a:spAutoFit/>
          </a:bodyPr>
          <a:lstStyle/>
          <a:p>
            <a:r>
              <a:rPr lang="en-GB" sz="2400" b="1" dirty="0"/>
              <a:t>;</a:t>
            </a:r>
          </a:p>
        </p:txBody>
      </p:sp>
      <p:sp>
        <p:nvSpPr>
          <p:cNvPr id="1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Summary</a:t>
            </a:r>
          </a:p>
        </p:txBody>
      </p:sp>
    </p:spTree>
    <p:extLst>
      <p:ext uri="{BB962C8B-B14F-4D97-AF65-F5344CB8AC3E}">
        <p14:creationId xmlns:p14="http://schemas.microsoft.com/office/powerpoint/2010/main" val="11270159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700808"/>
            <a:ext cx="8280920" cy="3312368"/>
          </a:xfrm>
        </p:spPr>
        <p:txBody>
          <a:bodyPr>
            <a:noAutofit/>
          </a:bodyPr>
          <a:lstStyle/>
          <a:p>
            <a:pPr algn="just"/>
            <a:r>
              <a:rPr lang="en-GB" sz="2200" b="1" dirty="0">
                <a:solidFill>
                  <a:schemeClr val="tx2"/>
                </a:solidFill>
                <a:latin typeface="Arial" panose="020B0604020202020204" pitchFamily="34" charset="0"/>
                <a:ea typeface="Verdana" panose="020B0604030504040204" pitchFamily="34" charset="0"/>
                <a:cs typeface="Arial" panose="020B0604020202020204" pitchFamily="34" charset="0"/>
              </a:rPr>
              <a:t>Using the same dataset (Child anaemia.csv)</a:t>
            </a:r>
          </a:p>
          <a:p>
            <a:pPr algn="just"/>
            <a:endParaRPr lang="en-GB" sz="2200" dirty="0">
              <a:latin typeface="Arial" panose="020B0604020202020204" pitchFamily="34" charset="0"/>
              <a:ea typeface="Verdana" panose="020B0604030504040204" pitchFamily="34" charset="0"/>
              <a:cs typeface="Arial" panose="020B0604020202020204" pitchFamily="34" charset="0"/>
            </a:endParaRPr>
          </a:p>
          <a:p>
            <a:pPr lvl="1" algn="just">
              <a:lnSpc>
                <a:spcPct val="150000"/>
              </a:lnSpc>
              <a:buClrTx/>
              <a:buFont typeface="Wingdings" panose="05000000000000000000" pitchFamily="2" charset="2"/>
              <a:buChar char="Ø"/>
            </a:pPr>
            <a:r>
              <a:rPr lang="en-GB" sz="2200" dirty="0">
                <a:latin typeface="Arial" panose="020B0604020202020204" pitchFamily="34" charset="0"/>
                <a:ea typeface="Verdana" panose="020B0604030504040204" pitchFamily="34" charset="0"/>
                <a:cs typeface="Arial" panose="020B0604020202020204" pitchFamily="34" charset="0"/>
              </a:rPr>
              <a:t> Investigate whether there is association between the likelihood of child anaemia and mother anaemia using risk difference (RD), relative risk (RR) and odds ratio (OR)</a:t>
            </a:r>
          </a:p>
          <a:p>
            <a:pPr lvl="1" algn="just">
              <a:lnSpc>
                <a:spcPct val="150000"/>
              </a:lnSpc>
              <a:buClrTx/>
              <a:buFont typeface="Wingdings" panose="05000000000000000000" pitchFamily="2" charset="2"/>
              <a:buChar char="Ø"/>
            </a:pPr>
            <a:r>
              <a:rPr lang="en-GB" sz="2200" dirty="0">
                <a:latin typeface="Arial" panose="020B0604020202020204" pitchFamily="34" charset="0"/>
                <a:ea typeface="Verdana" panose="020B0604030504040204" pitchFamily="34" charset="0"/>
                <a:cs typeface="Arial" panose="020B0604020202020204" pitchFamily="34" charset="0"/>
              </a:rPr>
              <a:t> Interpret your results.</a:t>
            </a:r>
          </a:p>
          <a:p>
            <a:pPr algn="just"/>
            <a:endParaRPr lang="en-GB" sz="2200" dirty="0">
              <a:latin typeface="Arial" panose="020B0604020202020204" pitchFamily="34" charset="0"/>
              <a:ea typeface="Verdana" panose="020B0604030504040204" pitchFamily="34" charset="0"/>
              <a:cs typeface="Arial" panose="020B0604020202020204" pitchFamily="34" charset="0"/>
            </a:endParaRPr>
          </a:p>
          <a:p>
            <a:pPr algn="just"/>
            <a:endParaRPr lang="en-GB" sz="2200" dirty="0">
              <a:latin typeface="Arial" panose="020B0604020202020204" pitchFamily="34" charset="0"/>
              <a:ea typeface="Verdana" panose="020B0604030504040204" pitchFamily="34" charset="0"/>
              <a:cs typeface="Arial" panose="020B0604020202020204" pitchFamily="34" charset="0"/>
            </a:endParaRPr>
          </a:p>
          <a:p>
            <a:pPr marL="0" indent="0" algn="just">
              <a:buNone/>
            </a:pPr>
            <a:endParaRPr lang="en-GB" sz="2200" dirty="0">
              <a:latin typeface="Arial" panose="020B0604020202020204" pitchFamily="34" charset="0"/>
              <a:ea typeface="Verdana" panose="020B0604030504040204" pitchFamily="34" charset="0"/>
              <a:cs typeface="Arial" panose="020B0604020202020204" pitchFamily="34" charset="0"/>
            </a:endParaRPr>
          </a:p>
        </p:txBody>
      </p:sp>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103</a:t>
            </a:fld>
            <a:endParaRPr lang="en-GB" dirty="0">
              <a:solidFill>
                <a:schemeClr val="tx2"/>
              </a:solidFill>
            </a:endParaRP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Practical I</a:t>
            </a:r>
          </a:p>
        </p:txBody>
      </p:sp>
    </p:spTree>
    <p:extLst>
      <p:ext uri="{BB962C8B-B14F-4D97-AF65-F5344CB8AC3E}">
        <p14:creationId xmlns:p14="http://schemas.microsoft.com/office/powerpoint/2010/main" val="14354437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sz="3200" dirty="0"/>
              <a:t>Chi-squared test for independence</a:t>
            </a:r>
            <a:endParaRPr lang="nl-BE" sz="3200" dirty="0"/>
          </a:p>
        </p:txBody>
      </p:sp>
      <p:sp>
        <p:nvSpPr>
          <p:cNvPr id="7" name="Subtitle 6"/>
          <p:cNvSpPr>
            <a:spLocks noGrp="1"/>
          </p:cNvSpPr>
          <p:nvPr>
            <p:ph type="subTitle" idx="1"/>
          </p:nvPr>
        </p:nvSpPr>
        <p:spPr/>
        <p:txBody>
          <a:bodyPr/>
          <a:lstStyle/>
          <a:p>
            <a:r>
              <a:rPr lang="en-GB" dirty="0">
                <a:solidFill>
                  <a:schemeClr val="tx1"/>
                </a:solidFill>
              </a:rPr>
              <a:t>Analysis of I x J contingency tables</a:t>
            </a:r>
          </a:p>
        </p:txBody>
      </p:sp>
      <p:sp>
        <p:nvSpPr>
          <p:cNvPr id="5" name="Slide Number Placeholder 4"/>
          <p:cNvSpPr>
            <a:spLocks noGrp="1"/>
          </p:cNvSpPr>
          <p:nvPr>
            <p:ph type="sldNum" sz="quarter" idx="12"/>
          </p:nvPr>
        </p:nvSpPr>
        <p:spPr/>
        <p:txBody>
          <a:bodyPr/>
          <a:lstStyle/>
          <a:p>
            <a:fld id="{027F8F33-E833-410C-86D4-1EA22AEB9AFA}" type="slidenum">
              <a:rPr lang="en-GB" smtClean="0"/>
              <a:pPr/>
              <a:t>104</a:t>
            </a:fld>
            <a:endParaRPr lang="en-GB" dirty="0"/>
          </a:p>
        </p:txBody>
      </p:sp>
    </p:spTree>
    <p:extLst>
      <p:ext uri="{BB962C8B-B14F-4D97-AF65-F5344CB8AC3E}">
        <p14:creationId xmlns:p14="http://schemas.microsoft.com/office/powerpoint/2010/main" val="29027072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340768"/>
            <a:ext cx="8352928" cy="4176464"/>
          </a:xfrm>
        </p:spPr>
        <p:txBody>
          <a:bodyPr>
            <a:noAutofit/>
          </a:bodyPr>
          <a:lstStyle/>
          <a:p>
            <a:pPr algn="just">
              <a:lnSpc>
                <a:spcPct val="150000"/>
              </a:lnSpc>
            </a:pPr>
            <a:r>
              <a:rPr lang="en-GB" sz="2200" dirty="0">
                <a:latin typeface="Arial" panose="020B0604020202020204" pitchFamily="34" charset="0"/>
                <a:cs typeface="Arial" panose="020B0604020202020204" pitchFamily="34" charset="0"/>
              </a:rPr>
              <a:t>The main goal of analysing a contingency table is to test independence between rows and columns.</a:t>
            </a:r>
          </a:p>
          <a:p>
            <a:pPr algn="just">
              <a:lnSpc>
                <a:spcPct val="150000"/>
              </a:lnSpc>
            </a:pPr>
            <a:endParaRPr lang="en-GB" sz="800" dirty="0">
              <a:latin typeface="Arial" panose="020B0604020202020204" pitchFamily="34" charset="0"/>
              <a:cs typeface="Arial" panose="020B0604020202020204" pitchFamily="34" charset="0"/>
            </a:endParaRPr>
          </a:p>
          <a:p>
            <a:pPr algn="just">
              <a:lnSpc>
                <a:spcPct val="150000"/>
              </a:lnSpc>
            </a:pPr>
            <a:r>
              <a:rPr lang="en-GB" sz="2200" dirty="0">
                <a:latin typeface="Arial" panose="020B0604020202020204" pitchFamily="34" charset="0"/>
                <a:cs typeface="Arial" panose="020B0604020202020204" pitchFamily="34" charset="0"/>
              </a:rPr>
              <a:t>In our case study, the null hypothesis is that there is no association between anaemia prevalence and socio-economic status. Therefore, the distribution of outcome categories should be independent of the explanatory variable </a:t>
            </a:r>
          </a:p>
        </p:txBody>
      </p:sp>
      <p:sp>
        <p:nvSpPr>
          <p:cNvPr id="7" name="Date Placeholder 2"/>
          <p:cNvSpPr>
            <a:spLocks noGrp="1"/>
          </p:cNvSpPr>
          <p:nvPr>
            <p:ph type="dt" sz="half" idx="10"/>
          </p:nvPr>
        </p:nvSpPr>
        <p:spPr/>
        <p:txBody>
          <a:bodyPr/>
          <a:lstStyle/>
          <a:p>
            <a:endParaRPr lang="en-GB" dirty="0"/>
          </a:p>
        </p:txBody>
      </p:sp>
      <p:sp>
        <p:nvSpPr>
          <p:cNvPr id="6" name="Slide Number Placeholder 1"/>
          <p:cNvSpPr>
            <a:spLocks noGrp="1"/>
          </p:cNvSpPr>
          <p:nvPr>
            <p:ph type="sldNum" sz="quarter" idx="12"/>
          </p:nvPr>
        </p:nvSpPr>
        <p:spPr/>
        <p:txBody>
          <a:bodyPr/>
          <a:lstStyle/>
          <a:p>
            <a:fld id="{027F8F33-E833-410C-86D4-1EA22AEB9AFA}" type="slidenum">
              <a:rPr lang="en-GB" smtClean="0">
                <a:solidFill>
                  <a:schemeClr val="tx2"/>
                </a:solidFill>
              </a:rPr>
              <a:t>105</a:t>
            </a:fld>
            <a:endParaRPr lang="en-GB" dirty="0">
              <a:solidFill>
                <a:schemeClr val="tx2"/>
              </a:solidFill>
            </a:endParaRPr>
          </a:p>
        </p:txBody>
      </p:sp>
      <p:sp>
        <p:nvSpPr>
          <p:cNvPr id="5"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Analysis of </a:t>
            </a:r>
            <a:r>
              <a:rPr lang="en-GB" sz="3200" dirty="0" err="1">
                <a:cs typeface="Arial" panose="020B0604020202020204" pitchFamily="34" charset="0"/>
              </a:rPr>
              <a:t>IxJ</a:t>
            </a:r>
            <a:r>
              <a:rPr lang="en-GB" sz="3200" dirty="0">
                <a:cs typeface="Arial" panose="020B0604020202020204" pitchFamily="34" charset="0"/>
              </a:rPr>
              <a:t> contingency tables</a:t>
            </a:r>
          </a:p>
        </p:txBody>
      </p:sp>
    </p:spTree>
    <p:extLst>
      <p:ext uri="{BB962C8B-B14F-4D97-AF65-F5344CB8AC3E}">
        <p14:creationId xmlns:p14="http://schemas.microsoft.com/office/powerpoint/2010/main" val="36805448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34841" y="1268760"/>
            <a:ext cx="8280920" cy="720080"/>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b="1" dirty="0">
                <a:latin typeface="Arial" panose="020B0604020202020204" pitchFamily="34" charset="0"/>
                <a:ea typeface="Verdana" panose="020B0604030504040204" pitchFamily="34" charset="0"/>
                <a:cs typeface="Arial" panose="020B0604020202020204" pitchFamily="34" charset="0"/>
              </a:rPr>
              <a:t> 2 x 2 contingency table</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419359316"/>
                  </p:ext>
                </p:extLst>
              </p:nvPr>
            </p:nvGraphicFramePr>
            <p:xfrm>
              <a:off x="1581575" y="2420888"/>
              <a:ext cx="5007964" cy="2520280"/>
            </p:xfrm>
            <a:graphic>
              <a:graphicData uri="http://schemas.openxmlformats.org/drawingml/2006/table">
                <a:tbl>
                  <a:tblPr firstRow="1" firstCol="1" bandRow="1">
                    <a:tableStyleId>{2D5ABB26-0587-4C30-8999-92F81FD0307C}</a:tableStyleId>
                  </a:tblPr>
                  <a:tblGrid>
                    <a:gridCol w="1761172">
                      <a:extLst>
                        <a:ext uri="{9D8B030D-6E8A-4147-A177-3AD203B41FA5}">
                          <a16:colId xmlns:a16="http://schemas.microsoft.com/office/drawing/2014/main" val="20000"/>
                        </a:ext>
                      </a:extLst>
                    </a:gridCol>
                    <a:gridCol w="1024999">
                      <a:extLst>
                        <a:ext uri="{9D8B030D-6E8A-4147-A177-3AD203B41FA5}">
                          <a16:colId xmlns:a16="http://schemas.microsoft.com/office/drawing/2014/main" val="20001"/>
                        </a:ext>
                      </a:extLst>
                    </a:gridCol>
                    <a:gridCol w="1004788">
                      <a:extLst>
                        <a:ext uri="{9D8B030D-6E8A-4147-A177-3AD203B41FA5}">
                          <a16:colId xmlns:a16="http://schemas.microsoft.com/office/drawing/2014/main" val="20002"/>
                        </a:ext>
                      </a:extLst>
                    </a:gridCol>
                    <a:gridCol w="1217005">
                      <a:extLst>
                        <a:ext uri="{9D8B030D-6E8A-4147-A177-3AD203B41FA5}">
                          <a16:colId xmlns:a16="http://schemas.microsoft.com/office/drawing/2014/main" val="20003"/>
                        </a:ext>
                      </a:extLst>
                    </a:gridCol>
                  </a:tblGrid>
                  <a:tr h="648072">
                    <a:tc rowSpan="2">
                      <a:txBody>
                        <a:bodyPr/>
                        <a:lstStyle/>
                        <a:p>
                          <a:pPr>
                            <a:spcAft>
                              <a:spcPts val="0"/>
                            </a:spcAft>
                          </a:pPr>
                          <a:endParaRPr lang="en-GB" sz="2200" dirty="0">
                            <a:effectLst/>
                          </a:endParaRPr>
                        </a:p>
                        <a:p>
                          <a:pPr algn="ctr">
                            <a:spcAft>
                              <a:spcPts val="0"/>
                            </a:spcAft>
                          </a:pPr>
                          <a:r>
                            <a:rPr lang="en-GB" sz="2200" dirty="0">
                              <a:effectLst/>
                            </a:rPr>
                            <a:t>Explanatory </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a:effectLst/>
                            </a:rPr>
                            <a:t>Outcome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vMerge="1">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No</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89655">
                    <a:tc>
                      <a:txBody>
                        <a:bodyPr/>
                        <a:lstStyle/>
                        <a:p>
                          <a:pPr algn="ctr">
                            <a:spcAft>
                              <a:spcPts val="0"/>
                            </a:spcAft>
                          </a:pPr>
                          <a:r>
                            <a:rPr lang="en-GB" sz="2200" dirty="0">
                              <a:effectLst/>
                            </a:rPr>
                            <a:t>A</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11</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12</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1+</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lgn="ctr">
                            <a:spcAft>
                              <a:spcPts val="0"/>
                            </a:spcAft>
                          </a:pPr>
                          <a:r>
                            <a:rPr lang="en-GB" sz="2200" dirty="0">
                              <a:effectLst/>
                            </a:rPr>
                            <a:t>B</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21</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22</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2+</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0851">
                    <a:tc>
                      <a:txBody>
                        <a:bodyPr/>
                        <a:lstStyle/>
                        <a:p>
                          <a:pPr algn="ctr">
                            <a:spcAft>
                              <a:spcPts val="0"/>
                            </a:spcAft>
                          </a:pPr>
                          <a:r>
                            <a:rPr lang="en-GB" sz="2200" dirty="0">
                              <a:effectLst/>
                              <a:latin typeface="Times New Roman"/>
                              <a:ea typeface="Times New Roman"/>
                            </a:rPr>
                            <a:t>Total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+1</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+2</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419359316"/>
                  </p:ext>
                </p:extLst>
              </p:nvPr>
            </p:nvGraphicFramePr>
            <p:xfrm>
              <a:off x="1581575" y="2420888"/>
              <a:ext cx="5007964" cy="2520280"/>
            </p:xfrm>
            <a:graphic>
              <a:graphicData uri="http://schemas.openxmlformats.org/drawingml/2006/table">
                <a:tbl>
                  <a:tblPr firstRow="1" firstCol="1" bandRow="1">
                    <a:tableStyleId>{2D5ABB26-0587-4C30-8999-92F81FD0307C}</a:tableStyleId>
                  </a:tblPr>
                  <a:tblGrid>
                    <a:gridCol w="1761172"/>
                    <a:gridCol w="1024999"/>
                    <a:gridCol w="1004788"/>
                    <a:gridCol w="1217005"/>
                  </a:tblGrid>
                  <a:tr h="648072">
                    <a:tc rowSpan="2">
                      <a:txBody>
                        <a:bodyPr/>
                        <a:lstStyle/>
                        <a:p>
                          <a:pPr>
                            <a:spcAft>
                              <a:spcPts val="0"/>
                            </a:spcAft>
                          </a:pPr>
                          <a:endParaRPr lang="en-GB" sz="2200" dirty="0" smtClean="0">
                            <a:effectLst/>
                          </a:endParaRPr>
                        </a:p>
                        <a:p>
                          <a:pPr algn="ctr">
                            <a:spcAft>
                              <a:spcPts val="0"/>
                            </a:spcAft>
                          </a:pPr>
                          <a:r>
                            <a:rPr lang="en-GB" sz="2200" dirty="0" smtClean="0">
                              <a:effectLst/>
                            </a:rPr>
                            <a:t>Explanatory </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smtClean="0">
                              <a:effectLst/>
                            </a:rPr>
                            <a:t>Outcome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851">
                    <a:tc vMerge="1">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No</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89655">
                    <a:tc>
                      <a:txBody>
                        <a:bodyPr/>
                        <a:lstStyle/>
                        <a:p>
                          <a:pPr algn="ctr">
                            <a:spcAft>
                              <a:spcPts val="0"/>
                            </a:spcAft>
                          </a:pPr>
                          <a:r>
                            <a:rPr lang="en-GB" sz="2200" dirty="0" smtClean="0">
                              <a:effectLst/>
                            </a:rPr>
                            <a:t>A</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72024" t="-240741" r="-217262" b="-19382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76970" t="-240741" r="-121212" b="-19382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11000" t="-240741" b="-193827"/>
                          </a:stretch>
                        </a:blipFill>
                      </a:tcPr>
                    </a:tc>
                  </a:tr>
                  <a:tr h="460851">
                    <a:tc>
                      <a:txBody>
                        <a:bodyPr/>
                        <a:lstStyle/>
                        <a:p>
                          <a:pPr algn="ctr">
                            <a:spcAft>
                              <a:spcPts val="0"/>
                            </a:spcAft>
                          </a:pPr>
                          <a:r>
                            <a:rPr lang="en-GB" sz="2200" dirty="0" smtClean="0">
                              <a:effectLst/>
                            </a:rPr>
                            <a:t>B</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72024" t="-368000" r="-217262" b="-109333"/>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76970" t="-368000" r="-121212" b="-109333"/>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11000" t="-368000" b="-109333"/>
                          </a:stretch>
                        </a:blipFill>
                      </a:tcPr>
                    </a:tc>
                  </a:tr>
                  <a:tr h="460851">
                    <a:tc>
                      <a:txBody>
                        <a:bodyPr/>
                        <a:lstStyle/>
                        <a:p>
                          <a:pPr algn="ctr">
                            <a:spcAft>
                              <a:spcPts val="0"/>
                            </a:spcAft>
                          </a:pPr>
                          <a:r>
                            <a:rPr lang="en-GB" sz="2200" dirty="0" smtClean="0">
                              <a:effectLst/>
                              <a:latin typeface="Times New Roman"/>
                              <a:ea typeface="Times New Roman"/>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72024" t="-461842" r="-217262" b="-7895"/>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76970" t="-461842" r="-121212" b="-7895"/>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11000" t="-461842" b="-7895"/>
                          </a:stretch>
                        </a:blipFill>
                      </a:tcPr>
                    </a:tc>
                  </a:tr>
                </a:tbl>
              </a:graphicData>
            </a:graphic>
          </p:graphicFrame>
        </mc:Fallback>
      </mc:AlternateContent>
      <p:sp>
        <p:nvSpPr>
          <p:cNvPr id="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Analysis of </a:t>
            </a:r>
            <a:r>
              <a:rPr lang="en-GB" sz="3200" dirty="0" err="1">
                <a:cs typeface="Arial" panose="020B0604020202020204" pitchFamily="34" charset="0"/>
              </a:rPr>
              <a:t>IxJ</a:t>
            </a:r>
            <a:r>
              <a:rPr lang="en-GB" sz="3200" dirty="0">
                <a:cs typeface="Arial" panose="020B0604020202020204" pitchFamily="34" charset="0"/>
              </a:rPr>
              <a:t> contingency tables</a:t>
            </a:r>
          </a:p>
        </p:txBody>
      </p:sp>
      <p:sp>
        <p:nvSpPr>
          <p:cNvPr id="10" name="Date Placeholder 2"/>
          <p:cNvSpPr>
            <a:spLocks noGrp="1"/>
          </p:cNvSpPr>
          <p:nvPr>
            <p:ph type="dt" sz="half" idx="10"/>
          </p:nvPr>
        </p:nvSpPr>
        <p:spPr/>
        <p:txBody>
          <a:bodyPr/>
          <a:lstStyle/>
          <a:p>
            <a:endParaRPr lang="en-GB" dirty="0"/>
          </a:p>
        </p:txBody>
      </p:sp>
      <p:sp>
        <p:nvSpPr>
          <p:cNvPr id="7" name="Slide Number Placeholder 1"/>
          <p:cNvSpPr>
            <a:spLocks noGrp="1"/>
          </p:cNvSpPr>
          <p:nvPr>
            <p:ph type="sldNum" sz="quarter" idx="12"/>
          </p:nvPr>
        </p:nvSpPr>
        <p:spPr/>
        <p:txBody>
          <a:bodyPr/>
          <a:lstStyle/>
          <a:p>
            <a:fld id="{027F8F33-E833-410C-86D4-1EA22AEB9AFA}" type="slidenum">
              <a:rPr lang="en-GB" smtClean="0">
                <a:solidFill>
                  <a:schemeClr val="tx2"/>
                </a:solidFill>
              </a:rPr>
              <a:t>106</a:t>
            </a:fld>
            <a:endParaRPr lang="en-GB" dirty="0">
              <a:solidFill>
                <a:schemeClr val="tx2"/>
              </a:solidFill>
            </a:endParaRPr>
          </a:p>
        </p:txBody>
      </p:sp>
    </p:spTree>
    <p:extLst>
      <p:ext uri="{BB962C8B-B14F-4D97-AF65-F5344CB8AC3E}">
        <p14:creationId xmlns:p14="http://schemas.microsoft.com/office/powerpoint/2010/main" val="26268042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34841" y="1268760"/>
            <a:ext cx="8280920" cy="720080"/>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b="1" dirty="0">
                <a:latin typeface="Arial" panose="020B0604020202020204" pitchFamily="34" charset="0"/>
                <a:ea typeface="Verdana" panose="020B0604030504040204" pitchFamily="34" charset="0"/>
                <a:cs typeface="Arial" panose="020B0604020202020204" pitchFamily="34" charset="0"/>
              </a:rPr>
              <a:t> 2 x 2 contingency table</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4202378"/>
                  </p:ext>
                </p:extLst>
              </p:nvPr>
            </p:nvGraphicFramePr>
            <p:xfrm>
              <a:off x="1581575" y="2420888"/>
              <a:ext cx="5007964" cy="2520280"/>
            </p:xfrm>
            <a:graphic>
              <a:graphicData uri="http://schemas.openxmlformats.org/drawingml/2006/table">
                <a:tbl>
                  <a:tblPr firstRow="1" firstCol="1" bandRow="1">
                    <a:tableStyleId>{2D5ABB26-0587-4C30-8999-92F81FD0307C}</a:tableStyleId>
                  </a:tblPr>
                  <a:tblGrid>
                    <a:gridCol w="1761172">
                      <a:extLst>
                        <a:ext uri="{9D8B030D-6E8A-4147-A177-3AD203B41FA5}">
                          <a16:colId xmlns:a16="http://schemas.microsoft.com/office/drawing/2014/main" val="20000"/>
                        </a:ext>
                      </a:extLst>
                    </a:gridCol>
                    <a:gridCol w="1024999">
                      <a:extLst>
                        <a:ext uri="{9D8B030D-6E8A-4147-A177-3AD203B41FA5}">
                          <a16:colId xmlns:a16="http://schemas.microsoft.com/office/drawing/2014/main" val="20001"/>
                        </a:ext>
                      </a:extLst>
                    </a:gridCol>
                    <a:gridCol w="1004788">
                      <a:extLst>
                        <a:ext uri="{9D8B030D-6E8A-4147-A177-3AD203B41FA5}">
                          <a16:colId xmlns:a16="http://schemas.microsoft.com/office/drawing/2014/main" val="20002"/>
                        </a:ext>
                      </a:extLst>
                    </a:gridCol>
                    <a:gridCol w="1217005">
                      <a:extLst>
                        <a:ext uri="{9D8B030D-6E8A-4147-A177-3AD203B41FA5}">
                          <a16:colId xmlns:a16="http://schemas.microsoft.com/office/drawing/2014/main" val="20003"/>
                        </a:ext>
                      </a:extLst>
                    </a:gridCol>
                  </a:tblGrid>
                  <a:tr h="648072">
                    <a:tc rowSpan="2">
                      <a:txBody>
                        <a:bodyPr/>
                        <a:lstStyle/>
                        <a:p>
                          <a:pPr>
                            <a:spcAft>
                              <a:spcPts val="0"/>
                            </a:spcAft>
                          </a:pPr>
                          <a:endParaRPr lang="en-GB" sz="2200" dirty="0">
                            <a:effectLst/>
                          </a:endParaRPr>
                        </a:p>
                        <a:p>
                          <a:pPr algn="ctr">
                            <a:spcAft>
                              <a:spcPts val="0"/>
                            </a:spcAft>
                          </a:pPr>
                          <a:r>
                            <a:rPr lang="en-GB" sz="2200" dirty="0">
                              <a:effectLst/>
                            </a:rPr>
                            <a:t>Explanatory </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a:effectLst/>
                            </a:rPr>
                            <a:t>Outcome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vMerge="1">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No</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89655">
                    <a:tc>
                      <a:txBody>
                        <a:bodyPr/>
                        <a:lstStyle/>
                        <a:p>
                          <a:pPr algn="ctr">
                            <a:spcAft>
                              <a:spcPts val="0"/>
                            </a:spcAft>
                          </a:pPr>
                          <a:r>
                            <a:rPr lang="en-GB" sz="2200" dirty="0">
                              <a:effectLst/>
                            </a:rPr>
                            <a:t>A</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US" sz="2200" b="0" i="1" dirty="0" smtClean="0">
                                        <a:effectLst/>
                                        <a:latin typeface="Cambria Math"/>
                                      </a:rPr>
                                      <m:t>𝑖𝑗</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US" sz="2200" b="0" i="1" dirty="0" smtClean="0">
                                        <a:effectLst/>
                                        <a:latin typeface="Cambria Math"/>
                                      </a:rPr>
                                      <m:t>𝑖</m:t>
                                    </m:r>
                                    <m:r>
                                      <a:rPr lang="en-GB" sz="2200" b="0" i="1" dirty="0" smtClean="0">
                                        <a:effectLst/>
                                        <a:latin typeface="Cambria Math"/>
                                      </a:rPr>
                                      <m:t>+</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lgn="ctr">
                            <a:spcAft>
                              <a:spcPts val="0"/>
                            </a:spcAft>
                          </a:pPr>
                          <a:r>
                            <a:rPr lang="en-GB" sz="2200" dirty="0">
                              <a:effectLst/>
                            </a:rPr>
                            <a:t>B</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0851">
                    <a:tc>
                      <a:txBody>
                        <a:bodyPr/>
                        <a:lstStyle/>
                        <a:p>
                          <a:pPr algn="ctr">
                            <a:spcAft>
                              <a:spcPts val="0"/>
                            </a:spcAft>
                          </a:pPr>
                          <a:r>
                            <a:rPr lang="en-GB" sz="2200" dirty="0">
                              <a:effectLst/>
                              <a:latin typeface="Times New Roman"/>
                              <a:ea typeface="Times New Roman"/>
                            </a:rPr>
                            <a:t>Total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m:t>
                                    </m:r>
                                    <m:r>
                                      <a:rPr lang="en-US" sz="2200" b="0" i="1" dirty="0" smtClean="0">
                                        <a:effectLst/>
                                        <a:latin typeface="Cambria Math"/>
                                      </a:rPr>
                                      <m:t>𝑗</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4202378"/>
                  </p:ext>
                </p:extLst>
              </p:nvPr>
            </p:nvGraphicFramePr>
            <p:xfrm>
              <a:off x="1581575" y="2420888"/>
              <a:ext cx="5007964" cy="2520280"/>
            </p:xfrm>
            <a:graphic>
              <a:graphicData uri="http://schemas.openxmlformats.org/drawingml/2006/table">
                <a:tbl>
                  <a:tblPr firstRow="1" firstCol="1" bandRow="1">
                    <a:tableStyleId>{2D5ABB26-0587-4C30-8999-92F81FD0307C}</a:tableStyleId>
                  </a:tblPr>
                  <a:tblGrid>
                    <a:gridCol w="1761172"/>
                    <a:gridCol w="1024999"/>
                    <a:gridCol w="1004788"/>
                    <a:gridCol w="1217005"/>
                  </a:tblGrid>
                  <a:tr h="648072">
                    <a:tc rowSpan="2">
                      <a:txBody>
                        <a:bodyPr/>
                        <a:lstStyle/>
                        <a:p>
                          <a:pPr>
                            <a:spcAft>
                              <a:spcPts val="0"/>
                            </a:spcAft>
                          </a:pPr>
                          <a:endParaRPr lang="en-GB" sz="2200" dirty="0" smtClean="0">
                            <a:effectLst/>
                          </a:endParaRPr>
                        </a:p>
                        <a:p>
                          <a:pPr algn="ctr">
                            <a:spcAft>
                              <a:spcPts val="0"/>
                            </a:spcAft>
                          </a:pPr>
                          <a:r>
                            <a:rPr lang="en-GB" sz="2200" dirty="0" smtClean="0">
                              <a:effectLst/>
                            </a:rPr>
                            <a:t>Explanatory </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smtClean="0">
                              <a:effectLst/>
                            </a:rPr>
                            <a:t>Outcome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851">
                    <a:tc vMerge="1">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No</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89655">
                    <a:tc>
                      <a:txBody>
                        <a:bodyPr/>
                        <a:lstStyle/>
                        <a:p>
                          <a:pPr algn="ctr">
                            <a:spcAft>
                              <a:spcPts val="0"/>
                            </a:spcAft>
                          </a:pPr>
                          <a:r>
                            <a:rPr lang="en-GB" sz="2200" dirty="0" smtClean="0">
                              <a:effectLst/>
                            </a:rPr>
                            <a:t>A</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72024" t="-240741" r="-217262" b="-193827"/>
                          </a:stretch>
                        </a:blipFill>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11000" t="-240741" b="-193827"/>
                          </a:stretch>
                        </a:blipFill>
                      </a:tcPr>
                    </a:tc>
                  </a:tr>
                  <a:tr h="460851">
                    <a:tc>
                      <a:txBody>
                        <a:bodyPr/>
                        <a:lstStyle/>
                        <a:p>
                          <a:pPr algn="ctr">
                            <a:spcAft>
                              <a:spcPts val="0"/>
                            </a:spcAft>
                          </a:pPr>
                          <a:r>
                            <a:rPr lang="en-GB" sz="2200" dirty="0" smtClean="0">
                              <a:effectLst/>
                            </a:rPr>
                            <a:t>B</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851">
                    <a:tc>
                      <a:txBody>
                        <a:bodyPr/>
                        <a:lstStyle/>
                        <a:p>
                          <a:pPr algn="ctr">
                            <a:spcAft>
                              <a:spcPts val="0"/>
                            </a:spcAft>
                          </a:pPr>
                          <a:r>
                            <a:rPr lang="en-GB" sz="2200" dirty="0" smtClean="0">
                              <a:effectLst/>
                              <a:latin typeface="Times New Roman"/>
                              <a:ea typeface="Times New Roman"/>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72024" t="-461842" r="-217262" b="-7895"/>
                          </a:stretch>
                        </a:blipFill>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311000" t="-461842" b="-7895"/>
                          </a:stretch>
                        </a:blipFill>
                      </a:tcPr>
                    </a:tc>
                  </a:tr>
                </a:tbl>
              </a:graphicData>
            </a:graphic>
          </p:graphicFrame>
        </mc:Fallback>
      </mc:AlternateContent>
      <p:sp>
        <p:nvSpPr>
          <p:cNvPr id="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Analysis of </a:t>
            </a:r>
            <a:r>
              <a:rPr lang="en-GB" sz="3200" dirty="0" err="1">
                <a:cs typeface="Arial" panose="020B0604020202020204" pitchFamily="34" charset="0"/>
              </a:rPr>
              <a:t>IxJ</a:t>
            </a:r>
            <a:r>
              <a:rPr lang="en-GB" sz="3200" dirty="0">
                <a:cs typeface="Arial" panose="020B0604020202020204" pitchFamily="34" charset="0"/>
              </a:rPr>
              <a:t> contingency tables</a:t>
            </a:r>
          </a:p>
        </p:txBody>
      </p:sp>
      <p:sp>
        <p:nvSpPr>
          <p:cNvPr id="7" name="Slide Number Placeholder 1"/>
          <p:cNvSpPr>
            <a:spLocks noGrp="1"/>
          </p:cNvSpPr>
          <p:nvPr>
            <p:ph type="sldNum" sz="quarter" idx="12"/>
          </p:nvPr>
        </p:nvSpPr>
        <p:spPr/>
        <p:txBody>
          <a:bodyPr/>
          <a:lstStyle/>
          <a:p>
            <a:fld id="{027F8F33-E833-410C-86D4-1EA22AEB9AFA}" type="slidenum">
              <a:rPr lang="en-GB" smtClean="0">
                <a:solidFill>
                  <a:schemeClr val="tx2"/>
                </a:solidFill>
              </a:rPr>
              <a:t>107</a:t>
            </a:fld>
            <a:endParaRPr lang="en-GB" dirty="0">
              <a:solidFill>
                <a:schemeClr val="tx2"/>
              </a:solidFill>
            </a:endParaRPr>
          </a:p>
        </p:txBody>
      </p:sp>
    </p:spTree>
    <p:extLst>
      <p:ext uri="{BB962C8B-B14F-4D97-AF65-F5344CB8AC3E}">
        <p14:creationId xmlns:p14="http://schemas.microsoft.com/office/powerpoint/2010/main" val="15303328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108</a:t>
            </a:fld>
            <a:endParaRPr lang="en-GB" dirty="0">
              <a:solidFill>
                <a:schemeClr val="tx2"/>
              </a:solidFill>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048314196"/>
                  </p:ext>
                </p:extLst>
              </p:nvPr>
            </p:nvGraphicFramePr>
            <p:xfrm>
              <a:off x="1331640" y="2204864"/>
              <a:ext cx="5610242" cy="3575470"/>
            </p:xfrm>
            <a:graphic>
              <a:graphicData uri="http://schemas.openxmlformats.org/drawingml/2006/table">
                <a:tbl>
                  <a:tblPr firstRow="1" firstCol="1" bandRow="1">
                    <a:tableStyleId>{2D5ABB26-0587-4C30-8999-92F81FD0307C}</a:tableStyleId>
                  </a:tblPr>
                  <a:tblGrid>
                    <a:gridCol w="1777485">
                      <a:extLst>
                        <a:ext uri="{9D8B030D-6E8A-4147-A177-3AD203B41FA5}">
                          <a16:colId xmlns:a16="http://schemas.microsoft.com/office/drawing/2014/main" val="20000"/>
                        </a:ext>
                      </a:extLst>
                    </a:gridCol>
                    <a:gridCol w="1209986">
                      <a:extLst>
                        <a:ext uri="{9D8B030D-6E8A-4147-A177-3AD203B41FA5}">
                          <a16:colId xmlns:a16="http://schemas.microsoft.com/office/drawing/2014/main" val="20001"/>
                        </a:ext>
                      </a:extLst>
                    </a:gridCol>
                    <a:gridCol w="1186127">
                      <a:extLst>
                        <a:ext uri="{9D8B030D-6E8A-4147-A177-3AD203B41FA5}">
                          <a16:colId xmlns:a16="http://schemas.microsoft.com/office/drawing/2014/main" val="20002"/>
                        </a:ext>
                      </a:extLst>
                    </a:gridCol>
                    <a:gridCol w="1436644">
                      <a:extLst>
                        <a:ext uri="{9D8B030D-6E8A-4147-A177-3AD203B41FA5}">
                          <a16:colId xmlns:a16="http://schemas.microsoft.com/office/drawing/2014/main" val="20003"/>
                        </a:ext>
                      </a:extLst>
                    </a:gridCol>
                  </a:tblGrid>
                  <a:tr h="700720">
                    <a:tc rowSpan="2">
                      <a:txBody>
                        <a:bodyPr/>
                        <a:lstStyle/>
                        <a:p>
                          <a:pPr algn="ctr">
                            <a:spcAft>
                              <a:spcPts val="0"/>
                            </a:spcAft>
                          </a:pPr>
                          <a:endParaRPr lang="en-GB" sz="2200" dirty="0">
                            <a:effectLst/>
                            <a:latin typeface="Constantia"/>
                            <a:cs typeface="Constantia"/>
                          </a:endParaRPr>
                        </a:p>
                        <a:p>
                          <a:pPr algn="ctr">
                            <a:spcAft>
                              <a:spcPts val="0"/>
                            </a:spcAft>
                          </a:pPr>
                          <a:r>
                            <a:rPr lang="en-GB" sz="2200" dirty="0">
                              <a:effectLst/>
                              <a:latin typeface="Constantia"/>
                              <a:cs typeface="Constantia"/>
                            </a:rPr>
                            <a:t>Explanatory</a:t>
                          </a:r>
                          <a:endParaRPr lang="en-GB" sz="2200" dirty="0">
                            <a:effectLst/>
                            <a:latin typeface="Constantia"/>
                            <a:ea typeface="Times New Roman"/>
                            <a:cs typeface="Constantia"/>
                          </a:endParaRPr>
                        </a:p>
                        <a:p>
                          <a:pPr algn="ctr">
                            <a:spcAft>
                              <a:spcPts val="0"/>
                            </a:spcAft>
                          </a:pPr>
                          <a:r>
                            <a:rPr lang="en-GB" sz="2200" dirty="0">
                              <a:effectLst/>
                              <a:latin typeface="Constantia"/>
                              <a:cs typeface="Constantia"/>
                            </a:rPr>
                            <a:t> </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a:effectLst/>
                              <a:latin typeface="Constantia"/>
                              <a:cs typeface="Constantia"/>
                            </a:rPr>
                            <a:t>Outcome</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lgn="ctr">
                            <a:spcAft>
                              <a:spcPts val="0"/>
                            </a:spcAft>
                          </a:pPr>
                          <a:r>
                            <a:rPr lang="en-GB" sz="2200" dirty="0">
                              <a:effectLst/>
                              <a:latin typeface="Constantia"/>
                              <a:cs typeface="Constantia"/>
                            </a:rPr>
                            <a:t> </a:t>
                          </a:r>
                        </a:p>
                        <a:p>
                          <a:pPr algn="ctr">
                            <a:spcAft>
                              <a:spcPts val="0"/>
                            </a:spcAft>
                          </a:pPr>
                          <a:r>
                            <a:rPr lang="en-GB" sz="2200" dirty="0">
                              <a:effectLst/>
                              <a:latin typeface="Constantia"/>
                              <a:cs typeface="Constantia"/>
                            </a:rPr>
                            <a:t>Total</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9125">
                    <a:tc vMerge="1">
                      <a:txBody>
                        <a:bodyPr/>
                        <a:lstStyle/>
                        <a:p>
                          <a:pPr algn="ctr">
                            <a:spcAft>
                              <a:spcPts val="0"/>
                            </a:spcAft>
                          </a:pP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latin typeface="Constantia"/>
                              <a:cs typeface="Constantia"/>
                            </a:rPr>
                            <a:t>Yes</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latin typeface="Constantia"/>
                              <a:cs typeface="Constantia"/>
                            </a:rPr>
                            <a:t>No</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79125">
                    <a:tc>
                      <a:txBody>
                        <a:bodyPr/>
                        <a:lstStyle/>
                        <a:p>
                          <a:pPr algn="ctr">
                            <a:spcAft>
                              <a:spcPts val="0"/>
                            </a:spcAft>
                          </a:pPr>
                          <a:r>
                            <a:rPr lang="en-GB" sz="2000" baseline="0" dirty="0">
                              <a:effectLst/>
                              <a:latin typeface="Constantia"/>
                              <a:ea typeface="+mn-ea"/>
                              <a:cs typeface="Constantia"/>
                            </a:rPr>
                            <a:t>A</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11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12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9125">
                    <a:tc>
                      <a:txBody>
                        <a:bodyPr/>
                        <a:lstStyle/>
                        <a:p>
                          <a:pPr algn="ctr">
                            <a:spcAft>
                              <a:spcPts val="0"/>
                            </a:spcAft>
                          </a:pPr>
                          <a:r>
                            <a:rPr lang="en-GB" sz="2000" dirty="0">
                              <a:effectLst/>
                              <a:latin typeface="Constantia"/>
                              <a:cs typeface="Constantia"/>
                            </a:rPr>
                            <a:t>B</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21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22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9125">
                    <a:tc>
                      <a:txBody>
                        <a:bodyPr/>
                        <a:lstStyle/>
                        <a:p>
                          <a:pPr algn="ctr">
                            <a:spcAft>
                              <a:spcPts val="0"/>
                            </a:spcAft>
                          </a:pPr>
                          <a:r>
                            <a:rPr lang="en-GB" sz="2000" dirty="0">
                              <a:effectLst/>
                              <a:latin typeface="Constantia"/>
                              <a:ea typeface="Times New Roman"/>
                              <a:cs typeface="Constantia"/>
                            </a:rPr>
                            <a:t>C</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31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32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+3</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9125">
                    <a:tc>
                      <a:txBody>
                        <a:bodyPr/>
                        <a:lstStyle/>
                        <a:p>
                          <a:pPr algn="ctr">
                            <a:spcAft>
                              <a:spcPts val="0"/>
                            </a:spcAft>
                          </a:pPr>
                          <a:r>
                            <a:rPr lang="en-GB" sz="2000" dirty="0">
                              <a:effectLst/>
                              <a:latin typeface="Constantia"/>
                              <a:ea typeface="Times New Roman"/>
                              <a:cs typeface="Constantia"/>
                            </a:rPr>
                            <a:t>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41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42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+4</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79125">
                    <a:tc>
                      <a:txBody>
                        <a:bodyPr/>
                        <a:lstStyle/>
                        <a:p>
                          <a:pPr algn="ctr">
                            <a:spcAft>
                              <a:spcPts val="0"/>
                            </a:spcAft>
                          </a:pPr>
                          <a:r>
                            <a:rPr lang="en-GB" sz="2000" dirty="0">
                              <a:effectLst/>
                              <a:latin typeface="Constantia"/>
                              <a:ea typeface="Times New Roman"/>
                              <a:cs typeface="Constantia"/>
                            </a:rPr>
                            <a:t>Total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048314196"/>
                  </p:ext>
                </p:extLst>
              </p:nvPr>
            </p:nvGraphicFramePr>
            <p:xfrm>
              <a:off x="1331640" y="2204864"/>
              <a:ext cx="5610242" cy="3575470"/>
            </p:xfrm>
            <a:graphic>
              <a:graphicData uri="http://schemas.openxmlformats.org/drawingml/2006/table">
                <a:tbl>
                  <a:tblPr firstRow="1" firstCol="1" bandRow="1">
                    <a:tableStyleId>{2D5ABB26-0587-4C30-8999-92F81FD0307C}</a:tableStyleId>
                  </a:tblPr>
                  <a:tblGrid>
                    <a:gridCol w="1777485"/>
                    <a:gridCol w="1209986"/>
                    <a:gridCol w="1186127"/>
                    <a:gridCol w="1436644"/>
                  </a:tblGrid>
                  <a:tr h="700720">
                    <a:tc rowSpan="2">
                      <a:txBody>
                        <a:bodyPr/>
                        <a:lstStyle/>
                        <a:p>
                          <a:pPr algn="ctr">
                            <a:spcAft>
                              <a:spcPts val="0"/>
                            </a:spcAft>
                          </a:pPr>
                          <a:endParaRPr lang="en-GB" sz="2200" dirty="0" smtClean="0">
                            <a:effectLst/>
                            <a:latin typeface="Constantia"/>
                            <a:cs typeface="Constantia"/>
                          </a:endParaRPr>
                        </a:p>
                        <a:p>
                          <a:pPr algn="ctr">
                            <a:spcAft>
                              <a:spcPts val="0"/>
                            </a:spcAft>
                          </a:pPr>
                          <a:r>
                            <a:rPr lang="en-GB" sz="2200" dirty="0" smtClean="0">
                              <a:effectLst/>
                              <a:latin typeface="Constantia"/>
                              <a:cs typeface="Constantia"/>
                            </a:rPr>
                            <a:t>Explanatory</a:t>
                          </a:r>
                          <a:endParaRPr lang="en-GB" sz="2200" dirty="0">
                            <a:effectLst/>
                            <a:latin typeface="Constantia"/>
                            <a:ea typeface="Times New Roman"/>
                            <a:cs typeface="Constantia"/>
                          </a:endParaRPr>
                        </a:p>
                        <a:p>
                          <a:pPr algn="ctr">
                            <a:spcAft>
                              <a:spcPts val="0"/>
                            </a:spcAft>
                          </a:pPr>
                          <a:r>
                            <a:rPr lang="en-GB" sz="2200" dirty="0">
                              <a:effectLst/>
                              <a:latin typeface="Constantia"/>
                              <a:cs typeface="Constantia"/>
                            </a:rPr>
                            <a:t> </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smtClean="0">
                              <a:effectLst/>
                              <a:latin typeface="Constantia"/>
                              <a:cs typeface="Constantia"/>
                            </a:rPr>
                            <a:t>Outcome</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lgn="ctr">
                            <a:spcAft>
                              <a:spcPts val="0"/>
                            </a:spcAft>
                          </a:pPr>
                          <a:r>
                            <a:rPr lang="en-GB" sz="2200" dirty="0">
                              <a:effectLst/>
                              <a:latin typeface="Constantia"/>
                              <a:cs typeface="Constantia"/>
                            </a:rPr>
                            <a:t> </a:t>
                          </a:r>
                        </a:p>
                        <a:p>
                          <a:pPr algn="ctr">
                            <a:spcAft>
                              <a:spcPts val="0"/>
                            </a:spcAft>
                          </a:pPr>
                          <a:r>
                            <a:rPr lang="en-GB" sz="2200" dirty="0">
                              <a:effectLst/>
                              <a:latin typeface="Constantia"/>
                              <a:cs typeface="Constantia"/>
                            </a:rPr>
                            <a:t>Total</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9125">
                    <a:tc vMerge="1">
                      <a:txBody>
                        <a:bodyPr/>
                        <a:lstStyle/>
                        <a:p>
                          <a:pPr algn="ctr">
                            <a:spcAft>
                              <a:spcPts val="0"/>
                            </a:spcAft>
                          </a:pP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latin typeface="Constantia"/>
                              <a:cs typeface="Constantia"/>
                            </a:rPr>
                            <a:t>Yes</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latin typeface="Constantia"/>
                              <a:cs typeface="Constantia"/>
                            </a:rPr>
                            <a:t>No</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79125">
                    <a:tc>
                      <a:txBody>
                        <a:bodyPr/>
                        <a:lstStyle/>
                        <a:p>
                          <a:pPr algn="ctr">
                            <a:spcAft>
                              <a:spcPts val="0"/>
                            </a:spcAft>
                          </a:pPr>
                          <a:r>
                            <a:rPr lang="en-GB" sz="2000" baseline="0" dirty="0" smtClean="0">
                              <a:effectLst/>
                              <a:latin typeface="Constantia"/>
                              <a:ea typeface="+mn-ea"/>
                              <a:cs typeface="Constantia"/>
                            </a:rPr>
                            <a:t>A</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47475" t="-262025" r="-217677" b="-39873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51282" t="-262025" r="-121026" b="-39873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0254" t="-262025" b="-398734"/>
                          </a:stretch>
                        </a:blipFill>
                      </a:tcPr>
                    </a:tc>
                  </a:tr>
                  <a:tr h="479125">
                    <a:tc>
                      <a:txBody>
                        <a:bodyPr/>
                        <a:lstStyle/>
                        <a:p>
                          <a:pPr algn="ctr">
                            <a:spcAft>
                              <a:spcPts val="0"/>
                            </a:spcAft>
                          </a:pPr>
                          <a:r>
                            <a:rPr lang="en-GB" sz="2000" dirty="0" smtClean="0">
                              <a:effectLst/>
                              <a:latin typeface="Constantia"/>
                              <a:cs typeface="Constantia"/>
                            </a:rPr>
                            <a:t>B</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47475" t="-366667" r="-217677" b="-30384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51282" t="-366667" r="-121026" b="-30384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0254" t="-366667" b="-303846"/>
                          </a:stretch>
                        </a:blipFill>
                      </a:tcPr>
                    </a:tc>
                  </a:tr>
                  <a:tr h="479125">
                    <a:tc>
                      <a:txBody>
                        <a:bodyPr/>
                        <a:lstStyle/>
                        <a:p>
                          <a:pPr algn="ctr">
                            <a:spcAft>
                              <a:spcPts val="0"/>
                            </a:spcAft>
                          </a:pPr>
                          <a:r>
                            <a:rPr lang="en-GB" sz="2000" dirty="0" smtClean="0">
                              <a:effectLst/>
                              <a:latin typeface="Constantia"/>
                              <a:ea typeface="Times New Roman"/>
                              <a:cs typeface="Constantia"/>
                            </a:rPr>
                            <a:t>C</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47475" t="-460759" r="-217677" b="-200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51282" t="-460759" r="-121026" b="-200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0254" t="-460759" b="-200000"/>
                          </a:stretch>
                        </a:blipFill>
                      </a:tcPr>
                    </a:tc>
                  </a:tr>
                  <a:tr h="479125">
                    <a:tc>
                      <a:txBody>
                        <a:bodyPr/>
                        <a:lstStyle/>
                        <a:p>
                          <a:pPr algn="ctr">
                            <a:spcAft>
                              <a:spcPts val="0"/>
                            </a:spcAft>
                          </a:pPr>
                          <a:r>
                            <a:rPr lang="en-GB" sz="2000" dirty="0" smtClean="0">
                              <a:effectLst/>
                              <a:latin typeface="Constantia"/>
                              <a:ea typeface="Times New Roman"/>
                              <a:cs typeface="Constantia"/>
                            </a:rPr>
                            <a:t>D</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47475" t="-567949" r="-217677" b="-10256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51282" t="-567949" r="-121026" b="-10256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0254" t="-567949" b="-102564"/>
                          </a:stretch>
                        </a:blipFill>
                      </a:tcPr>
                    </a:tc>
                  </a:tr>
                  <a:tr h="479125">
                    <a:tc>
                      <a:txBody>
                        <a:bodyPr/>
                        <a:lstStyle/>
                        <a:p>
                          <a:pPr algn="ctr">
                            <a:spcAft>
                              <a:spcPts val="0"/>
                            </a:spcAft>
                          </a:pPr>
                          <a:r>
                            <a:rPr lang="en-GB" sz="2000" dirty="0" smtClean="0">
                              <a:effectLst/>
                              <a:latin typeface="Constantia"/>
                              <a:ea typeface="Times New Roman"/>
                              <a:cs typeface="Constantia"/>
                            </a:rPr>
                            <a:t>Total</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47475" t="-659494" r="-217677" b="-126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51282" t="-659494" r="-121026" b="-126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0254" t="-659494" b="-1266"/>
                          </a:stretch>
                        </a:blipFill>
                      </a:tcPr>
                    </a:tc>
                  </a:tr>
                </a:tbl>
              </a:graphicData>
            </a:graphic>
          </p:graphicFrame>
        </mc:Fallback>
      </mc:AlternateContent>
      <p:sp>
        <p:nvSpPr>
          <p:cNvPr id="6" name="Content Placeholder 2"/>
          <p:cNvSpPr txBox="1">
            <a:spLocks/>
          </p:cNvSpPr>
          <p:nvPr/>
        </p:nvSpPr>
        <p:spPr>
          <a:xfrm>
            <a:off x="467544" y="1268760"/>
            <a:ext cx="8280920" cy="720080"/>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b="1" dirty="0">
                <a:latin typeface="Arial" panose="020B0604020202020204" pitchFamily="34" charset="0"/>
                <a:ea typeface="Verdana" panose="020B0604030504040204" pitchFamily="34" charset="0"/>
                <a:cs typeface="Arial" panose="020B0604020202020204" pitchFamily="34" charset="0"/>
              </a:rPr>
              <a:t> 4 x 2 contingency table</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Analysis of </a:t>
            </a:r>
            <a:r>
              <a:rPr lang="en-GB" sz="3200" dirty="0" err="1">
                <a:cs typeface="Arial" panose="020B0604020202020204" pitchFamily="34" charset="0"/>
              </a:rPr>
              <a:t>IxJ</a:t>
            </a:r>
            <a:r>
              <a:rPr lang="en-GB" sz="3200" dirty="0">
                <a:cs typeface="Arial" panose="020B0604020202020204" pitchFamily="34" charset="0"/>
              </a:rPr>
              <a:t> contingency tables</a:t>
            </a:r>
          </a:p>
        </p:txBody>
      </p:sp>
    </p:spTree>
    <p:extLst>
      <p:ext uri="{BB962C8B-B14F-4D97-AF65-F5344CB8AC3E}">
        <p14:creationId xmlns:p14="http://schemas.microsoft.com/office/powerpoint/2010/main" val="14846139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t>109</a:t>
            </a:fld>
            <a:endParaRPr lang="en-GB"/>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28007753"/>
                  </p:ext>
                </p:extLst>
              </p:nvPr>
            </p:nvGraphicFramePr>
            <p:xfrm>
              <a:off x="1403648" y="2132856"/>
              <a:ext cx="6471973" cy="3791494"/>
            </p:xfrm>
            <a:graphic>
              <a:graphicData uri="http://schemas.openxmlformats.org/drawingml/2006/table">
                <a:tbl>
                  <a:tblPr firstRow="1" firstCol="1" bandRow="1">
                    <a:tableStyleId>{2D5ABB26-0587-4C30-8999-92F81FD0307C}</a:tableStyleId>
                  </a:tblPr>
                  <a:tblGrid>
                    <a:gridCol w="1653667">
                      <a:extLst>
                        <a:ext uri="{9D8B030D-6E8A-4147-A177-3AD203B41FA5}">
                          <a16:colId xmlns:a16="http://schemas.microsoft.com/office/drawing/2014/main" val="20000"/>
                        </a:ext>
                      </a:extLst>
                    </a:gridCol>
                    <a:gridCol w="1217612">
                      <a:extLst>
                        <a:ext uri="{9D8B030D-6E8A-4147-A177-3AD203B41FA5}">
                          <a16:colId xmlns:a16="http://schemas.microsoft.com/office/drawing/2014/main" val="20001"/>
                        </a:ext>
                      </a:extLst>
                    </a:gridCol>
                    <a:gridCol w="1199452">
                      <a:extLst>
                        <a:ext uri="{9D8B030D-6E8A-4147-A177-3AD203B41FA5}">
                          <a16:colId xmlns:a16="http://schemas.microsoft.com/office/drawing/2014/main" val="20002"/>
                        </a:ext>
                      </a:extLst>
                    </a:gridCol>
                    <a:gridCol w="1215326">
                      <a:extLst>
                        <a:ext uri="{9D8B030D-6E8A-4147-A177-3AD203B41FA5}">
                          <a16:colId xmlns:a16="http://schemas.microsoft.com/office/drawing/2014/main" val="20003"/>
                        </a:ext>
                      </a:extLst>
                    </a:gridCol>
                    <a:gridCol w="1185916">
                      <a:extLst>
                        <a:ext uri="{9D8B030D-6E8A-4147-A177-3AD203B41FA5}">
                          <a16:colId xmlns:a16="http://schemas.microsoft.com/office/drawing/2014/main" val="20004"/>
                        </a:ext>
                      </a:extLst>
                    </a:gridCol>
                  </a:tblGrid>
                  <a:tr h="916744">
                    <a:tc rowSpan="2">
                      <a:txBody>
                        <a:bodyPr/>
                        <a:lstStyle/>
                        <a:p>
                          <a:pPr algn="ctr">
                            <a:spcAft>
                              <a:spcPts val="0"/>
                            </a:spcAft>
                          </a:pPr>
                          <a:endParaRPr lang="en-GB" sz="2200" dirty="0">
                            <a:effectLst/>
                            <a:latin typeface="Constantia"/>
                            <a:cs typeface="Constantia"/>
                          </a:endParaRPr>
                        </a:p>
                        <a:p>
                          <a:pPr algn="ctr">
                            <a:spcAft>
                              <a:spcPts val="0"/>
                            </a:spcAft>
                          </a:pPr>
                          <a:endParaRPr lang="en-GB" sz="2200" dirty="0">
                            <a:effectLst/>
                            <a:latin typeface="Constantia"/>
                            <a:cs typeface="Constantia"/>
                          </a:endParaRPr>
                        </a:p>
                        <a:p>
                          <a:pPr algn="ctr">
                            <a:spcAft>
                              <a:spcPts val="0"/>
                            </a:spcAft>
                          </a:pPr>
                          <a:r>
                            <a:rPr lang="en-GB" sz="2200" dirty="0">
                              <a:effectLst/>
                              <a:latin typeface="Constantia"/>
                              <a:cs typeface="Constantia"/>
                            </a:rPr>
                            <a:t>Explanatory</a:t>
                          </a:r>
                          <a:endParaRPr lang="en-GB" sz="2200" dirty="0">
                            <a:effectLst/>
                            <a:latin typeface="Constantia"/>
                            <a:ea typeface="Times New Roman"/>
                            <a:cs typeface="Constantia"/>
                          </a:endParaRPr>
                        </a:p>
                        <a:p>
                          <a:pPr algn="ctr">
                            <a:spcAft>
                              <a:spcPts val="0"/>
                            </a:spcAft>
                          </a:pPr>
                          <a:r>
                            <a:rPr lang="en-GB" sz="2200" dirty="0">
                              <a:effectLst/>
                              <a:latin typeface="Constantia"/>
                              <a:cs typeface="Constantia"/>
                            </a:rPr>
                            <a:t> </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spcAft>
                              <a:spcPts val="0"/>
                            </a:spcAft>
                          </a:pPr>
                          <a:endParaRPr lang="en-GB" sz="2200" dirty="0">
                            <a:effectLst/>
                            <a:latin typeface="Constantia"/>
                            <a:cs typeface="Constantia"/>
                          </a:endParaRPr>
                        </a:p>
                        <a:p>
                          <a:pPr algn="ctr">
                            <a:spcAft>
                              <a:spcPts val="0"/>
                            </a:spcAft>
                          </a:pPr>
                          <a:r>
                            <a:rPr lang="en-GB" sz="2200" dirty="0">
                              <a:effectLst/>
                              <a:latin typeface="Constantia"/>
                              <a:cs typeface="Constantia"/>
                            </a:rPr>
                            <a:t>Outcome</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pPr algn="ctr">
                            <a:spcAft>
                              <a:spcPts val="0"/>
                            </a:spcAft>
                          </a:pP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spcAft>
                              <a:spcPts val="0"/>
                            </a:spcAft>
                          </a:pPr>
                          <a:r>
                            <a:rPr lang="en-GB" sz="2200" dirty="0">
                              <a:effectLst/>
                              <a:latin typeface="Constantia"/>
                              <a:cs typeface="Constantia"/>
                            </a:rPr>
                            <a:t> </a:t>
                          </a:r>
                        </a:p>
                        <a:p>
                          <a:pPr algn="ctr">
                            <a:spcAft>
                              <a:spcPts val="0"/>
                            </a:spcAft>
                          </a:pPr>
                          <a:endParaRPr lang="en-GB" sz="2200" dirty="0">
                            <a:effectLst/>
                            <a:latin typeface="Constantia"/>
                            <a:cs typeface="Constantia"/>
                          </a:endParaRPr>
                        </a:p>
                        <a:p>
                          <a:pPr algn="ctr">
                            <a:spcAft>
                              <a:spcPts val="0"/>
                            </a:spcAft>
                          </a:pPr>
                          <a:r>
                            <a:rPr lang="en-GB" sz="2200" dirty="0">
                              <a:effectLst/>
                              <a:latin typeface="Constantia"/>
                              <a:cs typeface="Constantia"/>
                            </a:rPr>
                            <a:t>Total</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9125">
                    <a:tc vMerge="1">
                      <a:txBody>
                        <a:bodyPr/>
                        <a:lstStyle/>
                        <a:p>
                          <a:pPr algn="ctr">
                            <a:spcAft>
                              <a:spcPts val="0"/>
                            </a:spcAft>
                          </a:pP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latin typeface="Constantia"/>
                              <a:cs typeface="Constantia"/>
                            </a:rPr>
                            <a:t>Large</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latin typeface="Constantia"/>
                              <a:cs typeface="Constantia"/>
                            </a:rPr>
                            <a:t>Medium</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latin typeface="Constantia"/>
                              <a:ea typeface="Times New Roman"/>
                              <a:cs typeface="Constantia"/>
                            </a:rPr>
                            <a:t>Small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79125">
                    <a:tc>
                      <a:txBody>
                        <a:bodyPr/>
                        <a:lstStyle/>
                        <a:p>
                          <a:pPr algn="ctr">
                            <a:spcAft>
                              <a:spcPts val="0"/>
                            </a:spcAft>
                          </a:pPr>
                          <a:r>
                            <a:rPr lang="en-GB" sz="2000" baseline="0" dirty="0">
                              <a:effectLst/>
                              <a:latin typeface="Constantia"/>
                              <a:ea typeface="+mn-ea"/>
                              <a:cs typeface="Constantia"/>
                            </a:rPr>
                            <a:t>A</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11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12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13</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9125">
                    <a:tc>
                      <a:txBody>
                        <a:bodyPr/>
                        <a:lstStyle/>
                        <a:p>
                          <a:pPr algn="ctr">
                            <a:spcAft>
                              <a:spcPts val="0"/>
                            </a:spcAft>
                          </a:pPr>
                          <a:r>
                            <a:rPr lang="en-GB" sz="2000" dirty="0">
                              <a:effectLst/>
                              <a:latin typeface="Constantia"/>
                              <a:cs typeface="Constantia"/>
                            </a:rPr>
                            <a:t>B</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21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22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23</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9125">
                    <a:tc>
                      <a:txBody>
                        <a:bodyPr/>
                        <a:lstStyle/>
                        <a:p>
                          <a:pPr algn="ctr">
                            <a:spcAft>
                              <a:spcPts val="0"/>
                            </a:spcAft>
                          </a:pPr>
                          <a:r>
                            <a:rPr lang="en-GB" sz="2000" dirty="0">
                              <a:effectLst/>
                              <a:latin typeface="Constantia"/>
                              <a:ea typeface="Times New Roman"/>
                              <a:cs typeface="Constantia"/>
                            </a:rPr>
                            <a:t>C</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31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32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33</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3+</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9125">
                    <a:tc>
                      <a:txBody>
                        <a:bodyPr/>
                        <a:lstStyle/>
                        <a:p>
                          <a:pPr algn="ctr">
                            <a:spcAft>
                              <a:spcPts val="0"/>
                            </a:spcAft>
                          </a:pPr>
                          <a:r>
                            <a:rPr lang="en-GB" sz="2000" dirty="0">
                              <a:effectLst/>
                              <a:latin typeface="Constantia"/>
                              <a:ea typeface="Times New Roman"/>
                              <a:cs typeface="Constantia"/>
                            </a:rPr>
                            <a:t>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41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42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43</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4+</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79125">
                    <a:tc>
                      <a:txBody>
                        <a:bodyPr/>
                        <a:lstStyle/>
                        <a:p>
                          <a:pPr algn="ctr">
                            <a:spcAft>
                              <a:spcPts val="0"/>
                            </a:spcAft>
                          </a:pPr>
                          <a:r>
                            <a:rPr lang="en-GB" sz="2000" dirty="0">
                              <a:effectLst/>
                              <a:latin typeface="Constantia"/>
                              <a:ea typeface="Times New Roman"/>
                              <a:cs typeface="Constantia"/>
                            </a:rPr>
                            <a:t>Total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+1</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+2</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+3</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GB" sz="2000" i="1" dirty="0" smtClean="0">
                                        <a:effectLst/>
                                        <a:latin typeface="Cambria Math" panose="02040503050406030204" pitchFamily="18" charset="0"/>
                                      </a:rPr>
                                    </m:ctrlPr>
                                  </m:sSubPr>
                                  <m:e>
                                    <m:r>
                                      <a:rPr lang="en-GB" sz="2000" b="0" i="1" dirty="0" smtClean="0">
                                        <a:effectLst/>
                                        <a:latin typeface="Cambria Math"/>
                                      </a:rPr>
                                      <m:t>𝑛</m:t>
                                    </m:r>
                                  </m:e>
                                  <m:sub>
                                    <m:r>
                                      <a:rPr lang="en-GB" sz="2000" b="0" i="1" dirty="0" smtClean="0">
                                        <a:effectLst/>
                                        <a:latin typeface="Cambria Math"/>
                                      </a:rPr>
                                      <m:t>++</m:t>
                                    </m:r>
                                  </m:sub>
                                </m:sSub>
                              </m:oMath>
                            </m:oMathPara>
                          </a14:m>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28007753"/>
                  </p:ext>
                </p:extLst>
              </p:nvPr>
            </p:nvGraphicFramePr>
            <p:xfrm>
              <a:off x="1403648" y="2132856"/>
              <a:ext cx="6471973" cy="3791494"/>
            </p:xfrm>
            <a:graphic>
              <a:graphicData uri="http://schemas.openxmlformats.org/drawingml/2006/table">
                <a:tbl>
                  <a:tblPr firstRow="1" firstCol="1" bandRow="1">
                    <a:tableStyleId>{2D5ABB26-0587-4C30-8999-92F81FD0307C}</a:tableStyleId>
                  </a:tblPr>
                  <a:tblGrid>
                    <a:gridCol w="1653667"/>
                    <a:gridCol w="1217612"/>
                    <a:gridCol w="1199452"/>
                    <a:gridCol w="1215326"/>
                    <a:gridCol w="1185916"/>
                  </a:tblGrid>
                  <a:tr h="916744">
                    <a:tc rowSpan="2">
                      <a:txBody>
                        <a:bodyPr/>
                        <a:lstStyle/>
                        <a:p>
                          <a:pPr algn="ctr">
                            <a:spcAft>
                              <a:spcPts val="0"/>
                            </a:spcAft>
                          </a:pPr>
                          <a:endParaRPr lang="en-GB" sz="2200" dirty="0" smtClean="0">
                            <a:effectLst/>
                            <a:latin typeface="Constantia"/>
                            <a:cs typeface="Constantia"/>
                          </a:endParaRPr>
                        </a:p>
                        <a:p>
                          <a:pPr algn="ctr">
                            <a:spcAft>
                              <a:spcPts val="0"/>
                            </a:spcAft>
                          </a:pPr>
                          <a:endParaRPr lang="en-GB" sz="2200" dirty="0" smtClean="0">
                            <a:effectLst/>
                            <a:latin typeface="Constantia"/>
                            <a:cs typeface="Constantia"/>
                          </a:endParaRPr>
                        </a:p>
                        <a:p>
                          <a:pPr algn="ctr">
                            <a:spcAft>
                              <a:spcPts val="0"/>
                            </a:spcAft>
                          </a:pPr>
                          <a:r>
                            <a:rPr lang="en-GB" sz="2200" dirty="0" smtClean="0">
                              <a:effectLst/>
                              <a:latin typeface="Constantia"/>
                              <a:cs typeface="Constantia"/>
                            </a:rPr>
                            <a:t>Explanatory</a:t>
                          </a:r>
                          <a:endParaRPr lang="en-GB" sz="2200" dirty="0">
                            <a:effectLst/>
                            <a:latin typeface="Constantia"/>
                            <a:ea typeface="Times New Roman"/>
                            <a:cs typeface="Constantia"/>
                          </a:endParaRPr>
                        </a:p>
                        <a:p>
                          <a:pPr algn="ctr">
                            <a:spcAft>
                              <a:spcPts val="0"/>
                            </a:spcAft>
                          </a:pPr>
                          <a:r>
                            <a:rPr lang="en-GB" sz="2200" dirty="0">
                              <a:effectLst/>
                              <a:latin typeface="Constantia"/>
                              <a:cs typeface="Constantia"/>
                            </a:rPr>
                            <a:t> </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spcAft>
                              <a:spcPts val="0"/>
                            </a:spcAft>
                          </a:pPr>
                          <a:endParaRPr lang="en-GB" sz="2200" dirty="0" smtClean="0">
                            <a:effectLst/>
                            <a:latin typeface="Constantia"/>
                            <a:cs typeface="Constantia"/>
                          </a:endParaRPr>
                        </a:p>
                        <a:p>
                          <a:pPr algn="ctr">
                            <a:spcAft>
                              <a:spcPts val="0"/>
                            </a:spcAft>
                          </a:pPr>
                          <a:r>
                            <a:rPr lang="en-GB" sz="2200" dirty="0" smtClean="0">
                              <a:effectLst/>
                              <a:latin typeface="Constantia"/>
                              <a:cs typeface="Constantia"/>
                            </a:rPr>
                            <a:t>Outcome</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pPr algn="ctr">
                            <a:spcAft>
                              <a:spcPts val="0"/>
                            </a:spcAft>
                          </a:pP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spcAft>
                              <a:spcPts val="0"/>
                            </a:spcAft>
                          </a:pPr>
                          <a:r>
                            <a:rPr lang="en-GB" sz="2200" dirty="0">
                              <a:effectLst/>
                              <a:latin typeface="Constantia"/>
                              <a:cs typeface="Constantia"/>
                            </a:rPr>
                            <a:t> </a:t>
                          </a:r>
                        </a:p>
                        <a:p>
                          <a:pPr algn="ctr">
                            <a:spcAft>
                              <a:spcPts val="0"/>
                            </a:spcAft>
                          </a:pPr>
                          <a:endParaRPr lang="en-GB" sz="2200" dirty="0" smtClean="0">
                            <a:effectLst/>
                            <a:latin typeface="Constantia"/>
                            <a:cs typeface="Constantia"/>
                          </a:endParaRPr>
                        </a:p>
                        <a:p>
                          <a:pPr algn="ctr">
                            <a:spcAft>
                              <a:spcPts val="0"/>
                            </a:spcAft>
                          </a:pPr>
                          <a:r>
                            <a:rPr lang="en-GB" sz="2200" dirty="0" smtClean="0">
                              <a:effectLst/>
                              <a:latin typeface="Constantia"/>
                              <a:cs typeface="Constantia"/>
                            </a:rPr>
                            <a:t>Total</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9125">
                    <a:tc vMerge="1">
                      <a:txBody>
                        <a:bodyPr/>
                        <a:lstStyle/>
                        <a:p>
                          <a:pPr algn="ctr">
                            <a:spcAft>
                              <a:spcPts val="0"/>
                            </a:spcAft>
                          </a:pP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smtClean="0">
                              <a:effectLst/>
                              <a:latin typeface="Constantia"/>
                              <a:cs typeface="Constantia"/>
                            </a:rPr>
                            <a:t>Large</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smtClean="0">
                              <a:effectLst/>
                              <a:latin typeface="Constantia"/>
                              <a:cs typeface="Constantia"/>
                            </a:rPr>
                            <a:t>Medium</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smtClean="0">
                              <a:effectLst/>
                              <a:latin typeface="Constantia"/>
                              <a:ea typeface="Times New Roman"/>
                              <a:cs typeface="Constantia"/>
                            </a:rPr>
                            <a:t>Small</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79125">
                    <a:tc>
                      <a:txBody>
                        <a:bodyPr/>
                        <a:lstStyle/>
                        <a:p>
                          <a:pPr algn="ctr">
                            <a:spcAft>
                              <a:spcPts val="0"/>
                            </a:spcAft>
                          </a:pPr>
                          <a:r>
                            <a:rPr lang="en-GB" sz="2000" baseline="0" dirty="0" smtClean="0">
                              <a:effectLst/>
                              <a:latin typeface="Constantia"/>
                              <a:ea typeface="+mn-ea"/>
                              <a:cs typeface="Constantia"/>
                            </a:rPr>
                            <a:t>A</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35500" t="-291139" r="-295500" b="-39746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9086" t="-291139" r="-200000" b="-39746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35678" t="-291139" r="-97990" b="-39746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4615" t="-291139" b="-397468"/>
                          </a:stretch>
                        </a:blipFill>
                      </a:tcPr>
                    </a:tc>
                  </a:tr>
                  <a:tr h="479125">
                    <a:tc>
                      <a:txBody>
                        <a:bodyPr/>
                        <a:lstStyle/>
                        <a:p>
                          <a:pPr algn="ctr">
                            <a:spcAft>
                              <a:spcPts val="0"/>
                            </a:spcAft>
                          </a:pPr>
                          <a:r>
                            <a:rPr lang="en-GB" sz="2000" dirty="0" smtClean="0">
                              <a:effectLst/>
                              <a:latin typeface="Constantia"/>
                              <a:cs typeface="Constantia"/>
                            </a:rPr>
                            <a:t>B</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35500" t="-396154" r="-295500" b="-30256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9086" t="-396154" r="-200000" b="-30256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35678" t="-396154" r="-97990" b="-30256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4615" t="-396154" b="-302564"/>
                          </a:stretch>
                        </a:blipFill>
                      </a:tcPr>
                    </a:tc>
                  </a:tr>
                  <a:tr h="479125">
                    <a:tc>
                      <a:txBody>
                        <a:bodyPr/>
                        <a:lstStyle/>
                        <a:p>
                          <a:pPr algn="ctr">
                            <a:spcAft>
                              <a:spcPts val="0"/>
                            </a:spcAft>
                          </a:pPr>
                          <a:r>
                            <a:rPr lang="en-GB" sz="2000" dirty="0" smtClean="0">
                              <a:effectLst/>
                              <a:latin typeface="Constantia"/>
                              <a:ea typeface="Times New Roman"/>
                              <a:cs typeface="Constantia"/>
                            </a:rPr>
                            <a:t>C</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35500" t="-489873" r="-295500" b="-19873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9086" t="-489873" r="-200000" b="-19873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35678" t="-489873" r="-97990" b="-19873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4615" t="-489873" b="-198734"/>
                          </a:stretch>
                        </a:blipFill>
                      </a:tcPr>
                    </a:tc>
                  </a:tr>
                  <a:tr h="479125">
                    <a:tc>
                      <a:txBody>
                        <a:bodyPr/>
                        <a:lstStyle/>
                        <a:p>
                          <a:pPr algn="ctr">
                            <a:spcAft>
                              <a:spcPts val="0"/>
                            </a:spcAft>
                          </a:pPr>
                          <a:r>
                            <a:rPr lang="en-GB" sz="2000" dirty="0" smtClean="0">
                              <a:effectLst/>
                              <a:latin typeface="Constantia"/>
                              <a:ea typeface="Times New Roman"/>
                              <a:cs typeface="Constantia"/>
                            </a:rPr>
                            <a:t>D</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35500" t="-597436" r="-295500" b="-1012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9086" t="-597436" r="-200000" b="-1012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35678" t="-597436" r="-97990" b="-1012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4615" t="-597436" b="-101282"/>
                          </a:stretch>
                        </a:blipFill>
                      </a:tcPr>
                    </a:tc>
                  </a:tr>
                  <a:tr h="479125">
                    <a:tc>
                      <a:txBody>
                        <a:bodyPr/>
                        <a:lstStyle/>
                        <a:p>
                          <a:pPr algn="ctr">
                            <a:spcAft>
                              <a:spcPts val="0"/>
                            </a:spcAft>
                          </a:pPr>
                          <a:r>
                            <a:rPr lang="en-GB" sz="2000" dirty="0" smtClean="0">
                              <a:effectLst/>
                              <a:latin typeface="Constantia"/>
                              <a:ea typeface="Times New Roman"/>
                              <a:cs typeface="Constantia"/>
                            </a:rPr>
                            <a:t>Total</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35500" t="-688608" r="-2955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39086" t="-688608" r="-200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35678" t="-688608" r="-9799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44615" t="-688608"/>
                          </a:stretch>
                        </a:blipFill>
                      </a:tcPr>
                    </a:tc>
                  </a:tr>
                </a:tbl>
              </a:graphicData>
            </a:graphic>
          </p:graphicFrame>
        </mc:Fallback>
      </mc:AlternateContent>
      <p:sp>
        <p:nvSpPr>
          <p:cNvPr id="6" name="Content Placeholder 2"/>
          <p:cNvSpPr txBox="1">
            <a:spLocks/>
          </p:cNvSpPr>
          <p:nvPr/>
        </p:nvSpPr>
        <p:spPr>
          <a:xfrm>
            <a:off x="467544" y="1268760"/>
            <a:ext cx="8280920" cy="720080"/>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b="1" dirty="0">
                <a:latin typeface="Arial" panose="020B0604020202020204" pitchFamily="34" charset="0"/>
                <a:ea typeface="Verdana" panose="020B0604030504040204" pitchFamily="34" charset="0"/>
                <a:cs typeface="Arial" panose="020B0604020202020204" pitchFamily="34" charset="0"/>
              </a:rPr>
              <a:t> 4 x 3 contingency table</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Analysis of </a:t>
            </a:r>
            <a:r>
              <a:rPr lang="en-GB" sz="3200" dirty="0" err="1">
                <a:cs typeface="Arial" panose="020B0604020202020204" pitchFamily="34" charset="0"/>
              </a:rPr>
              <a:t>IxJ</a:t>
            </a:r>
            <a:r>
              <a:rPr lang="en-GB" sz="3200" dirty="0">
                <a:cs typeface="Arial" panose="020B0604020202020204" pitchFamily="34" charset="0"/>
              </a:rPr>
              <a:t> contingency tables</a:t>
            </a:r>
          </a:p>
        </p:txBody>
      </p:sp>
    </p:spTree>
    <p:extLst>
      <p:ext uri="{BB962C8B-B14F-4D97-AF65-F5344CB8AC3E}">
        <p14:creationId xmlns:p14="http://schemas.microsoft.com/office/powerpoint/2010/main" val="2151047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11</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1807049" y="2348880"/>
                <a:ext cx="4338304" cy="9766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𝑌</m:t>
                      </m:r>
                      <m:r>
                        <a:rPr lang="en-GB" b="0" i="1" smtClean="0">
                          <a:latin typeface="Cambria Math"/>
                        </a:rPr>
                        <m:t>=</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r>
                                <a:rPr lang="en-GB" b="0" i="1" smtClean="0">
                                  <a:latin typeface="Cambria Math"/>
                                </a:rPr>
                                <m:t>1 </m:t>
                              </m:r>
                              <m:r>
                                <m:rPr>
                                  <m:nor/>
                                </m:rPr>
                                <a:rPr lang="en-GB" b="0" i="0" smtClean="0">
                                  <a:latin typeface="Cambria Math"/>
                                </a:rPr>
                                <m:t>if</m:t>
                              </m:r>
                              <m:r>
                                <m:rPr>
                                  <m:nor/>
                                </m:rPr>
                                <a:rPr lang="en-GB" b="0" i="0" smtClean="0">
                                  <a:latin typeface="Cambria Math"/>
                                </a:rPr>
                                <m:t> </m:t>
                              </m:r>
                              <m:r>
                                <m:rPr>
                                  <m:nor/>
                                </m:rPr>
                                <a:rPr lang="en-GB" b="0" i="0" smtClean="0">
                                  <a:latin typeface="Cambria Math"/>
                                </a:rPr>
                                <m:t>the</m:t>
                              </m:r>
                              <m:r>
                                <m:rPr>
                                  <m:nor/>
                                </m:rPr>
                                <a:rPr lang="en-GB" b="0" i="0" smtClean="0">
                                  <a:latin typeface="Cambria Math"/>
                                </a:rPr>
                                <m:t> </m:t>
                              </m:r>
                              <m:r>
                                <m:rPr>
                                  <m:nor/>
                                </m:rPr>
                                <a:rPr lang="en-GB" b="0" i="0" smtClean="0">
                                  <a:latin typeface="Cambria Math"/>
                                </a:rPr>
                                <m:t>outcome</m:t>
                              </m:r>
                              <m:r>
                                <m:rPr>
                                  <m:nor/>
                                </m:rPr>
                                <a:rPr lang="en-GB" b="0" i="0" smtClean="0">
                                  <a:latin typeface="Cambria Math"/>
                                </a:rPr>
                                <m:t> </m:t>
                              </m:r>
                              <m:r>
                                <m:rPr>
                                  <m:nor/>
                                </m:rPr>
                                <a:rPr lang="en-GB" b="0" i="0" smtClean="0">
                                  <a:latin typeface="Cambria Math"/>
                                </a:rPr>
                                <m:t>is</m:t>
                              </m:r>
                              <m:r>
                                <m:rPr>
                                  <m:nor/>
                                </m:rPr>
                                <a:rPr lang="en-GB" b="0" i="0" smtClean="0">
                                  <a:latin typeface="Cambria Math"/>
                                </a:rPr>
                                <m:t> </m:t>
                              </m:r>
                              <m:r>
                                <m:rPr>
                                  <m:nor/>
                                </m:rPr>
                                <a:rPr lang="en-GB" b="0" i="0" smtClean="0">
                                  <a:latin typeface="Cambria Math"/>
                                </a:rPr>
                                <m:t>postive</m:t>
                              </m:r>
                              <m:r>
                                <m:rPr>
                                  <m:nor/>
                                </m:rPr>
                                <a:rPr lang="en-GB" b="0" i="0" smtClean="0">
                                  <a:latin typeface="Cambria Math"/>
                                </a:rPr>
                                <m:t>/</m:t>
                              </m:r>
                              <m:r>
                                <m:rPr>
                                  <m:nor/>
                                </m:rPr>
                                <a:rPr lang="en-GB" b="0" i="0" smtClean="0">
                                  <a:latin typeface="Cambria Math"/>
                                </a:rPr>
                                <m:t>success</m:t>
                              </m:r>
                            </m:e>
                            <m:e/>
                            <m:e>
                              <m:r>
                                <a:rPr lang="en-GB" b="0" i="1" smtClean="0">
                                  <a:latin typeface="Cambria Math"/>
                                </a:rPr>
                                <m:t> 0 </m:t>
                              </m:r>
                              <m:r>
                                <m:rPr>
                                  <m:nor/>
                                </m:rPr>
                                <a:rPr lang="en-GB" b="0" i="0" smtClean="0">
                                  <a:latin typeface="Cambria Math"/>
                                </a:rPr>
                                <m:t>if</m:t>
                              </m:r>
                              <m:r>
                                <m:rPr>
                                  <m:nor/>
                                </m:rPr>
                                <a:rPr lang="en-GB" b="0" i="0" smtClean="0">
                                  <a:latin typeface="Cambria Math"/>
                                </a:rPr>
                                <m:t> </m:t>
                              </m:r>
                              <m:r>
                                <m:rPr>
                                  <m:nor/>
                                </m:rPr>
                                <a:rPr lang="en-GB" b="0" i="0" smtClean="0">
                                  <a:latin typeface="Cambria Math"/>
                                </a:rPr>
                                <m:t>the</m:t>
                              </m:r>
                              <m:r>
                                <m:rPr>
                                  <m:nor/>
                                </m:rPr>
                                <a:rPr lang="en-GB" b="0" i="0" smtClean="0">
                                  <a:latin typeface="Cambria Math"/>
                                </a:rPr>
                                <m:t> </m:t>
                              </m:r>
                              <m:r>
                                <m:rPr>
                                  <m:nor/>
                                </m:rPr>
                                <a:rPr lang="en-GB" b="0" i="0" smtClean="0">
                                  <a:latin typeface="Cambria Math"/>
                                </a:rPr>
                                <m:t>outcome</m:t>
                              </m:r>
                              <m:r>
                                <m:rPr>
                                  <m:nor/>
                                </m:rPr>
                                <a:rPr lang="en-GB" b="0" i="0" smtClean="0">
                                  <a:latin typeface="Cambria Math"/>
                                </a:rPr>
                                <m:t> </m:t>
                              </m:r>
                              <m:r>
                                <m:rPr>
                                  <m:nor/>
                                </m:rPr>
                                <a:rPr lang="en-GB" b="0" i="0" smtClean="0">
                                  <a:latin typeface="Cambria Math"/>
                                </a:rPr>
                                <m:t>is</m:t>
                              </m:r>
                              <m:r>
                                <m:rPr>
                                  <m:nor/>
                                </m:rPr>
                                <a:rPr lang="en-GB" b="0" i="0" smtClean="0">
                                  <a:latin typeface="Cambria Math"/>
                                </a:rPr>
                                <m:t> </m:t>
                              </m:r>
                              <m:r>
                                <m:rPr>
                                  <m:nor/>
                                </m:rPr>
                                <a:rPr lang="en-GB" b="0" i="0" smtClean="0">
                                  <a:latin typeface="Cambria Math"/>
                                </a:rPr>
                                <m:t>negative</m:t>
                              </m:r>
                              <m:r>
                                <m:rPr>
                                  <m:nor/>
                                </m:rPr>
                                <a:rPr lang="en-GB" b="0" i="0" smtClean="0">
                                  <a:latin typeface="Cambria Math"/>
                                </a:rPr>
                                <m:t>/</m:t>
                              </m:r>
                              <m:r>
                                <m:rPr>
                                  <m:nor/>
                                </m:rPr>
                                <a:rPr lang="en-GB" b="0" i="0" smtClean="0">
                                  <a:latin typeface="Cambria Math"/>
                                </a:rPr>
                                <m:t>failure</m:t>
                              </m:r>
                            </m:e>
                          </m:eqArr>
                        </m:e>
                      </m:d>
                    </m:oMath>
                  </m:oMathPara>
                </a14:m>
                <a:endParaRPr lang="en-GB" dirty="0"/>
              </a:p>
            </p:txBody>
          </p:sp>
        </mc:Choice>
        <mc:Fallback xmlns="">
          <p:sp>
            <p:nvSpPr>
              <p:cNvPr id="5" name="TextBox 4"/>
              <p:cNvSpPr txBox="1">
                <a:spLocks noRot="1" noChangeAspect="1" noMove="1" noResize="1" noEditPoints="1" noAdjustHandles="1" noChangeArrowheads="1" noChangeShapeType="1" noTextEdit="1"/>
              </p:cNvSpPr>
              <p:nvPr/>
            </p:nvSpPr>
            <p:spPr>
              <a:xfrm>
                <a:off x="1807049" y="2348880"/>
                <a:ext cx="4338304" cy="976614"/>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67544" y="1369854"/>
                <a:ext cx="8280920" cy="369332"/>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dirty="0"/>
                  <a:t>Let </a:t>
                </a:r>
                <a14:m>
                  <m:oMath xmlns:m="http://schemas.openxmlformats.org/officeDocument/2006/math">
                    <m:r>
                      <a:rPr lang="en-GB" i="1">
                        <a:latin typeface="Cambria Math"/>
                      </a:rPr>
                      <m:t>𝑌</m:t>
                    </m:r>
                  </m:oMath>
                </a14:m>
                <a:r>
                  <a:rPr lang="en-GB" dirty="0"/>
                  <a:t> represents the two possible outcome from an event</a:t>
                </a:r>
              </a:p>
            </p:txBody>
          </p:sp>
        </mc:Choice>
        <mc:Fallback xmlns="">
          <p:sp>
            <p:nvSpPr>
              <p:cNvPr id="6" name="TextBox 5"/>
              <p:cNvSpPr txBox="1">
                <a:spLocks noRot="1" noChangeAspect="1" noMove="1" noResize="1" noEditPoints="1" noAdjustHandles="1" noChangeArrowheads="1" noChangeShapeType="1" noTextEdit="1"/>
              </p:cNvSpPr>
              <p:nvPr/>
            </p:nvSpPr>
            <p:spPr>
              <a:xfrm>
                <a:off x="467544" y="1369854"/>
                <a:ext cx="8280920" cy="369332"/>
              </a:xfrm>
              <a:prstGeom prst="rect">
                <a:avLst/>
              </a:prstGeom>
              <a:blipFill rotWithShape="1">
                <a:blip r:embed="rId3"/>
                <a:stretch>
                  <a:fillRect l="-515" t="-8333"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67544" y="4036422"/>
                <a:ext cx="6192688" cy="369332"/>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dirty="0"/>
                  <a:t>Let </a:t>
                </a:r>
                <a14:m>
                  <m:oMath xmlns:m="http://schemas.openxmlformats.org/officeDocument/2006/math">
                    <m:r>
                      <a:rPr lang="en-GB" b="0" i="1" smtClean="0">
                        <a:latin typeface="Cambria Math"/>
                      </a:rPr>
                      <m:t>𝑝</m:t>
                    </m:r>
                    <m:r>
                      <a:rPr lang="en-GB" b="0" i="1" smtClean="0">
                        <a:latin typeface="Cambria Math"/>
                      </a:rPr>
                      <m:t>=</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𝑌</m:t>
                        </m:r>
                        <m:r>
                          <a:rPr lang="en-GB" b="0" i="1" smtClean="0">
                            <a:latin typeface="Cambria Math"/>
                          </a:rPr>
                          <m:t>=1</m:t>
                        </m:r>
                      </m:e>
                    </m:d>
                    <m:r>
                      <a:rPr lang="en-GB" b="0" i="1" smtClean="0">
                        <a:latin typeface="Cambria Math"/>
                      </a:rPr>
                      <m:t> </m:t>
                    </m:r>
                    <m:r>
                      <m:rPr>
                        <m:nor/>
                      </m:rPr>
                      <a:rPr lang="en-GB" b="0" i="0" smtClean="0">
                        <a:latin typeface="Cambria Math"/>
                      </a:rPr>
                      <m:t>be</m:t>
                    </m:r>
                    <m:r>
                      <m:rPr>
                        <m:nor/>
                      </m:rPr>
                      <a:rPr lang="en-GB" b="0" i="0" smtClean="0">
                        <a:latin typeface="Cambria Math"/>
                      </a:rPr>
                      <m:t> </m:t>
                    </m:r>
                    <m:r>
                      <m:rPr>
                        <m:nor/>
                      </m:rPr>
                      <a:rPr lang="en-GB" b="0" i="0" smtClean="0">
                        <a:latin typeface="Cambria Math"/>
                      </a:rPr>
                      <m:t>the</m:t>
                    </m:r>
                    <m:r>
                      <m:rPr>
                        <m:nor/>
                      </m:rPr>
                      <a:rPr lang="en-GB" b="0" i="0" smtClean="0">
                        <a:latin typeface="Cambria Math"/>
                      </a:rPr>
                      <m:t> </m:t>
                    </m:r>
                    <m:r>
                      <m:rPr>
                        <m:nor/>
                      </m:rPr>
                      <a:rPr lang="en-GB" b="0" i="0" smtClean="0">
                        <a:latin typeface="Cambria Math"/>
                      </a:rPr>
                      <m:t>probability</m:t>
                    </m:r>
                    <m:r>
                      <m:rPr>
                        <m:nor/>
                      </m:rPr>
                      <a:rPr lang="en-GB" b="0" i="0" smtClean="0">
                        <a:latin typeface="Cambria Math"/>
                      </a:rPr>
                      <m:t> </m:t>
                    </m:r>
                    <m:r>
                      <m:rPr>
                        <m:nor/>
                      </m:rPr>
                      <a:rPr lang="en-GB" b="0" i="0" smtClean="0">
                        <a:latin typeface="Cambria Math"/>
                      </a:rPr>
                      <m:t>of</m:t>
                    </m:r>
                    <m:r>
                      <m:rPr>
                        <m:nor/>
                      </m:rPr>
                      <a:rPr lang="en-GB" b="0" i="0" smtClean="0">
                        <a:latin typeface="Cambria Math"/>
                      </a:rPr>
                      <m:t> </m:t>
                    </m:r>
                    <m:r>
                      <m:rPr>
                        <m:nor/>
                      </m:rPr>
                      <a:rPr lang="en-GB" b="0" i="0" smtClean="0">
                        <a:latin typeface="Cambria Math"/>
                      </a:rPr>
                      <m:t>success</m:t>
                    </m:r>
                  </m:oMath>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467544" y="4036422"/>
                <a:ext cx="6192688" cy="369332"/>
              </a:xfrm>
              <a:prstGeom prst="rect">
                <a:avLst/>
              </a:prstGeom>
              <a:blipFill rotWithShape="1">
                <a:blip r:embed="rId4"/>
                <a:stretch>
                  <a:fillRect l="-689"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64656" y="5110781"/>
                <a:ext cx="6192688" cy="369332"/>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dirty="0"/>
                  <a:t>Let </a:t>
                </a:r>
                <a14:m>
                  <m:oMath xmlns:m="http://schemas.openxmlformats.org/officeDocument/2006/math">
                    <m:r>
                      <a:rPr lang="en-GB" b="0" i="0" smtClean="0">
                        <a:latin typeface="Cambria Math"/>
                      </a:rPr>
                      <m:t>(1−</m:t>
                    </m:r>
                    <m:r>
                      <a:rPr lang="en-GB" b="0" i="1" smtClean="0">
                        <a:latin typeface="Cambria Math"/>
                      </a:rPr>
                      <m:t>𝑝</m:t>
                    </m:r>
                    <m:r>
                      <a:rPr lang="en-GB" b="0" i="1" smtClean="0">
                        <a:latin typeface="Cambria Math"/>
                      </a:rPr>
                      <m:t>)=</m:t>
                    </m:r>
                    <m:r>
                      <a:rPr lang="en-GB" b="0" i="1" smtClean="0">
                        <a:latin typeface="Cambria Math"/>
                      </a:rPr>
                      <m:t>𝑃</m:t>
                    </m:r>
                    <m:d>
                      <m:dPr>
                        <m:ctrlPr>
                          <a:rPr lang="en-GB" b="0" i="1" smtClean="0">
                            <a:latin typeface="Cambria Math" panose="02040503050406030204" pitchFamily="18" charset="0"/>
                          </a:rPr>
                        </m:ctrlPr>
                      </m:dPr>
                      <m:e>
                        <m:r>
                          <a:rPr lang="en-GB" b="0" i="1" smtClean="0">
                            <a:latin typeface="Cambria Math"/>
                          </a:rPr>
                          <m:t>𝑌</m:t>
                        </m:r>
                        <m:r>
                          <a:rPr lang="en-GB" b="0" i="1" smtClean="0">
                            <a:latin typeface="Cambria Math"/>
                          </a:rPr>
                          <m:t>=0</m:t>
                        </m:r>
                      </m:e>
                    </m:d>
                    <m:r>
                      <a:rPr lang="en-GB" b="0" i="1" smtClean="0">
                        <a:latin typeface="Cambria Math"/>
                      </a:rPr>
                      <m:t> </m:t>
                    </m:r>
                    <m:r>
                      <m:rPr>
                        <m:nor/>
                      </m:rPr>
                      <a:rPr lang="en-GB" b="0" i="0" smtClean="0">
                        <a:latin typeface="Cambria Math"/>
                      </a:rPr>
                      <m:t>be</m:t>
                    </m:r>
                    <m:r>
                      <m:rPr>
                        <m:nor/>
                      </m:rPr>
                      <a:rPr lang="en-GB" b="0" i="0" smtClean="0">
                        <a:latin typeface="Cambria Math"/>
                      </a:rPr>
                      <m:t> </m:t>
                    </m:r>
                    <m:r>
                      <m:rPr>
                        <m:nor/>
                      </m:rPr>
                      <a:rPr lang="en-GB" b="0" i="0" smtClean="0">
                        <a:latin typeface="Cambria Math"/>
                      </a:rPr>
                      <m:t>the</m:t>
                    </m:r>
                    <m:r>
                      <m:rPr>
                        <m:nor/>
                      </m:rPr>
                      <a:rPr lang="en-GB" b="0" i="0" smtClean="0">
                        <a:latin typeface="Cambria Math"/>
                      </a:rPr>
                      <m:t> </m:t>
                    </m:r>
                    <m:r>
                      <m:rPr>
                        <m:nor/>
                      </m:rPr>
                      <a:rPr lang="en-GB" b="0" i="0" smtClean="0">
                        <a:latin typeface="Cambria Math"/>
                      </a:rPr>
                      <m:t>probability</m:t>
                    </m:r>
                    <m:r>
                      <m:rPr>
                        <m:nor/>
                      </m:rPr>
                      <a:rPr lang="en-GB" b="0" i="0" smtClean="0">
                        <a:latin typeface="Cambria Math"/>
                      </a:rPr>
                      <m:t> </m:t>
                    </m:r>
                    <m:r>
                      <m:rPr>
                        <m:nor/>
                      </m:rPr>
                      <a:rPr lang="en-GB" b="0" i="0" smtClean="0">
                        <a:latin typeface="Cambria Math"/>
                      </a:rPr>
                      <m:t>of</m:t>
                    </m:r>
                    <m:r>
                      <m:rPr>
                        <m:nor/>
                      </m:rPr>
                      <a:rPr lang="en-GB" b="0" i="0" smtClean="0">
                        <a:latin typeface="Cambria Math"/>
                      </a:rPr>
                      <m:t> </m:t>
                    </m:r>
                    <m:r>
                      <m:rPr>
                        <m:nor/>
                      </m:rPr>
                      <a:rPr lang="en-GB" b="0" i="0" smtClean="0">
                        <a:latin typeface="Cambria Math"/>
                      </a:rPr>
                      <m:t>failure</m:t>
                    </m:r>
                  </m:oMath>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464656" y="5110781"/>
                <a:ext cx="6192688" cy="369332"/>
              </a:xfrm>
              <a:prstGeom prst="rect">
                <a:avLst/>
              </a:prstGeom>
              <a:blipFill rotWithShape="1">
                <a:blip r:embed="rId5"/>
                <a:stretch>
                  <a:fillRect l="-591" t="-8197" b="-24590"/>
                </a:stretch>
              </a:blipFill>
            </p:spPr>
            <p:txBody>
              <a:bodyPr/>
              <a:lstStyle/>
              <a:p>
                <a:r>
                  <a:rPr lang="en-GB">
                    <a:noFill/>
                  </a:rPr>
                  <a:t> </a:t>
                </a:r>
              </a:p>
            </p:txBody>
          </p:sp>
        </mc:Fallback>
      </mc:AlternateContent>
      <p:sp>
        <p:nvSpPr>
          <p:cNvPr id="10" name="Title 1"/>
          <p:cNvSpPr txBox="1">
            <a:spLocks/>
          </p:cNvSpPr>
          <p:nvPr/>
        </p:nvSpPr>
        <p:spPr>
          <a:xfrm>
            <a:off x="971600" y="207079"/>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p:spTree>
    <p:extLst>
      <p:ext uri="{BB962C8B-B14F-4D97-AF65-F5344CB8AC3E}">
        <p14:creationId xmlns:p14="http://schemas.microsoft.com/office/powerpoint/2010/main" val="425809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110</a:t>
            </a:fld>
            <a:endParaRPr lang="en-GB" dirty="0">
              <a:solidFill>
                <a:schemeClr val="tx2"/>
              </a:solidFill>
            </a:endParaRPr>
          </a:p>
        </p:txBody>
      </p:sp>
      <p:sp>
        <p:nvSpPr>
          <p:cNvPr id="6" name="Content Placeholder 2"/>
          <p:cNvSpPr txBox="1">
            <a:spLocks/>
          </p:cNvSpPr>
          <p:nvPr/>
        </p:nvSpPr>
        <p:spPr>
          <a:xfrm>
            <a:off x="479349" y="1266957"/>
            <a:ext cx="8280920" cy="100811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Independence test in a generalised two-way contingency tables of </a:t>
            </a:r>
            <a:r>
              <a:rPr lang="en-GB" sz="2200" b="1" dirty="0">
                <a:latin typeface="Arial" panose="020B0604020202020204" pitchFamily="34" charset="0"/>
                <a:ea typeface="Verdana" panose="020B0604030504040204" pitchFamily="34" charset="0"/>
                <a:cs typeface="Arial" panose="020B0604020202020204" pitchFamily="34" charset="0"/>
              </a:rPr>
              <a:t>nomina</a:t>
            </a:r>
            <a:r>
              <a:rPr lang="en-GB" sz="2200" dirty="0">
                <a:latin typeface="Arial" panose="020B0604020202020204" pitchFamily="34" charset="0"/>
                <a:ea typeface="Verdana" panose="020B0604030504040204" pitchFamily="34" charset="0"/>
                <a:cs typeface="Arial" panose="020B0604020202020204" pitchFamily="34" charset="0"/>
              </a:rPr>
              <a:t>l outcomes can be tested using;</a:t>
            </a:r>
          </a:p>
          <a:p>
            <a:pPr marL="0" indent="0">
              <a:buFont typeface="Arial"/>
              <a:buNone/>
            </a:pPr>
            <a:endParaRPr lang="en-GB" sz="2200" dirty="0">
              <a:latin typeface="Arial" panose="020B0604020202020204" pitchFamily="34" charset="0"/>
              <a:ea typeface="Verdana" panose="020B060403050404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Rectangle 8"/>
              <p:cNvSpPr/>
              <p:nvPr/>
            </p:nvSpPr>
            <p:spPr>
              <a:xfrm>
                <a:off x="2876666" y="2632347"/>
                <a:ext cx="2323457" cy="4580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i="1">
                              <a:latin typeface="Cambria Math" panose="02040503050406030204" pitchFamily="18" charset="0"/>
                              <a:ea typeface="Verdana" panose="020B0604030504040204" pitchFamily="34" charset="0"/>
                              <a:cs typeface="Arial" panose="020B0604020202020204" pitchFamily="34" charset="0"/>
                            </a:rPr>
                          </m:ctrlPr>
                        </m:sSubPr>
                        <m:e>
                          <m:r>
                            <a:rPr lang="en-GB" sz="2200" i="1">
                              <a:latin typeface="Cambria Math"/>
                              <a:ea typeface="Verdana" panose="020B0604030504040204" pitchFamily="34" charset="0"/>
                              <a:cs typeface="Arial" panose="020B0604020202020204" pitchFamily="34" charset="0"/>
                            </a:rPr>
                            <m:t>𝐻</m:t>
                          </m:r>
                        </m:e>
                        <m:sub>
                          <m:r>
                            <a:rPr lang="en-GB" sz="2200" i="1">
                              <a:latin typeface="Cambria Math"/>
                              <a:ea typeface="Verdana" panose="020B0604030504040204" pitchFamily="34" charset="0"/>
                              <a:cs typeface="Arial" panose="020B0604020202020204" pitchFamily="34" charset="0"/>
                            </a:rPr>
                            <m:t>0</m:t>
                          </m:r>
                        </m:sub>
                      </m:sSub>
                      <m:r>
                        <a:rPr lang="en-GB" sz="2200" i="1">
                          <a:latin typeface="Cambria Math"/>
                          <a:ea typeface="Verdana" panose="020B0604030504040204" pitchFamily="34" charset="0"/>
                          <a:cs typeface="Arial" panose="020B0604020202020204" pitchFamily="34" charset="0"/>
                        </a:rPr>
                        <m:t>: </m:t>
                      </m:r>
                      <m:sSub>
                        <m:sSubPr>
                          <m:ctrlPr>
                            <a:rPr lang="en-GB" sz="2200" i="1">
                              <a:latin typeface="Cambria Math" panose="02040503050406030204" pitchFamily="18" charset="0"/>
                              <a:ea typeface="Verdana" panose="020B0604030504040204" pitchFamily="34" charset="0"/>
                              <a:cs typeface="Arial" panose="020B0604020202020204" pitchFamily="34" charset="0"/>
                            </a:rPr>
                          </m:ctrlPr>
                        </m:sSubPr>
                        <m:e>
                          <m:r>
                            <a:rPr lang="en-GB" sz="2200" i="1">
                              <a:latin typeface="Cambria Math"/>
                              <a:ea typeface="Cambria Math"/>
                              <a:cs typeface="Arial" panose="020B0604020202020204" pitchFamily="34" charset="0"/>
                            </a:rPr>
                            <m:t>𝜋</m:t>
                          </m:r>
                        </m:e>
                        <m:sub>
                          <m:r>
                            <a:rPr lang="en-GB" sz="2200" i="1">
                              <a:latin typeface="Cambria Math"/>
                              <a:ea typeface="Verdana" panose="020B0604030504040204" pitchFamily="34" charset="0"/>
                              <a:cs typeface="Arial" panose="020B0604020202020204" pitchFamily="34" charset="0"/>
                            </a:rPr>
                            <m:t>𝑖𝑗</m:t>
                          </m:r>
                        </m:sub>
                      </m:sSub>
                      <m:r>
                        <a:rPr lang="en-GB" sz="2200" i="1">
                          <a:latin typeface="Cambria Math"/>
                          <a:ea typeface="Verdana" panose="020B0604030504040204" pitchFamily="34" charset="0"/>
                          <a:cs typeface="Arial" panose="020B0604020202020204" pitchFamily="34" charset="0"/>
                        </a:rPr>
                        <m:t>=</m:t>
                      </m:r>
                      <m:sSub>
                        <m:sSubPr>
                          <m:ctrlPr>
                            <a:rPr lang="en-GB" sz="2200" i="1">
                              <a:latin typeface="Cambria Math" panose="02040503050406030204" pitchFamily="18" charset="0"/>
                              <a:ea typeface="Verdana" panose="020B0604030504040204" pitchFamily="34" charset="0"/>
                              <a:cs typeface="Arial" panose="020B0604020202020204" pitchFamily="34" charset="0"/>
                            </a:rPr>
                          </m:ctrlPr>
                        </m:sSubPr>
                        <m:e>
                          <m:r>
                            <a:rPr lang="en-GB" sz="2200" i="1">
                              <a:latin typeface="Cambria Math"/>
                              <a:ea typeface="Cambria Math"/>
                              <a:cs typeface="Arial" panose="020B0604020202020204" pitchFamily="34" charset="0"/>
                            </a:rPr>
                            <m:t>𝜋</m:t>
                          </m:r>
                        </m:e>
                        <m:sub>
                          <m:r>
                            <a:rPr lang="en-GB" sz="2200" i="1">
                              <a:latin typeface="Cambria Math"/>
                              <a:ea typeface="Verdana" panose="020B0604030504040204" pitchFamily="34" charset="0"/>
                              <a:cs typeface="Arial" panose="020B0604020202020204" pitchFamily="34" charset="0"/>
                            </a:rPr>
                            <m:t>𝑖</m:t>
                          </m:r>
                          <m:r>
                            <a:rPr lang="en-GB" sz="2200" i="1">
                              <a:latin typeface="Cambria Math"/>
                              <a:ea typeface="Verdana" panose="020B0604030504040204" pitchFamily="34" charset="0"/>
                              <a:cs typeface="Arial" panose="020B0604020202020204" pitchFamily="34" charset="0"/>
                            </a:rPr>
                            <m:t>+</m:t>
                          </m:r>
                        </m:sub>
                      </m:sSub>
                      <m:sSub>
                        <m:sSubPr>
                          <m:ctrlPr>
                            <a:rPr lang="en-GB" sz="2200" i="1">
                              <a:latin typeface="Cambria Math" panose="02040503050406030204" pitchFamily="18" charset="0"/>
                              <a:ea typeface="Verdana" panose="020B0604030504040204" pitchFamily="34" charset="0"/>
                              <a:cs typeface="Arial" panose="020B0604020202020204" pitchFamily="34" charset="0"/>
                            </a:rPr>
                          </m:ctrlPr>
                        </m:sSubPr>
                        <m:e>
                          <m:r>
                            <a:rPr lang="en-GB" sz="2200" i="1">
                              <a:latin typeface="Cambria Math"/>
                              <a:ea typeface="Cambria Math"/>
                              <a:cs typeface="Arial" panose="020B0604020202020204" pitchFamily="34" charset="0"/>
                            </a:rPr>
                            <m:t>𝜋</m:t>
                          </m:r>
                        </m:e>
                        <m:sub>
                          <m:r>
                            <a:rPr lang="en-GB" sz="2200" i="1">
                              <a:latin typeface="Cambria Math"/>
                              <a:ea typeface="Cambria Math"/>
                              <a:cs typeface="Arial" panose="020B0604020202020204" pitchFamily="34" charset="0"/>
                            </a:rPr>
                            <m:t>+</m:t>
                          </m:r>
                          <m:r>
                            <a:rPr lang="en-GB" sz="2200" i="1">
                              <a:latin typeface="Cambria Math"/>
                              <a:ea typeface="Verdana" panose="020B0604030504040204" pitchFamily="34" charset="0"/>
                              <a:cs typeface="Arial" panose="020B0604020202020204" pitchFamily="34" charset="0"/>
                            </a:rPr>
                            <m:t>𝑗</m:t>
                          </m:r>
                        </m:sub>
                      </m:sSub>
                    </m:oMath>
                  </m:oMathPara>
                </a14:m>
                <a:endParaRPr lang="en-GB" sz="2200" dirty="0"/>
              </a:p>
            </p:txBody>
          </p:sp>
        </mc:Choice>
        <mc:Fallback xmlns="">
          <p:sp>
            <p:nvSpPr>
              <p:cNvPr id="9" name="Rectangle 8"/>
              <p:cNvSpPr>
                <a:spLocks noRot="1" noChangeAspect="1" noMove="1" noResize="1" noEditPoints="1" noAdjustHandles="1" noChangeArrowheads="1" noChangeShapeType="1" noTextEdit="1"/>
              </p:cNvSpPr>
              <p:nvPr/>
            </p:nvSpPr>
            <p:spPr>
              <a:xfrm>
                <a:off x="2876666" y="2632347"/>
                <a:ext cx="2323457" cy="458011"/>
              </a:xfrm>
              <a:prstGeom prst="rect">
                <a:avLst/>
              </a:prstGeom>
              <a:blipFill rotWithShape="1">
                <a:blip r:embed="rId2"/>
                <a:stretch>
                  <a:fillRect b="-10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177391" y="3789040"/>
                <a:ext cx="1455527" cy="738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ea typeface="Verdana" panose="020B0604030504040204" pitchFamily="34" charset="0"/>
                              <a:cs typeface="Arial" panose="020B0604020202020204" pitchFamily="34" charset="0"/>
                            </a:rPr>
                          </m:ctrlPr>
                        </m:sSubPr>
                        <m:e>
                          <m:r>
                            <a:rPr lang="en-GB" sz="2200" i="1">
                              <a:latin typeface="Cambria Math"/>
                              <a:ea typeface="Cambria Math"/>
                              <a:cs typeface="Arial" panose="020B0604020202020204" pitchFamily="34" charset="0"/>
                            </a:rPr>
                            <m:t>𝜋</m:t>
                          </m:r>
                        </m:e>
                        <m:sub>
                          <m:r>
                            <a:rPr lang="en-GB" sz="2200" i="1">
                              <a:latin typeface="Cambria Math"/>
                              <a:ea typeface="Verdana" panose="020B0604030504040204" pitchFamily="34" charset="0"/>
                              <a:cs typeface="Arial" panose="020B0604020202020204" pitchFamily="34" charset="0"/>
                            </a:rPr>
                            <m:t>𝑖𝑗</m:t>
                          </m:r>
                        </m:sub>
                      </m:sSub>
                      <m:r>
                        <a:rPr lang="en-GB" sz="2200" i="1">
                          <a:latin typeface="Cambria Math"/>
                          <a:ea typeface="Verdana" panose="020B0604030504040204" pitchFamily="34" charset="0"/>
                          <a:cs typeface="Arial" panose="020B0604020202020204" pitchFamily="34" charset="0"/>
                        </a:rPr>
                        <m:t>=</m:t>
                      </m:r>
                      <m:f>
                        <m:fPr>
                          <m:ctrlPr>
                            <a:rPr lang="en-GB" sz="2200" i="1" smtClean="0">
                              <a:latin typeface="Cambria Math" panose="02040503050406030204" pitchFamily="18" charset="0"/>
                              <a:ea typeface="Verdana" panose="020B0604030504040204" pitchFamily="34" charset="0"/>
                              <a:cs typeface="Arial" panose="020B0604020202020204" pitchFamily="34" charset="0"/>
                            </a:rPr>
                          </m:ctrlPr>
                        </m:fPr>
                        <m:num>
                          <m:sSub>
                            <m:sSubPr>
                              <m:ctrlPr>
                                <a:rPr lang="en-GB" sz="2200" i="1" smtClean="0">
                                  <a:latin typeface="Cambria Math" panose="02040503050406030204" pitchFamily="18" charset="0"/>
                                  <a:ea typeface="Verdana" panose="020B0604030504040204" pitchFamily="34" charset="0"/>
                                  <a:cs typeface="Arial" panose="020B0604020202020204" pitchFamily="34" charset="0"/>
                                </a:rPr>
                              </m:ctrlPr>
                            </m:sSubPr>
                            <m:e>
                              <m:r>
                                <a:rPr lang="en-GB" sz="2200" b="0" i="1" smtClean="0">
                                  <a:latin typeface="Cambria Math"/>
                                  <a:ea typeface="Verdana" panose="020B0604030504040204" pitchFamily="34" charset="0"/>
                                  <a:cs typeface="Arial" panose="020B0604020202020204" pitchFamily="34" charset="0"/>
                                </a:rPr>
                                <m:t>𝑛</m:t>
                              </m:r>
                            </m:e>
                            <m:sub>
                              <m:r>
                                <a:rPr lang="en-GB" sz="2200" b="0" i="1" smtClean="0">
                                  <a:latin typeface="Cambria Math"/>
                                  <a:ea typeface="Verdana" panose="020B0604030504040204" pitchFamily="34" charset="0"/>
                                  <a:cs typeface="Arial" panose="020B0604020202020204" pitchFamily="34" charset="0"/>
                                </a:rPr>
                                <m:t>𝑖𝑗</m:t>
                              </m:r>
                            </m:sub>
                          </m:sSub>
                        </m:num>
                        <m:den>
                          <m:sSub>
                            <m:sSubPr>
                              <m:ctrlPr>
                                <a:rPr lang="en-GB" sz="2200" i="1" smtClean="0">
                                  <a:latin typeface="Cambria Math" panose="02040503050406030204" pitchFamily="18" charset="0"/>
                                  <a:ea typeface="Verdana" panose="020B0604030504040204" pitchFamily="34" charset="0"/>
                                  <a:cs typeface="Arial" panose="020B0604020202020204" pitchFamily="34" charset="0"/>
                                </a:rPr>
                              </m:ctrlPr>
                            </m:sSubPr>
                            <m:e>
                              <m:r>
                                <a:rPr lang="en-GB" sz="2200" b="0" i="1" smtClean="0">
                                  <a:latin typeface="Cambria Math"/>
                                  <a:ea typeface="Verdana" panose="020B0604030504040204" pitchFamily="34" charset="0"/>
                                  <a:cs typeface="Arial" panose="020B0604020202020204" pitchFamily="34" charset="0"/>
                                </a:rPr>
                                <m:t>𝑛</m:t>
                              </m:r>
                            </m:e>
                            <m:sub>
                              <m:r>
                                <a:rPr lang="en-GB" sz="2200" b="0" i="1" smtClean="0">
                                  <a:latin typeface="Cambria Math"/>
                                  <a:ea typeface="Verdana" panose="020B0604030504040204" pitchFamily="34" charset="0"/>
                                  <a:cs typeface="Arial" panose="020B0604020202020204" pitchFamily="34" charset="0"/>
                                </a:rPr>
                                <m:t>++</m:t>
                              </m:r>
                            </m:sub>
                          </m:sSub>
                        </m:den>
                      </m:f>
                    </m:oMath>
                  </m:oMathPara>
                </a14:m>
                <a:endParaRPr lang="en-GB" sz="2200" dirty="0"/>
              </a:p>
            </p:txBody>
          </p:sp>
        </mc:Choice>
        <mc:Fallback xmlns="">
          <p:sp>
            <p:nvSpPr>
              <p:cNvPr id="10" name="Rectangle 9"/>
              <p:cNvSpPr>
                <a:spLocks noRot="1" noChangeAspect="1" noMove="1" noResize="1" noEditPoints="1" noAdjustHandles="1" noChangeArrowheads="1" noChangeShapeType="1" noTextEdit="1"/>
              </p:cNvSpPr>
              <p:nvPr/>
            </p:nvSpPr>
            <p:spPr>
              <a:xfrm>
                <a:off x="1177391" y="3789040"/>
                <a:ext cx="1455527" cy="738985"/>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648022" y="3789040"/>
                <a:ext cx="1508426" cy="738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ea typeface="Verdana" panose="020B0604030504040204" pitchFamily="34" charset="0"/>
                              <a:cs typeface="Arial" panose="020B0604020202020204" pitchFamily="34" charset="0"/>
                            </a:rPr>
                          </m:ctrlPr>
                        </m:sSubPr>
                        <m:e>
                          <m:r>
                            <a:rPr lang="en-GB" sz="2200" i="1">
                              <a:latin typeface="Cambria Math"/>
                              <a:ea typeface="Cambria Math"/>
                              <a:cs typeface="Arial" panose="020B0604020202020204" pitchFamily="34" charset="0"/>
                            </a:rPr>
                            <m:t>𝜋</m:t>
                          </m:r>
                        </m:e>
                        <m:sub>
                          <m:r>
                            <a:rPr lang="en-GB" sz="2200" i="1">
                              <a:latin typeface="Cambria Math"/>
                              <a:ea typeface="Verdana" panose="020B0604030504040204" pitchFamily="34" charset="0"/>
                              <a:cs typeface="Arial" panose="020B0604020202020204" pitchFamily="34" charset="0"/>
                            </a:rPr>
                            <m:t>𝑖</m:t>
                          </m:r>
                          <m:r>
                            <a:rPr lang="en-GB" sz="2200" b="0" i="1" smtClean="0">
                              <a:latin typeface="Cambria Math"/>
                              <a:ea typeface="Verdana" panose="020B0604030504040204" pitchFamily="34" charset="0"/>
                              <a:cs typeface="Arial" panose="020B0604020202020204" pitchFamily="34" charset="0"/>
                            </a:rPr>
                            <m:t>+</m:t>
                          </m:r>
                        </m:sub>
                      </m:sSub>
                      <m:r>
                        <a:rPr lang="en-GB" sz="2200" i="1">
                          <a:latin typeface="Cambria Math"/>
                          <a:ea typeface="Verdana" panose="020B0604030504040204" pitchFamily="34" charset="0"/>
                          <a:cs typeface="Arial" panose="020B0604020202020204" pitchFamily="34" charset="0"/>
                        </a:rPr>
                        <m:t>=</m:t>
                      </m:r>
                      <m:f>
                        <m:fPr>
                          <m:ctrlPr>
                            <a:rPr lang="en-GB" sz="2200" i="1" smtClean="0">
                              <a:latin typeface="Cambria Math" panose="02040503050406030204" pitchFamily="18" charset="0"/>
                              <a:ea typeface="Verdana" panose="020B0604030504040204" pitchFamily="34" charset="0"/>
                              <a:cs typeface="Arial" panose="020B0604020202020204" pitchFamily="34" charset="0"/>
                            </a:rPr>
                          </m:ctrlPr>
                        </m:fPr>
                        <m:num>
                          <m:sSub>
                            <m:sSubPr>
                              <m:ctrlPr>
                                <a:rPr lang="en-GB" sz="2200" i="1" smtClean="0">
                                  <a:latin typeface="Cambria Math" panose="02040503050406030204" pitchFamily="18" charset="0"/>
                                  <a:ea typeface="Verdana" panose="020B0604030504040204" pitchFamily="34" charset="0"/>
                                  <a:cs typeface="Arial" panose="020B0604020202020204" pitchFamily="34" charset="0"/>
                                </a:rPr>
                              </m:ctrlPr>
                            </m:sSubPr>
                            <m:e>
                              <m:r>
                                <a:rPr lang="en-GB" sz="2200" b="0" i="1" smtClean="0">
                                  <a:latin typeface="Cambria Math"/>
                                  <a:ea typeface="Verdana" panose="020B0604030504040204" pitchFamily="34" charset="0"/>
                                  <a:cs typeface="Arial" panose="020B0604020202020204" pitchFamily="34" charset="0"/>
                                </a:rPr>
                                <m:t>𝑛</m:t>
                              </m:r>
                            </m:e>
                            <m:sub>
                              <m:r>
                                <a:rPr lang="en-GB" sz="2200" b="0" i="1" smtClean="0">
                                  <a:latin typeface="Cambria Math"/>
                                  <a:ea typeface="Verdana" panose="020B0604030504040204" pitchFamily="34" charset="0"/>
                                  <a:cs typeface="Arial" panose="020B0604020202020204" pitchFamily="34" charset="0"/>
                                </a:rPr>
                                <m:t>𝑖</m:t>
                              </m:r>
                              <m:r>
                                <a:rPr lang="en-GB" sz="2200" b="0" i="1" smtClean="0">
                                  <a:latin typeface="Cambria Math"/>
                                  <a:ea typeface="Verdana" panose="020B0604030504040204" pitchFamily="34" charset="0"/>
                                  <a:cs typeface="Arial" panose="020B0604020202020204" pitchFamily="34" charset="0"/>
                                </a:rPr>
                                <m:t>+</m:t>
                              </m:r>
                            </m:sub>
                          </m:sSub>
                        </m:num>
                        <m:den>
                          <m:sSub>
                            <m:sSubPr>
                              <m:ctrlPr>
                                <a:rPr lang="en-GB" sz="2200" i="1" smtClean="0">
                                  <a:latin typeface="Cambria Math" panose="02040503050406030204" pitchFamily="18" charset="0"/>
                                  <a:ea typeface="Verdana" panose="020B0604030504040204" pitchFamily="34" charset="0"/>
                                  <a:cs typeface="Arial" panose="020B0604020202020204" pitchFamily="34" charset="0"/>
                                </a:rPr>
                              </m:ctrlPr>
                            </m:sSubPr>
                            <m:e>
                              <m:r>
                                <a:rPr lang="en-GB" sz="2200" b="0" i="1" smtClean="0">
                                  <a:latin typeface="Cambria Math"/>
                                  <a:ea typeface="Verdana" panose="020B0604030504040204" pitchFamily="34" charset="0"/>
                                  <a:cs typeface="Arial" panose="020B0604020202020204" pitchFamily="34" charset="0"/>
                                </a:rPr>
                                <m:t>𝑛</m:t>
                              </m:r>
                            </m:e>
                            <m:sub>
                              <m:r>
                                <a:rPr lang="en-GB" sz="2200" b="0" i="1" smtClean="0">
                                  <a:latin typeface="Cambria Math"/>
                                  <a:ea typeface="Verdana" panose="020B0604030504040204" pitchFamily="34" charset="0"/>
                                  <a:cs typeface="Arial" panose="020B0604020202020204" pitchFamily="34" charset="0"/>
                                </a:rPr>
                                <m:t>++</m:t>
                              </m:r>
                            </m:sub>
                          </m:sSub>
                        </m:den>
                      </m:f>
                    </m:oMath>
                  </m:oMathPara>
                </a14:m>
                <a:endParaRPr lang="en-GB" sz="2200" dirty="0"/>
              </a:p>
            </p:txBody>
          </p:sp>
        </mc:Choice>
        <mc:Fallback xmlns="">
          <p:sp>
            <p:nvSpPr>
              <p:cNvPr id="11" name="Rectangle 10"/>
              <p:cNvSpPr>
                <a:spLocks noRot="1" noChangeAspect="1" noMove="1" noResize="1" noEditPoints="1" noAdjustHandles="1" noChangeArrowheads="1" noChangeShapeType="1" noTextEdit="1"/>
              </p:cNvSpPr>
              <p:nvPr/>
            </p:nvSpPr>
            <p:spPr>
              <a:xfrm>
                <a:off x="3648022" y="3789040"/>
                <a:ext cx="1508426" cy="738985"/>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824466" y="3789040"/>
                <a:ext cx="1532471" cy="738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ea typeface="Verdana" panose="020B0604030504040204" pitchFamily="34" charset="0"/>
                              <a:cs typeface="Arial" panose="020B0604020202020204" pitchFamily="34" charset="0"/>
                            </a:rPr>
                          </m:ctrlPr>
                        </m:sSubPr>
                        <m:e>
                          <m:r>
                            <a:rPr lang="en-GB" sz="2200" i="1">
                              <a:latin typeface="Cambria Math"/>
                              <a:ea typeface="Cambria Math"/>
                              <a:cs typeface="Arial" panose="020B0604020202020204" pitchFamily="34" charset="0"/>
                            </a:rPr>
                            <m:t>𝜋</m:t>
                          </m:r>
                        </m:e>
                        <m:sub>
                          <m:r>
                            <a:rPr lang="en-GB" sz="2200" b="0" i="1" smtClean="0">
                              <a:latin typeface="Cambria Math"/>
                              <a:ea typeface="Verdana" panose="020B0604030504040204" pitchFamily="34" charset="0"/>
                              <a:cs typeface="Arial" panose="020B0604020202020204" pitchFamily="34" charset="0"/>
                            </a:rPr>
                            <m:t>+</m:t>
                          </m:r>
                          <m:r>
                            <a:rPr lang="en-GB" sz="2200" b="0" i="1" smtClean="0">
                              <a:latin typeface="Cambria Math"/>
                              <a:ea typeface="Verdana" panose="020B0604030504040204" pitchFamily="34" charset="0"/>
                              <a:cs typeface="Arial" panose="020B0604020202020204" pitchFamily="34" charset="0"/>
                            </a:rPr>
                            <m:t>𝑗</m:t>
                          </m:r>
                        </m:sub>
                      </m:sSub>
                      <m:r>
                        <a:rPr lang="en-GB" sz="2200" i="1">
                          <a:latin typeface="Cambria Math"/>
                          <a:ea typeface="Verdana" panose="020B0604030504040204" pitchFamily="34" charset="0"/>
                          <a:cs typeface="Arial" panose="020B0604020202020204" pitchFamily="34" charset="0"/>
                        </a:rPr>
                        <m:t>=</m:t>
                      </m:r>
                      <m:f>
                        <m:fPr>
                          <m:ctrlPr>
                            <a:rPr lang="en-GB" sz="2200" i="1" smtClean="0">
                              <a:latin typeface="Cambria Math" panose="02040503050406030204" pitchFamily="18" charset="0"/>
                              <a:ea typeface="Verdana" panose="020B0604030504040204" pitchFamily="34" charset="0"/>
                              <a:cs typeface="Arial" panose="020B0604020202020204" pitchFamily="34" charset="0"/>
                            </a:rPr>
                          </m:ctrlPr>
                        </m:fPr>
                        <m:num>
                          <m:sSub>
                            <m:sSubPr>
                              <m:ctrlPr>
                                <a:rPr lang="en-GB" sz="2200" i="1" smtClean="0">
                                  <a:latin typeface="Cambria Math" panose="02040503050406030204" pitchFamily="18" charset="0"/>
                                  <a:ea typeface="Verdana" panose="020B0604030504040204" pitchFamily="34" charset="0"/>
                                  <a:cs typeface="Arial" panose="020B0604020202020204" pitchFamily="34" charset="0"/>
                                </a:rPr>
                              </m:ctrlPr>
                            </m:sSubPr>
                            <m:e>
                              <m:r>
                                <a:rPr lang="en-GB" sz="2200" b="0" i="1" smtClean="0">
                                  <a:latin typeface="Cambria Math"/>
                                  <a:ea typeface="Verdana" panose="020B0604030504040204" pitchFamily="34" charset="0"/>
                                  <a:cs typeface="Arial" panose="020B0604020202020204" pitchFamily="34" charset="0"/>
                                </a:rPr>
                                <m:t>𝑛</m:t>
                              </m:r>
                            </m:e>
                            <m:sub>
                              <m:r>
                                <a:rPr lang="en-GB" sz="2200" b="0" i="1" smtClean="0">
                                  <a:latin typeface="Cambria Math"/>
                                  <a:ea typeface="Verdana" panose="020B0604030504040204" pitchFamily="34" charset="0"/>
                                  <a:cs typeface="Arial" panose="020B0604020202020204" pitchFamily="34" charset="0"/>
                                </a:rPr>
                                <m:t>𝑗</m:t>
                              </m:r>
                              <m:r>
                                <a:rPr lang="en-GB" sz="2200" b="0" i="1" smtClean="0">
                                  <a:latin typeface="Cambria Math"/>
                                  <a:ea typeface="Verdana" panose="020B0604030504040204" pitchFamily="34" charset="0"/>
                                  <a:cs typeface="Arial" panose="020B0604020202020204" pitchFamily="34" charset="0"/>
                                </a:rPr>
                                <m:t>+</m:t>
                              </m:r>
                            </m:sub>
                          </m:sSub>
                        </m:num>
                        <m:den>
                          <m:sSub>
                            <m:sSubPr>
                              <m:ctrlPr>
                                <a:rPr lang="en-GB" sz="2200" i="1" smtClean="0">
                                  <a:latin typeface="Cambria Math" panose="02040503050406030204" pitchFamily="18" charset="0"/>
                                  <a:ea typeface="Verdana" panose="020B0604030504040204" pitchFamily="34" charset="0"/>
                                  <a:cs typeface="Arial" panose="020B0604020202020204" pitchFamily="34" charset="0"/>
                                </a:rPr>
                              </m:ctrlPr>
                            </m:sSubPr>
                            <m:e>
                              <m:r>
                                <a:rPr lang="en-GB" sz="2200" b="0" i="1" smtClean="0">
                                  <a:latin typeface="Cambria Math"/>
                                  <a:ea typeface="Verdana" panose="020B0604030504040204" pitchFamily="34" charset="0"/>
                                  <a:cs typeface="Arial" panose="020B0604020202020204" pitchFamily="34" charset="0"/>
                                </a:rPr>
                                <m:t>𝑛</m:t>
                              </m:r>
                            </m:e>
                            <m:sub>
                              <m:r>
                                <a:rPr lang="en-GB" sz="2200" b="0" i="1" smtClean="0">
                                  <a:latin typeface="Cambria Math"/>
                                  <a:ea typeface="Verdana" panose="020B0604030504040204" pitchFamily="34" charset="0"/>
                                  <a:cs typeface="Arial" panose="020B0604020202020204" pitchFamily="34" charset="0"/>
                                </a:rPr>
                                <m:t>++</m:t>
                              </m:r>
                            </m:sub>
                          </m:sSub>
                        </m:den>
                      </m:f>
                    </m:oMath>
                  </m:oMathPara>
                </a14:m>
                <a:endParaRPr lang="en-GB" sz="2200" dirty="0"/>
              </a:p>
            </p:txBody>
          </p:sp>
        </mc:Choice>
        <mc:Fallback xmlns="">
          <p:sp>
            <p:nvSpPr>
              <p:cNvPr id="12" name="Rectangle 11"/>
              <p:cNvSpPr>
                <a:spLocks noRot="1" noChangeAspect="1" noMove="1" noResize="1" noEditPoints="1" noAdjustHandles="1" noChangeArrowheads="1" noChangeShapeType="1" noTextEdit="1"/>
              </p:cNvSpPr>
              <p:nvPr/>
            </p:nvSpPr>
            <p:spPr>
              <a:xfrm>
                <a:off x="5824466" y="3789040"/>
                <a:ext cx="1532471" cy="738985"/>
              </a:xfrm>
              <a:prstGeom prst="rect">
                <a:avLst/>
              </a:prstGeom>
              <a:blipFill rotWithShape="1">
                <a:blip r:embed="rId5"/>
                <a:stretch>
                  <a:fillRect/>
                </a:stretch>
              </a:blipFill>
            </p:spPr>
            <p:txBody>
              <a:bodyPr/>
              <a:lstStyle/>
              <a:p>
                <a:r>
                  <a:rPr lang="en-GB">
                    <a:noFill/>
                  </a:rPr>
                  <a:t> </a:t>
                </a:r>
              </a:p>
            </p:txBody>
          </p:sp>
        </mc:Fallback>
      </mc:AlternateContent>
      <p:sp>
        <p:nvSpPr>
          <p:cNvPr id="13" name="TextBox 12"/>
          <p:cNvSpPr txBox="1"/>
          <p:nvPr/>
        </p:nvSpPr>
        <p:spPr>
          <a:xfrm>
            <a:off x="2781942" y="3960642"/>
            <a:ext cx="720080" cy="461665"/>
          </a:xfrm>
          <a:prstGeom prst="rect">
            <a:avLst/>
          </a:prstGeom>
          <a:noFill/>
        </p:spPr>
        <p:txBody>
          <a:bodyPr wrap="square" rtlCol="0">
            <a:spAutoFit/>
          </a:bodyPr>
          <a:lstStyle/>
          <a:p>
            <a:pPr algn="ctr"/>
            <a:r>
              <a:rPr lang="en-GB" sz="2400" b="1" dirty="0"/>
              <a:t>;</a:t>
            </a:r>
          </a:p>
        </p:txBody>
      </p:sp>
      <p:sp>
        <p:nvSpPr>
          <p:cNvPr id="14" name="TextBox 13"/>
          <p:cNvSpPr txBox="1"/>
          <p:nvPr/>
        </p:nvSpPr>
        <p:spPr>
          <a:xfrm>
            <a:off x="5076056" y="3933056"/>
            <a:ext cx="720080" cy="461665"/>
          </a:xfrm>
          <a:prstGeom prst="rect">
            <a:avLst/>
          </a:prstGeom>
          <a:noFill/>
        </p:spPr>
        <p:txBody>
          <a:bodyPr wrap="square" rtlCol="0">
            <a:spAutoFit/>
          </a:bodyPr>
          <a:lstStyle/>
          <a:p>
            <a:pPr algn="ctr"/>
            <a:r>
              <a:rPr lang="en-GB" sz="2400" b="1" dirty="0"/>
              <a:t>;</a:t>
            </a:r>
          </a:p>
        </p:txBody>
      </p:sp>
      <p:sp>
        <p:nvSpPr>
          <p:cNvPr id="15" name="Content Placeholder 2"/>
          <p:cNvSpPr txBox="1">
            <a:spLocks/>
          </p:cNvSpPr>
          <p:nvPr/>
        </p:nvSpPr>
        <p:spPr>
          <a:xfrm>
            <a:off x="461616" y="4941168"/>
            <a:ext cx="8280920" cy="100811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If the independent assumptions holds, then the distribution of the cell counts is independent of the rows and the columns.</a:t>
            </a:r>
          </a:p>
          <a:p>
            <a:pPr marL="0" indent="0">
              <a:buFont typeface="Arial"/>
              <a:buNone/>
            </a:pPr>
            <a:endParaRPr lang="en-GB" sz="2200" dirty="0">
              <a:latin typeface="Arial" panose="020B0604020202020204" pitchFamily="34" charset="0"/>
              <a:ea typeface="Verdana" panose="020B0604030504040204" pitchFamily="34" charset="0"/>
              <a:cs typeface="Arial" panose="020B0604020202020204" pitchFamily="34" charset="0"/>
            </a:endParaRPr>
          </a:p>
        </p:txBody>
      </p:sp>
      <p:sp>
        <p:nvSpPr>
          <p:cNvPr id="1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Analysis of </a:t>
            </a:r>
            <a:r>
              <a:rPr lang="en-GB" sz="3200" dirty="0" err="1">
                <a:cs typeface="Arial" panose="020B0604020202020204" pitchFamily="34" charset="0"/>
              </a:rPr>
              <a:t>IxJ</a:t>
            </a:r>
            <a:r>
              <a:rPr lang="en-GB" sz="3200" dirty="0">
                <a:cs typeface="Arial" panose="020B0604020202020204" pitchFamily="34" charset="0"/>
              </a:rPr>
              <a:t> contingency tables</a:t>
            </a:r>
          </a:p>
        </p:txBody>
      </p:sp>
    </p:spTree>
    <p:extLst>
      <p:ext uri="{BB962C8B-B14F-4D97-AF65-F5344CB8AC3E}">
        <p14:creationId xmlns:p14="http://schemas.microsoft.com/office/powerpoint/2010/main" val="26233491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111</a:t>
            </a:fld>
            <a:endParaRPr lang="en-GB" dirty="0">
              <a:solidFill>
                <a:schemeClr val="tx2"/>
              </a:solidFill>
            </a:endParaRPr>
          </a:p>
        </p:txBody>
      </p:sp>
      <mc:AlternateContent xmlns:mc="http://schemas.openxmlformats.org/markup-compatibility/2006" xmlns:a14="http://schemas.microsoft.com/office/drawing/2010/main">
        <mc:Choice Requires="a14">
          <p:sp>
            <p:nvSpPr>
              <p:cNvPr id="9" name="Rectangle 8"/>
              <p:cNvSpPr/>
              <p:nvPr/>
            </p:nvSpPr>
            <p:spPr>
              <a:xfrm>
                <a:off x="3410271" y="1700808"/>
                <a:ext cx="2323457" cy="4580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i="1">
                              <a:latin typeface="Cambria Math" panose="02040503050406030204" pitchFamily="18" charset="0"/>
                              <a:ea typeface="Verdana" panose="020B0604030504040204" pitchFamily="34" charset="0"/>
                              <a:cs typeface="Arial" panose="020B0604020202020204" pitchFamily="34" charset="0"/>
                            </a:rPr>
                          </m:ctrlPr>
                        </m:sSubPr>
                        <m:e>
                          <m:r>
                            <a:rPr lang="en-GB" sz="2200" i="1">
                              <a:latin typeface="Cambria Math"/>
                              <a:ea typeface="Verdana" panose="020B0604030504040204" pitchFamily="34" charset="0"/>
                              <a:cs typeface="Arial" panose="020B0604020202020204" pitchFamily="34" charset="0"/>
                            </a:rPr>
                            <m:t>𝐻</m:t>
                          </m:r>
                        </m:e>
                        <m:sub>
                          <m:r>
                            <a:rPr lang="en-GB" sz="2200" i="1">
                              <a:latin typeface="Cambria Math"/>
                              <a:ea typeface="Verdana" panose="020B0604030504040204" pitchFamily="34" charset="0"/>
                              <a:cs typeface="Arial" panose="020B0604020202020204" pitchFamily="34" charset="0"/>
                            </a:rPr>
                            <m:t>0</m:t>
                          </m:r>
                        </m:sub>
                      </m:sSub>
                      <m:r>
                        <a:rPr lang="en-GB" sz="2200" i="1">
                          <a:latin typeface="Cambria Math"/>
                          <a:ea typeface="Verdana" panose="020B0604030504040204" pitchFamily="34" charset="0"/>
                          <a:cs typeface="Arial" panose="020B0604020202020204" pitchFamily="34" charset="0"/>
                        </a:rPr>
                        <m:t>: </m:t>
                      </m:r>
                      <m:sSub>
                        <m:sSubPr>
                          <m:ctrlPr>
                            <a:rPr lang="en-GB" sz="2200" i="1">
                              <a:latin typeface="Cambria Math" panose="02040503050406030204" pitchFamily="18" charset="0"/>
                              <a:ea typeface="Verdana" panose="020B0604030504040204" pitchFamily="34" charset="0"/>
                              <a:cs typeface="Arial" panose="020B0604020202020204" pitchFamily="34" charset="0"/>
                            </a:rPr>
                          </m:ctrlPr>
                        </m:sSubPr>
                        <m:e>
                          <m:r>
                            <a:rPr lang="en-GB" sz="2200" i="1">
                              <a:latin typeface="Cambria Math"/>
                              <a:ea typeface="Cambria Math"/>
                              <a:cs typeface="Arial" panose="020B0604020202020204" pitchFamily="34" charset="0"/>
                            </a:rPr>
                            <m:t>𝜋</m:t>
                          </m:r>
                        </m:e>
                        <m:sub>
                          <m:r>
                            <a:rPr lang="en-GB" sz="2200" i="1">
                              <a:latin typeface="Cambria Math"/>
                              <a:ea typeface="Verdana" panose="020B0604030504040204" pitchFamily="34" charset="0"/>
                              <a:cs typeface="Arial" panose="020B0604020202020204" pitchFamily="34" charset="0"/>
                            </a:rPr>
                            <m:t>𝑖𝑗</m:t>
                          </m:r>
                        </m:sub>
                      </m:sSub>
                      <m:r>
                        <a:rPr lang="en-GB" sz="2200" i="1">
                          <a:latin typeface="Cambria Math"/>
                          <a:ea typeface="Verdana" panose="020B0604030504040204" pitchFamily="34" charset="0"/>
                          <a:cs typeface="Arial" panose="020B0604020202020204" pitchFamily="34" charset="0"/>
                        </a:rPr>
                        <m:t>=</m:t>
                      </m:r>
                      <m:sSub>
                        <m:sSubPr>
                          <m:ctrlPr>
                            <a:rPr lang="en-GB" sz="2200" i="1">
                              <a:latin typeface="Cambria Math" panose="02040503050406030204" pitchFamily="18" charset="0"/>
                              <a:ea typeface="Verdana" panose="020B0604030504040204" pitchFamily="34" charset="0"/>
                              <a:cs typeface="Arial" panose="020B0604020202020204" pitchFamily="34" charset="0"/>
                            </a:rPr>
                          </m:ctrlPr>
                        </m:sSubPr>
                        <m:e>
                          <m:r>
                            <a:rPr lang="en-GB" sz="2200" i="1">
                              <a:latin typeface="Cambria Math"/>
                              <a:ea typeface="Cambria Math"/>
                              <a:cs typeface="Arial" panose="020B0604020202020204" pitchFamily="34" charset="0"/>
                            </a:rPr>
                            <m:t>𝜋</m:t>
                          </m:r>
                        </m:e>
                        <m:sub>
                          <m:r>
                            <a:rPr lang="en-GB" sz="2200" i="1">
                              <a:latin typeface="Cambria Math"/>
                              <a:ea typeface="Verdana" panose="020B0604030504040204" pitchFamily="34" charset="0"/>
                              <a:cs typeface="Arial" panose="020B0604020202020204" pitchFamily="34" charset="0"/>
                            </a:rPr>
                            <m:t>𝑖</m:t>
                          </m:r>
                          <m:r>
                            <a:rPr lang="en-GB" sz="2200" i="1">
                              <a:latin typeface="Cambria Math"/>
                              <a:ea typeface="Verdana" panose="020B0604030504040204" pitchFamily="34" charset="0"/>
                              <a:cs typeface="Arial" panose="020B0604020202020204" pitchFamily="34" charset="0"/>
                            </a:rPr>
                            <m:t>+</m:t>
                          </m:r>
                        </m:sub>
                      </m:sSub>
                      <m:sSub>
                        <m:sSubPr>
                          <m:ctrlPr>
                            <a:rPr lang="en-GB" sz="2200" i="1">
                              <a:latin typeface="Cambria Math" panose="02040503050406030204" pitchFamily="18" charset="0"/>
                              <a:ea typeface="Verdana" panose="020B0604030504040204" pitchFamily="34" charset="0"/>
                              <a:cs typeface="Arial" panose="020B0604020202020204" pitchFamily="34" charset="0"/>
                            </a:rPr>
                          </m:ctrlPr>
                        </m:sSubPr>
                        <m:e>
                          <m:r>
                            <a:rPr lang="en-GB" sz="2200" i="1">
                              <a:latin typeface="Cambria Math"/>
                              <a:ea typeface="Cambria Math"/>
                              <a:cs typeface="Arial" panose="020B0604020202020204" pitchFamily="34" charset="0"/>
                            </a:rPr>
                            <m:t>𝜋</m:t>
                          </m:r>
                        </m:e>
                        <m:sub>
                          <m:r>
                            <a:rPr lang="en-GB" sz="2200" i="1">
                              <a:latin typeface="Cambria Math"/>
                              <a:ea typeface="Cambria Math"/>
                              <a:cs typeface="Arial" panose="020B0604020202020204" pitchFamily="34" charset="0"/>
                            </a:rPr>
                            <m:t>+</m:t>
                          </m:r>
                          <m:r>
                            <a:rPr lang="en-GB" sz="2200" i="1">
                              <a:latin typeface="Cambria Math"/>
                              <a:ea typeface="Verdana" panose="020B0604030504040204" pitchFamily="34" charset="0"/>
                              <a:cs typeface="Arial" panose="020B0604020202020204" pitchFamily="34" charset="0"/>
                            </a:rPr>
                            <m:t>𝑗</m:t>
                          </m:r>
                        </m:sub>
                      </m:sSub>
                    </m:oMath>
                  </m:oMathPara>
                </a14:m>
                <a:endParaRPr lang="en-GB" sz="2200" dirty="0"/>
              </a:p>
            </p:txBody>
          </p:sp>
        </mc:Choice>
        <mc:Fallback xmlns="">
          <p:sp>
            <p:nvSpPr>
              <p:cNvPr id="9" name="Rectangle 8"/>
              <p:cNvSpPr>
                <a:spLocks noRot="1" noChangeAspect="1" noMove="1" noResize="1" noEditPoints="1" noAdjustHandles="1" noChangeArrowheads="1" noChangeShapeType="1" noTextEdit="1"/>
              </p:cNvSpPr>
              <p:nvPr/>
            </p:nvSpPr>
            <p:spPr>
              <a:xfrm>
                <a:off x="3410271" y="1700808"/>
                <a:ext cx="2323457" cy="458011"/>
              </a:xfrm>
              <a:prstGeom prst="rect">
                <a:avLst/>
              </a:prstGeom>
              <a:blipFill rotWithShape="1">
                <a:blip r:embed="rId3"/>
                <a:stretch>
                  <a:fillRect b="-10667"/>
                </a:stretch>
              </a:blipFill>
            </p:spPr>
            <p:txBody>
              <a:bodyPr/>
              <a:lstStyle/>
              <a:p>
                <a:r>
                  <a:rPr lang="nl-BE">
                    <a:noFill/>
                  </a:rPr>
                  <a:t> </a:t>
                </a:r>
              </a:p>
            </p:txBody>
          </p:sp>
        </mc:Fallback>
      </mc:AlternateContent>
      <p:sp>
        <p:nvSpPr>
          <p:cNvPr id="15" name="Content Placeholder 2"/>
          <p:cNvSpPr txBox="1">
            <a:spLocks/>
          </p:cNvSpPr>
          <p:nvPr/>
        </p:nvSpPr>
        <p:spPr>
          <a:xfrm>
            <a:off x="563181" y="2401943"/>
            <a:ext cx="8280920" cy="595009"/>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For two independent events:</a:t>
            </a:r>
          </a:p>
        </p:txBody>
      </p:sp>
      <p:sp>
        <p:nvSpPr>
          <p:cNvPr id="1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Probability under independence</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1725896722"/>
              </p:ext>
            </p:extLst>
          </p:nvPr>
        </p:nvGraphicFramePr>
        <p:xfrm>
          <a:off x="3074192" y="3228181"/>
          <a:ext cx="2995613" cy="401638"/>
        </p:xfrm>
        <a:graphic>
          <a:graphicData uri="http://schemas.openxmlformats.org/presentationml/2006/ole">
            <mc:AlternateContent xmlns:mc="http://schemas.openxmlformats.org/markup-compatibility/2006">
              <mc:Choice xmlns:v="urn:schemas-microsoft-com:vml" Requires="v">
                <p:oleObj spid="_x0000_s114825" name="Vergelijking" r:id="rId4" imgW="1523880" imgH="203040" progId="Equation.3">
                  <p:embed/>
                </p:oleObj>
              </mc:Choice>
              <mc:Fallback>
                <p:oleObj name="Vergelijking" r:id="rId4" imgW="1523880" imgH="203040" progId="Equation.3">
                  <p:embed/>
                  <p:pic>
                    <p:nvPicPr>
                      <p:cNvPr id="0" name="Object 3"/>
                      <p:cNvPicPr>
                        <a:picLocks noGrp="1" noChangeAspect="1" noChangeArrowheads="1"/>
                      </p:cNvPicPr>
                      <p:nvPr/>
                    </p:nvPicPr>
                    <p:blipFill>
                      <a:blip r:embed="rId5"/>
                      <a:srcRect/>
                      <a:stretch>
                        <a:fillRect/>
                      </a:stretch>
                    </p:blipFill>
                    <p:spPr bwMode="auto">
                      <a:xfrm>
                        <a:off x="3074192" y="3228181"/>
                        <a:ext cx="2995613" cy="401638"/>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Grp="1" noChangeAspect="1"/>
          </p:cNvGraphicFramePr>
          <p:nvPr>
            <p:extLst>
              <p:ext uri="{D42A27DB-BD31-4B8C-83A1-F6EECF244321}">
                <p14:modId xmlns:p14="http://schemas.microsoft.com/office/powerpoint/2010/main" val="1077334508"/>
              </p:ext>
            </p:extLst>
          </p:nvPr>
        </p:nvGraphicFramePr>
        <p:xfrm>
          <a:off x="2411760" y="4365104"/>
          <a:ext cx="4743450" cy="403225"/>
        </p:xfrm>
        <a:graphic>
          <a:graphicData uri="http://schemas.openxmlformats.org/presentationml/2006/ole">
            <mc:AlternateContent xmlns:mc="http://schemas.openxmlformats.org/markup-compatibility/2006">
              <mc:Choice xmlns:v="urn:schemas-microsoft-com:vml" Requires="v">
                <p:oleObj spid="_x0000_s114826" name="Vergelijking" r:id="rId6" imgW="2412720" imgH="203040" progId="Equation.3">
                  <p:embed/>
                </p:oleObj>
              </mc:Choice>
              <mc:Fallback>
                <p:oleObj name="Vergelijking" r:id="rId6" imgW="2412720" imgH="203040" progId="Equation.3">
                  <p:embed/>
                  <p:pic>
                    <p:nvPicPr>
                      <p:cNvPr id="0" name="Object 3"/>
                      <p:cNvPicPr>
                        <a:picLocks noGrp="1" noChangeAspect="1" noChangeArrowheads="1"/>
                      </p:cNvPicPr>
                      <p:nvPr/>
                    </p:nvPicPr>
                    <p:blipFill>
                      <a:blip r:embed="rId7"/>
                      <a:srcRect/>
                      <a:stretch>
                        <a:fillRect/>
                      </a:stretch>
                    </p:blipFill>
                    <p:spPr bwMode="auto">
                      <a:xfrm>
                        <a:off x="2411760" y="4365104"/>
                        <a:ext cx="4743450" cy="403225"/>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Content Placeholder 2"/>
          <p:cNvSpPr txBox="1">
            <a:spLocks/>
          </p:cNvSpPr>
          <p:nvPr/>
        </p:nvSpPr>
        <p:spPr>
          <a:xfrm>
            <a:off x="566893" y="3554071"/>
            <a:ext cx="2348924" cy="595009"/>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In a I X J table :</a:t>
            </a:r>
          </a:p>
        </p:txBody>
      </p:sp>
      <p:graphicFrame>
        <p:nvGraphicFramePr>
          <p:cNvPr id="7" name="Object 6"/>
          <p:cNvGraphicFramePr>
            <a:graphicFrameLocks noGrp="1" noChangeAspect="1"/>
          </p:cNvGraphicFramePr>
          <p:nvPr>
            <p:extLst>
              <p:ext uri="{D42A27DB-BD31-4B8C-83A1-F6EECF244321}">
                <p14:modId xmlns:p14="http://schemas.microsoft.com/office/powerpoint/2010/main" val="2746645829"/>
              </p:ext>
            </p:extLst>
          </p:nvPr>
        </p:nvGraphicFramePr>
        <p:xfrm>
          <a:off x="3723481" y="5157192"/>
          <a:ext cx="1697038" cy="477837"/>
        </p:xfrm>
        <a:graphic>
          <a:graphicData uri="http://schemas.openxmlformats.org/presentationml/2006/ole">
            <mc:AlternateContent xmlns:mc="http://schemas.openxmlformats.org/markup-compatibility/2006">
              <mc:Choice xmlns:v="urn:schemas-microsoft-com:vml" Requires="v">
                <p:oleObj spid="_x0000_s114827" name="Vergelijking" r:id="rId8" imgW="863280" imgH="241200" progId="Equation.3">
                  <p:embed/>
                </p:oleObj>
              </mc:Choice>
              <mc:Fallback>
                <p:oleObj name="Vergelijking" r:id="rId8" imgW="863280" imgH="241200" progId="Equation.3">
                  <p:embed/>
                  <p:pic>
                    <p:nvPicPr>
                      <p:cNvPr id="0" name="Object 4"/>
                      <p:cNvPicPr>
                        <a:picLocks noGrp="1" noChangeAspect="1" noChangeArrowheads="1"/>
                      </p:cNvPicPr>
                      <p:nvPr/>
                    </p:nvPicPr>
                    <p:blipFill>
                      <a:blip r:embed="rId9"/>
                      <a:srcRect/>
                      <a:stretch>
                        <a:fillRect/>
                      </a:stretch>
                    </p:blipFill>
                    <p:spPr bwMode="auto">
                      <a:xfrm>
                        <a:off x="3723481" y="5157192"/>
                        <a:ext cx="1697038" cy="477837"/>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814910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112</a:t>
            </a:fld>
            <a:endParaRPr lang="en-GB" dirty="0">
              <a:solidFill>
                <a:schemeClr val="tx2"/>
              </a:solidFill>
            </a:endParaRP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461616" y="1266957"/>
                <a:ext cx="8280920" cy="100811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just">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Under the null model we can calculate the expected cell frequencies (</a:t>
                </a:r>
                <a14:m>
                  <m:oMath xmlns:m="http://schemas.openxmlformats.org/officeDocument/2006/math">
                    <m:sSub>
                      <m:sSubPr>
                        <m:ctrlPr>
                          <a:rPr lang="en-GB" sz="220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GB" sz="2200" i="1" dirty="0">
                                <a:latin typeface="Cambria Math" panose="02040503050406030204" pitchFamily="18" charset="0"/>
                                <a:ea typeface="Cambria Math" panose="02040503050406030204" pitchFamily="18" charset="0"/>
                                <a:cs typeface="Arial" panose="020B0604020202020204" pitchFamily="34" charset="0"/>
                              </a:rPr>
                            </m:ctrlPr>
                          </m:accPr>
                          <m:e>
                            <m:r>
                              <a:rPr lang="en-GB" sz="2200" i="1" dirty="0">
                                <a:latin typeface="Cambria Math"/>
                                <a:ea typeface="Cambria Math"/>
                                <a:cs typeface="Arial" panose="020B0604020202020204" pitchFamily="34" charset="0"/>
                              </a:rPr>
                              <m:t>𝜇</m:t>
                            </m:r>
                          </m:e>
                        </m:acc>
                      </m:e>
                      <m:sub>
                        <m:r>
                          <a:rPr lang="en-GB" sz="2200" i="1" dirty="0">
                            <a:latin typeface="Cambria Math"/>
                            <a:ea typeface="Cambria Math" panose="02040503050406030204" pitchFamily="18" charset="0"/>
                            <a:cs typeface="Arial" panose="020B0604020202020204" pitchFamily="34" charset="0"/>
                          </a:rPr>
                          <m:t>𝑖𝑗</m:t>
                        </m:r>
                      </m:sub>
                    </m:sSub>
                  </m:oMath>
                </a14:m>
                <a:r>
                  <a:rPr lang="en-GB" sz="2200" dirty="0">
                    <a:latin typeface="Arial" panose="020B0604020202020204" pitchFamily="34" charset="0"/>
                    <a:ea typeface="Verdana" panose="020B0604030504040204" pitchFamily="34" charset="0"/>
                    <a:cs typeface="Arial" panose="020B0604020202020204" pitchFamily="34" charset="0"/>
                  </a:rPr>
                  <a:t>) as:</a:t>
                </a: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61616" y="1266957"/>
                <a:ext cx="8280920" cy="1008112"/>
              </a:xfrm>
              <a:prstGeom prst="rect">
                <a:avLst/>
              </a:prstGeom>
              <a:blipFill rotWithShape="1">
                <a:blip r:embed="rId3"/>
                <a:stretch>
                  <a:fillRect l="-515" r="-957" b="-181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Content Placeholder 2"/>
              <p:cNvSpPr txBox="1">
                <a:spLocks/>
              </p:cNvSpPr>
              <p:nvPr/>
            </p:nvSpPr>
            <p:spPr>
              <a:xfrm>
                <a:off x="461616" y="4077072"/>
                <a:ext cx="8358856" cy="1296144"/>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just">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We can use </a:t>
                </a:r>
                <a14:m>
                  <m:oMath xmlns:m="http://schemas.openxmlformats.org/officeDocument/2006/math">
                    <m:r>
                      <a:rPr lang="en-GB" sz="2200" i="1" dirty="0" smtClean="0">
                        <a:latin typeface="Cambria Math"/>
                        <a:ea typeface="Verdana" panose="020B0604030504040204" pitchFamily="34" charset="0"/>
                        <a:cs typeface="Arial" panose="020B0604020202020204" pitchFamily="34" charset="0"/>
                      </a:rPr>
                      <m:t>𝐶h𝑖</m:t>
                    </m:r>
                    <m:r>
                      <a:rPr lang="en-GB" sz="2200" i="1" dirty="0" smtClean="0">
                        <a:latin typeface="Cambria Math"/>
                        <a:ea typeface="Verdana" panose="020B0604030504040204" pitchFamily="34" charset="0"/>
                        <a:cs typeface="Arial" panose="020B0604020202020204" pitchFamily="34" charset="0"/>
                      </a:rPr>
                      <m:t>−</m:t>
                    </m:r>
                    <m:r>
                      <a:rPr lang="en-GB" sz="2200" i="1" dirty="0" smtClean="0">
                        <a:latin typeface="Cambria Math"/>
                        <a:ea typeface="Verdana" panose="020B0604030504040204" pitchFamily="34" charset="0"/>
                        <a:cs typeface="Arial" panose="020B0604020202020204" pitchFamily="34" charset="0"/>
                      </a:rPr>
                      <m:t>𝑠𝑞𝑢𝑎𝑟𝑒</m:t>
                    </m:r>
                    <m:r>
                      <a:rPr lang="en-GB" sz="2200" i="1" dirty="0" smtClean="0">
                        <a:latin typeface="Cambria Math"/>
                        <a:ea typeface="Verdana" panose="020B0604030504040204" pitchFamily="34" charset="0"/>
                        <a:cs typeface="Arial" panose="020B0604020202020204" pitchFamily="34" charset="0"/>
                      </a:rPr>
                      <m:t> </m:t>
                    </m:r>
                    <m:r>
                      <a:rPr lang="en-GB" sz="2200" i="1" dirty="0" smtClean="0">
                        <a:latin typeface="Cambria Math"/>
                        <a:ea typeface="Verdana" panose="020B0604030504040204" pitchFamily="34" charset="0"/>
                        <a:cs typeface="Arial" panose="020B0604020202020204" pitchFamily="34" charset="0"/>
                      </a:rPr>
                      <m:t>𝑡𝑒𝑠𝑡</m:t>
                    </m:r>
                  </m:oMath>
                </a14:m>
                <a:r>
                  <a:rPr lang="en-GB" sz="2200" dirty="0">
                    <a:latin typeface="Arial" panose="020B0604020202020204" pitchFamily="34" charset="0"/>
                    <a:ea typeface="Verdana" panose="020B0604030504040204" pitchFamily="34" charset="0"/>
                    <a:cs typeface="Arial" panose="020B0604020202020204" pitchFamily="34" charset="0"/>
                  </a:rPr>
                  <a:t> to compare the expected frequencies under the null model with the observed frequencies:</a:t>
                </a:r>
              </a:p>
            </p:txBody>
          </p:sp>
        </mc:Choice>
        <mc:Fallback xmlns="">
          <p:sp>
            <p:nvSpPr>
              <p:cNvPr id="15" name="Content Placeholder 2"/>
              <p:cNvSpPr txBox="1">
                <a:spLocks noRot="1" noChangeAspect="1" noMove="1" noResize="1" noEditPoints="1" noAdjustHandles="1" noChangeArrowheads="1" noChangeShapeType="1" noTextEdit="1"/>
              </p:cNvSpPr>
              <p:nvPr/>
            </p:nvSpPr>
            <p:spPr>
              <a:xfrm>
                <a:off x="461616" y="4077072"/>
                <a:ext cx="8358856" cy="1296144"/>
              </a:xfrm>
              <a:prstGeom prst="rect">
                <a:avLst/>
              </a:prstGeom>
              <a:blipFill rotWithShape="1">
                <a:blip r:embed="rId4"/>
                <a:stretch>
                  <a:fillRect l="-511" r="-9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228184" y="2877729"/>
                <a:ext cx="2088232" cy="7389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GB" sz="2200" b="0" i="1" dirty="0" smtClean="0">
                                  <a:latin typeface="Cambria Math"/>
                                  <a:ea typeface="Cambria Math"/>
                                  <a:cs typeface="Arial" panose="020B0604020202020204" pitchFamily="34" charset="0"/>
                                </a:rPr>
                                <m:t>𝜇</m:t>
                              </m:r>
                            </m:e>
                          </m:acc>
                        </m:e>
                        <m:sub>
                          <m:r>
                            <a:rPr lang="en-GB" sz="2200" b="0" i="1" dirty="0" smtClean="0">
                              <a:latin typeface="Cambria Math"/>
                              <a:ea typeface="Cambria Math" panose="02040503050406030204" pitchFamily="18" charset="0"/>
                              <a:cs typeface="Arial" panose="020B0604020202020204" pitchFamily="34" charset="0"/>
                            </a:rPr>
                            <m:t>𝑖𝑗</m:t>
                          </m:r>
                        </m:sub>
                      </m:sSub>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panose="02040503050406030204" pitchFamily="18" charset="0"/>
                                  <a:ea typeface="Cambria Math" panose="02040503050406030204" pitchFamily="18" charset="0"/>
                                  <a:cs typeface="Arial" panose="020B0604020202020204" pitchFamily="34" charset="0"/>
                                </a:rPr>
                                <m:t>𝑛</m:t>
                              </m:r>
                            </m:e>
                            <m:sub>
                              <m:r>
                                <a:rPr lang="en-GB" sz="2200" b="0" i="1" dirty="0" smtClean="0">
                                  <a:latin typeface="Cambria Math" panose="02040503050406030204" pitchFamily="18" charset="0"/>
                                  <a:ea typeface="Cambria Math" panose="02040503050406030204" pitchFamily="18" charset="0"/>
                                  <a:cs typeface="Arial" panose="020B0604020202020204" pitchFamily="34" charset="0"/>
                                </a:rPr>
                                <m:t>𝑖</m:t>
                              </m:r>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sub>
                          </m:sSub>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panose="02040503050406030204" pitchFamily="18" charset="0"/>
                                  <a:ea typeface="Cambria Math" panose="02040503050406030204" pitchFamily="18" charset="0"/>
                                  <a:cs typeface="Arial" panose="020B0604020202020204" pitchFamily="34" charset="0"/>
                                </a:rPr>
                                <m:t>𝑛</m:t>
                              </m:r>
                            </m:e>
                            <m:sub>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r>
                                <a:rPr lang="en-GB" sz="2200" b="0" i="1" dirty="0" smtClean="0">
                                  <a:latin typeface="Cambria Math" panose="02040503050406030204" pitchFamily="18" charset="0"/>
                                  <a:ea typeface="Cambria Math" panose="02040503050406030204" pitchFamily="18" charset="0"/>
                                  <a:cs typeface="Arial" panose="020B0604020202020204" pitchFamily="34" charset="0"/>
                                </a:rPr>
                                <m:t>𝑗</m:t>
                              </m:r>
                            </m:sub>
                          </m:sSub>
                        </m:num>
                        <m:den>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panose="02040503050406030204" pitchFamily="18" charset="0"/>
                                  <a:ea typeface="Cambria Math" panose="02040503050406030204" pitchFamily="18" charset="0"/>
                                  <a:cs typeface="Arial" panose="020B0604020202020204" pitchFamily="34" charset="0"/>
                                </a:rPr>
                                <m:t>𝑛</m:t>
                              </m:r>
                            </m:e>
                            <m:sub>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sub>
                          </m:sSub>
                        </m:den>
                      </m:f>
                    </m:oMath>
                  </m:oMathPara>
                </a14:m>
                <a:endParaRPr lang="en-GB" sz="2200" dirty="0">
                  <a:latin typeface="Cambria Math" panose="02040503050406030204" pitchFamily="18" charset="0"/>
                  <a:ea typeface="Cambria Math" panose="020405030504060302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228184" y="2877729"/>
                <a:ext cx="2088232" cy="738985"/>
              </a:xfrm>
              <a:prstGeom prst="rect">
                <a:avLst/>
              </a:prstGeom>
              <a:blipFill rotWithShape="1">
                <a:blip r:embed="rId5"/>
                <a:stretch>
                  <a:fillRect/>
                </a:stretch>
              </a:blipFill>
            </p:spPr>
            <p:txBody>
              <a:bodyPr/>
              <a:lstStyle/>
              <a:p>
                <a:r>
                  <a:rPr lang="nl-BE">
                    <a:noFill/>
                  </a:rPr>
                  <a:t> </a:t>
                </a:r>
              </a:p>
            </p:txBody>
          </p:sp>
        </mc:Fallback>
      </mc:AlternateContent>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Analysis of IxJ contingency tables</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2504839719"/>
              </p:ext>
            </p:extLst>
          </p:nvPr>
        </p:nvGraphicFramePr>
        <p:xfrm>
          <a:off x="683568" y="2793989"/>
          <a:ext cx="4970463" cy="906463"/>
        </p:xfrm>
        <a:graphic>
          <a:graphicData uri="http://schemas.openxmlformats.org/presentationml/2006/ole">
            <mc:AlternateContent xmlns:mc="http://schemas.openxmlformats.org/markup-compatibility/2006">
              <mc:Choice xmlns:v="urn:schemas-microsoft-com:vml" Requires="v">
                <p:oleObj spid="_x0000_s115758" name="Vergelijking" r:id="rId6" imgW="2527200" imgH="457200" progId="Equation.3">
                  <p:embed/>
                </p:oleObj>
              </mc:Choice>
              <mc:Fallback>
                <p:oleObj name="Vergelijking" r:id="rId6" imgW="2527200" imgH="457200" progId="Equation.3">
                  <p:embed/>
                  <p:pic>
                    <p:nvPicPr>
                      <p:cNvPr id="0" name="Object 6"/>
                      <p:cNvPicPr>
                        <a:picLocks noGrp="1" noChangeAspect="1" noChangeArrowheads="1"/>
                      </p:cNvPicPr>
                      <p:nvPr/>
                    </p:nvPicPr>
                    <p:blipFill>
                      <a:blip r:embed="rId7"/>
                      <a:srcRect/>
                      <a:stretch>
                        <a:fillRect/>
                      </a:stretch>
                    </p:blipFill>
                    <p:spPr bwMode="auto">
                      <a:xfrm>
                        <a:off x="683568" y="2793989"/>
                        <a:ext cx="4970463" cy="906463"/>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ight Arrow 4"/>
          <p:cNvSpPr/>
          <p:nvPr/>
        </p:nvSpPr>
        <p:spPr>
          <a:xfrm>
            <a:off x="5814440" y="3093374"/>
            <a:ext cx="504056" cy="369493"/>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441898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113</a:t>
            </a:fld>
            <a:endParaRPr lang="en-GB" dirty="0">
              <a:solidFill>
                <a:schemeClr val="tx2"/>
              </a:solidFill>
            </a:endParaRPr>
          </a:p>
        </p:txBody>
      </p:sp>
      <p:sp>
        <p:nvSpPr>
          <p:cNvPr id="6" name="Content Placeholder 2"/>
          <p:cNvSpPr txBox="1">
            <a:spLocks/>
          </p:cNvSpPr>
          <p:nvPr/>
        </p:nvSpPr>
        <p:spPr>
          <a:xfrm>
            <a:off x="461616" y="1266957"/>
            <a:ext cx="8280920" cy="100811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b="1" dirty="0">
                <a:latin typeface="Arial" panose="020B0604020202020204" pitchFamily="34" charset="0"/>
                <a:ea typeface="Verdana" panose="020B0604030504040204" pitchFamily="34" charset="0"/>
                <a:cs typeface="Arial" panose="020B0604020202020204" pitchFamily="34" charset="0"/>
              </a:rPr>
              <a:t>Pearson Chi-square statistics</a:t>
            </a:r>
          </a:p>
        </p:txBody>
      </p:sp>
      <mc:AlternateContent xmlns:mc="http://schemas.openxmlformats.org/markup-compatibility/2006" xmlns:a14="http://schemas.microsoft.com/office/drawing/2010/main">
        <mc:Choice Requires="a14">
          <p:sp>
            <p:nvSpPr>
              <p:cNvPr id="7" name="Rectangle 6"/>
              <p:cNvSpPr/>
              <p:nvPr/>
            </p:nvSpPr>
            <p:spPr>
              <a:xfrm>
                <a:off x="899592" y="2420888"/>
                <a:ext cx="3497177" cy="9675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GB" sz="2200" b="0" i="1" dirty="0" smtClean="0">
                              <a:latin typeface="Cambria Math"/>
                              <a:ea typeface="Cambria Math" panose="02040503050406030204" pitchFamily="18" charset="0"/>
                              <a:cs typeface="Arial" panose="020B0604020202020204" pitchFamily="34" charset="0"/>
                            </a:rPr>
                            <m:t>𝑋</m:t>
                          </m:r>
                        </m:e>
                        <m:sup>
                          <m:r>
                            <a:rPr lang="en-GB" sz="2200" b="0" i="1" dirty="0" smtClean="0">
                              <a:latin typeface="Cambria Math"/>
                              <a:ea typeface="Cambria Math" panose="02040503050406030204" pitchFamily="18" charset="0"/>
                              <a:cs typeface="Arial" panose="020B0604020202020204" pitchFamily="34" charset="0"/>
                            </a:rPr>
                            <m:t>2</m:t>
                          </m:r>
                        </m:sup>
                      </m:sSup>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nary>
                        <m:naryPr>
                          <m:chr m:val="∑"/>
                          <m:subHide m:val="on"/>
                          <m:supHide m:val="on"/>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fPr>
                            <m:num>
                              <m:d>
                                <m:d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a:ea typeface="Cambria Math" panose="02040503050406030204" pitchFamily="18" charset="0"/>
                                          <a:cs typeface="Arial" panose="020B0604020202020204" pitchFamily="34" charset="0"/>
                                        </a:rPr>
                                        <m:t>𝑂</m:t>
                                      </m:r>
                                    </m:e>
                                    <m:sub>
                                      <m:r>
                                        <a:rPr lang="en-GB" sz="2200" b="0" i="1" dirty="0" smtClean="0">
                                          <a:latin typeface="Cambria Math"/>
                                          <a:ea typeface="Cambria Math" panose="02040503050406030204" pitchFamily="18" charset="0"/>
                                          <a:cs typeface="Arial" panose="020B0604020202020204" pitchFamily="34" charset="0"/>
                                        </a:rPr>
                                        <m:t>𝑖𝑗</m:t>
                                      </m:r>
                                    </m:sub>
                                  </m:sSub>
                                  <m:r>
                                    <a:rPr lang="en-GB" sz="2200" b="0" i="1" dirty="0" smtClean="0">
                                      <a:latin typeface="Cambria Math"/>
                                      <a:ea typeface="Cambria Math" panose="02040503050406030204" pitchFamily="18" charset="0"/>
                                      <a:cs typeface="Arial" panose="020B0604020202020204" pitchFamily="34" charset="0"/>
                                    </a:rPr>
                                    <m:t>−</m:t>
                                  </m:r>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a:ea typeface="Cambria Math" panose="02040503050406030204" pitchFamily="18" charset="0"/>
                                          <a:cs typeface="Arial" panose="020B0604020202020204" pitchFamily="34" charset="0"/>
                                        </a:rPr>
                                        <m:t>𝐸</m:t>
                                      </m:r>
                                    </m:e>
                                    <m:sub>
                                      <m:r>
                                        <a:rPr lang="en-GB" sz="2200" b="0" i="1" dirty="0" smtClean="0">
                                          <a:latin typeface="Cambria Math"/>
                                          <a:ea typeface="Cambria Math" panose="02040503050406030204" pitchFamily="18" charset="0"/>
                                          <a:cs typeface="Arial" panose="020B0604020202020204" pitchFamily="34" charset="0"/>
                                        </a:rPr>
                                        <m:t>𝑖𝑗</m:t>
                                      </m:r>
                                    </m:sub>
                                  </m:sSub>
                                </m:e>
                              </m:d>
                              <m:r>
                                <a:rPr lang="en-GB" sz="2200" b="0" i="1" baseline="30000" dirty="0" smtClean="0">
                                  <a:latin typeface="Cambria Math"/>
                                  <a:ea typeface="Cambria Math" panose="02040503050406030204" pitchFamily="18" charset="0"/>
                                  <a:cs typeface="Arial" panose="020B0604020202020204" pitchFamily="34" charset="0"/>
                                </a:rPr>
                                <m:t>2</m:t>
                              </m:r>
                            </m:num>
                            <m:den>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a:ea typeface="Cambria Math" panose="02040503050406030204" pitchFamily="18" charset="0"/>
                                      <a:cs typeface="Arial" panose="020B0604020202020204" pitchFamily="34" charset="0"/>
                                    </a:rPr>
                                    <m:t>𝐸</m:t>
                                  </m:r>
                                </m:e>
                                <m:sub>
                                  <m:r>
                                    <a:rPr lang="en-GB" sz="2200" b="0" i="1" dirty="0" smtClean="0">
                                      <a:latin typeface="Cambria Math"/>
                                      <a:ea typeface="Cambria Math" panose="02040503050406030204" pitchFamily="18" charset="0"/>
                                      <a:cs typeface="Arial" panose="020B0604020202020204" pitchFamily="34" charset="0"/>
                                    </a:rPr>
                                    <m:t>𝑖𝑗</m:t>
                                  </m:r>
                                </m:sub>
                              </m:sSub>
                            </m:den>
                          </m:f>
                          <m:r>
                            <a:rPr lang="en-GB" sz="2200" b="1" i="1" dirty="0" smtClean="0">
                              <a:latin typeface="Cambria Math"/>
                              <a:ea typeface="Cambria Math" panose="02040503050406030204" pitchFamily="18" charset="0"/>
                              <a:cs typeface="Arial" panose="020B0604020202020204" pitchFamily="34" charset="0"/>
                            </a:rPr>
                            <m:t>;</m:t>
                          </m:r>
                        </m:e>
                      </m:nary>
                    </m:oMath>
                  </m:oMathPara>
                </a14:m>
                <a:endParaRPr lang="en-GB" sz="2200" dirty="0">
                  <a:latin typeface="Cambria Math" panose="02040503050406030204" pitchFamily="18" charset="0"/>
                  <a:ea typeface="Cambria Math" panose="020405030504060302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99592" y="2420888"/>
                <a:ext cx="3497177" cy="967573"/>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a:xfrm>
                <a:off x="862081" y="3860310"/>
                <a:ext cx="8030399" cy="2304256"/>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just">
                  <a:lnSpc>
                    <a:spcPct val="150000"/>
                  </a:lnSpc>
                  <a:buClrTx/>
                  <a:buFont typeface="Wingdings" panose="05000000000000000000" pitchFamily="2" charset="2"/>
                  <a:buChar char="Ø"/>
                </a:pPr>
                <a14:m>
                  <m:oMath xmlns:m="http://schemas.openxmlformats.org/officeDocument/2006/math">
                    <m:sSub>
                      <m:sSubPr>
                        <m:ctrlPr>
                          <a:rPr lang="en-GB" sz="220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a:ea typeface="Cambria Math" panose="02040503050406030204" pitchFamily="18" charset="0"/>
                            <a:cs typeface="Arial" panose="020B0604020202020204" pitchFamily="34" charset="0"/>
                          </a:rPr>
                          <m:t> </m:t>
                        </m:r>
                        <m:r>
                          <a:rPr lang="en-GB" sz="2200" i="1" dirty="0">
                            <a:latin typeface="Cambria Math"/>
                            <a:ea typeface="Cambria Math" panose="02040503050406030204" pitchFamily="18" charset="0"/>
                            <a:cs typeface="Arial" panose="020B0604020202020204" pitchFamily="34" charset="0"/>
                          </a:rPr>
                          <m:t>𝑂</m:t>
                        </m:r>
                      </m:e>
                      <m:sub>
                        <m:r>
                          <a:rPr lang="en-GB" sz="2200" i="1" dirty="0">
                            <a:latin typeface="Cambria Math"/>
                            <a:ea typeface="Cambria Math" panose="02040503050406030204" pitchFamily="18" charset="0"/>
                            <a:cs typeface="Arial" panose="020B0604020202020204" pitchFamily="34" charset="0"/>
                          </a:rPr>
                          <m:t>𝑖𝑗</m:t>
                        </m:r>
                      </m:sub>
                    </m:sSub>
                  </m:oMath>
                </a14:m>
                <a:r>
                  <a:rPr lang="en-GB" sz="2200" dirty="0">
                    <a:latin typeface="Arial" panose="020B0604020202020204" pitchFamily="34" charset="0"/>
                    <a:ea typeface="Verdana" panose="020B0604030504040204" pitchFamily="34" charset="0"/>
                    <a:cs typeface="Arial" panose="020B0604020202020204" pitchFamily="34" charset="0"/>
                  </a:rPr>
                  <a:t> = observed cell counts for row </a:t>
                </a:r>
                <a14:m>
                  <m:oMath xmlns:m="http://schemas.openxmlformats.org/officeDocument/2006/math">
                    <m:r>
                      <a:rPr lang="en-GB" sz="2200" i="1" dirty="0" smtClean="0">
                        <a:latin typeface="Cambria Math"/>
                        <a:ea typeface="Verdana" panose="020B0604030504040204" pitchFamily="34" charset="0"/>
                        <a:cs typeface="Arial" panose="020B0604020202020204" pitchFamily="34" charset="0"/>
                      </a:rPr>
                      <m:t>𝑖</m:t>
                    </m:r>
                  </m:oMath>
                </a14:m>
                <a:r>
                  <a:rPr lang="en-GB" sz="2200" dirty="0">
                    <a:latin typeface="Arial" panose="020B0604020202020204" pitchFamily="34" charset="0"/>
                    <a:ea typeface="Verdana" panose="020B0604030504040204" pitchFamily="34" charset="0"/>
                    <a:cs typeface="Arial" panose="020B0604020202020204" pitchFamily="34" charset="0"/>
                  </a:rPr>
                  <a:t> and column </a:t>
                </a:r>
                <a14:m>
                  <m:oMath xmlns:m="http://schemas.openxmlformats.org/officeDocument/2006/math">
                    <m:r>
                      <a:rPr lang="en-GB" sz="2200" i="1" dirty="0" smtClean="0">
                        <a:latin typeface="Cambria Math"/>
                        <a:ea typeface="Verdana" panose="020B0604030504040204" pitchFamily="34" charset="0"/>
                        <a:cs typeface="Arial" panose="020B0604020202020204" pitchFamily="34" charset="0"/>
                      </a:rPr>
                      <m:t>𝑗</m:t>
                    </m:r>
                  </m:oMath>
                </a14:m>
                <a:endParaRPr lang="en-GB" sz="2200" i="1" dirty="0">
                  <a:latin typeface="Cambria Math"/>
                  <a:ea typeface="Verdana" panose="020B0604030504040204" pitchFamily="34" charset="0"/>
                  <a:cs typeface="Arial" panose="020B0604020202020204" pitchFamily="34" charset="0"/>
                </a:endParaRPr>
              </a:p>
              <a:p>
                <a:pPr algn="just">
                  <a:lnSpc>
                    <a:spcPct val="150000"/>
                  </a:lnSpc>
                  <a:buClrTx/>
                  <a:buFont typeface="Wingdings" panose="05000000000000000000" pitchFamily="2" charset="2"/>
                  <a:buChar char="Ø"/>
                </a:pPr>
                <a:r>
                  <a:rPr lang="en-GB" sz="2200" dirty="0">
                    <a:ea typeface="Cambria Math" panose="02040503050406030204" pitchFamily="18" charset="0"/>
                    <a:cs typeface="Arial" panose="020B0604020202020204" pitchFamily="34" charset="0"/>
                  </a:rPr>
                  <a:t> </a:t>
                </a:r>
                <a14:m>
                  <m:oMath xmlns:m="http://schemas.openxmlformats.org/officeDocument/2006/math">
                    <m:sSub>
                      <m:sSubPr>
                        <m:ctrlPr>
                          <a:rPr lang="en-GB" sz="220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i="1" dirty="0">
                            <a:latin typeface="Cambria Math"/>
                            <a:ea typeface="Cambria Math" panose="02040503050406030204" pitchFamily="18" charset="0"/>
                            <a:cs typeface="Arial" panose="020B0604020202020204" pitchFamily="34" charset="0"/>
                          </a:rPr>
                          <m:t>𝐸</m:t>
                        </m:r>
                      </m:e>
                      <m:sub>
                        <m:r>
                          <a:rPr lang="en-GB" sz="2200" i="1" dirty="0">
                            <a:latin typeface="Cambria Math"/>
                            <a:ea typeface="Cambria Math" panose="02040503050406030204" pitchFamily="18" charset="0"/>
                            <a:cs typeface="Arial" panose="020B0604020202020204" pitchFamily="34" charset="0"/>
                          </a:rPr>
                          <m:t>𝑖𝑗</m:t>
                        </m:r>
                      </m:sub>
                    </m:sSub>
                  </m:oMath>
                </a14:m>
                <a:r>
                  <a:rPr lang="en-GB" sz="2200" dirty="0">
                    <a:latin typeface="Arial" panose="020B0604020202020204" pitchFamily="34" charset="0"/>
                    <a:ea typeface="Verdana" panose="020B0604030504040204" pitchFamily="34" charset="0"/>
                    <a:cs typeface="Arial" panose="020B0604020202020204" pitchFamily="34" charset="0"/>
                  </a:rPr>
                  <a:t> = Expected cell counts for row </a:t>
                </a:r>
                <a14:m>
                  <m:oMath xmlns:m="http://schemas.openxmlformats.org/officeDocument/2006/math">
                    <m:r>
                      <a:rPr lang="en-GB" sz="2200" i="1" dirty="0" smtClean="0">
                        <a:latin typeface="Cambria Math"/>
                        <a:ea typeface="Verdana" panose="020B0604030504040204" pitchFamily="34" charset="0"/>
                        <a:cs typeface="Arial" panose="020B0604020202020204" pitchFamily="34" charset="0"/>
                      </a:rPr>
                      <m:t>𝑖</m:t>
                    </m:r>
                  </m:oMath>
                </a14:m>
                <a:r>
                  <a:rPr lang="en-GB" sz="2200" dirty="0">
                    <a:latin typeface="Arial" panose="020B0604020202020204" pitchFamily="34" charset="0"/>
                    <a:ea typeface="Verdana" panose="020B0604030504040204" pitchFamily="34" charset="0"/>
                    <a:cs typeface="Arial" panose="020B0604020202020204" pitchFamily="34" charset="0"/>
                  </a:rPr>
                  <a:t> and column </a:t>
                </a:r>
                <a14:m>
                  <m:oMath xmlns:m="http://schemas.openxmlformats.org/officeDocument/2006/math">
                    <m:r>
                      <a:rPr lang="en-GB" sz="2200" i="1" dirty="0" smtClean="0">
                        <a:latin typeface="Cambria Math"/>
                        <a:ea typeface="Verdana" panose="020B0604030504040204" pitchFamily="34" charset="0"/>
                        <a:cs typeface="Arial" panose="020B0604020202020204" pitchFamily="34" charset="0"/>
                      </a:rPr>
                      <m:t>𝑗</m:t>
                    </m:r>
                  </m:oMath>
                </a14:m>
                <a:endParaRPr lang="en-GB" sz="2200" i="1" dirty="0">
                  <a:latin typeface="Cambria Math"/>
                  <a:ea typeface="Verdana" panose="020B0604030504040204" pitchFamily="34" charset="0"/>
                  <a:cs typeface="Arial" panose="020B0604020202020204" pitchFamily="34" charset="0"/>
                </a:endParaRPr>
              </a:p>
              <a:p>
                <a:pPr algn="just">
                  <a:lnSpc>
                    <a:spcPct val="150000"/>
                  </a:lnSpc>
                  <a:buClrTx/>
                  <a:buFont typeface="Wingdings" panose="05000000000000000000" pitchFamily="2" charset="2"/>
                  <a:buChar char="Ø"/>
                </a:pPr>
                <a:r>
                  <a:rPr lang="en-GB" sz="2200" dirty="0">
                    <a:ea typeface="Cambria Math" panose="02040503050406030204" pitchFamily="18" charset="0"/>
                    <a:cs typeface="Arial" panose="020B0604020202020204" pitchFamily="34" charset="0"/>
                  </a:rPr>
                  <a:t> </a:t>
                </a:r>
                <a14:m>
                  <m:oMath xmlns:m="http://schemas.openxmlformats.org/officeDocument/2006/math">
                    <m:sSup>
                      <m:sSupPr>
                        <m:ctrlPr>
                          <a:rPr lang="en-GB" sz="2200" i="1" dirty="0">
                            <a:latin typeface="Cambria Math" panose="02040503050406030204" pitchFamily="18" charset="0"/>
                            <a:ea typeface="Cambria Math" panose="02040503050406030204" pitchFamily="18" charset="0"/>
                            <a:cs typeface="Arial" panose="020B0604020202020204" pitchFamily="34" charset="0"/>
                          </a:rPr>
                        </m:ctrlPr>
                      </m:sSupPr>
                      <m:e>
                        <m:r>
                          <a:rPr lang="en-GB" sz="2200" i="1" dirty="0">
                            <a:latin typeface="Cambria Math"/>
                            <a:ea typeface="Cambria Math" panose="02040503050406030204" pitchFamily="18" charset="0"/>
                            <a:cs typeface="Arial" panose="020B0604020202020204" pitchFamily="34" charset="0"/>
                          </a:rPr>
                          <m:t>𝑋</m:t>
                        </m:r>
                      </m:e>
                      <m:sup>
                        <m:r>
                          <a:rPr lang="en-GB" sz="2200" i="1" dirty="0">
                            <a:latin typeface="Cambria Math"/>
                            <a:ea typeface="Cambria Math" panose="02040503050406030204" pitchFamily="18" charset="0"/>
                            <a:cs typeface="Arial" panose="020B0604020202020204" pitchFamily="34" charset="0"/>
                          </a:rPr>
                          <m:t>2</m:t>
                        </m:r>
                      </m:sup>
                    </m:sSup>
                  </m:oMath>
                </a14:m>
                <a:r>
                  <a:rPr lang="en-GB" sz="2200" dirty="0">
                    <a:latin typeface="Arial" panose="020B0604020202020204" pitchFamily="34" charset="0"/>
                    <a:ea typeface="Verdana" panose="020B0604030504040204" pitchFamily="34" charset="0"/>
                    <a:cs typeface="Arial" panose="020B0604020202020204" pitchFamily="34" charset="0"/>
                  </a:rPr>
                  <a:t>~Chi-Square distribution with </a:t>
                </a:r>
                <a14:m>
                  <m:oMath xmlns:m="http://schemas.openxmlformats.org/officeDocument/2006/math">
                    <m:r>
                      <a:rPr lang="en-GB" sz="2200" i="1" dirty="0" smtClean="0">
                        <a:latin typeface="Cambria Math"/>
                        <a:ea typeface="Verdana" panose="020B0604030504040204" pitchFamily="34" charset="0"/>
                        <a:cs typeface="Arial" panose="020B0604020202020204" pitchFamily="34" charset="0"/>
                      </a:rPr>
                      <m:t>(</m:t>
                    </m:r>
                    <m:r>
                      <a:rPr lang="en-GB" sz="2200" i="1" dirty="0" smtClean="0">
                        <a:latin typeface="Cambria Math"/>
                        <a:ea typeface="Verdana" panose="020B0604030504040204" pitchFamily="34" charset="0"/>
                        <a:cs typeface="Arial" panose="020B0604020202020204" pitchFamily="34" charset="0"/>
                      </a:rPr>
                      <m:t>𝐼</m:t>
                    </m:r>
                    <m:r>
                      <a:rPr lang="en-GB" sz="2200" i="1" dirty="0" smtClean="0">
                        <a:latin typeface="Cambria Math"/>
                        <a:ea typeface="Verdana" panose="020B0604030504040204" pitchFamily="34" charset="0"/>
                        <a:cs typeface="Arial" panose="020B0604020202020204" pitchFamily="34" charset="0"/>
                      </a:rPr>
                      <m:t>−1)(</m:t>
                    </m:r>
                    <m:r>
                      <a:rPr lang="en-GB" sz="2200" i="1" dirty="0" smtClean="0">
                        <a:latin typeface="Cambria Math"/>
                        <a:ea typeface="Verdana" panose="020B0604030504040204" pitchFamily="34" charset="0"/>
                        <a:cs typeface="Arial" panose="020B0604020202020204" pitchFamily="34" charset="0"/>
                      </a:rPr>
                      <m:t>𝐽</m:t>
                    </m:r>
                    <m:r>
                      <a:rPr lang="en-GB" sz="2200" i="1" dirty="0" smtClean="0">
                        <a:latin typeface="Cambria Math"/>
                        <a:ea typeface="Verdana" panose="020B0604030504040204" pitchFamily="34" charset="0"/>
                        <a:cs typeface="Arial" panose="020B0604020202020204" pitchFamily="34" charset="0"/>
                      </a:rPr>
                      <m:t>−1) </m:t>
                    </m:r>
                  </m:oMath>
                </a14:m>
                <a:r>
                  <a:rPr lang="en-GB" sz="2200" dirty="0">
                    <a:latin typeface="Arial" panose="020B0604020202020204" pitchFamily="34" charset="0"/>
                    <a:ea typeface="Verdana" panose="020B0604030504040204" pitchFamily="34" charset="0"/>
                    <a:cs typeface="Arial" panose="020B0604020202020204" pitchFamily="34" charset="0"/>
                  </a:rPr>
                  <a:t>degree of freedom (</a:t>
                </a:r>
                <a14:m>
                  <m:oMath xmlns:m="http://schemas.openxmlformats.org/officeDocument/2006/math">
                    <m:r>
                      <a:rPr lang="en-GB" sz="2200" i="1" dirty="0" smtClean="0">
                        <a:latin typeface="Cambria Math"/>
                        <a:ea typeface="Verdana" panose="020B0604030504040204" pitchFamily="34" charset="0"/>
                        <a:cs typeface="Arial" panose="020B0604020202020204" pitchFamily="34" charset="0"/>
                      </a:rPr>
                      <m:t>𝑑𝑓</m:t>
                    </m:r>
                  </m:oMath>
                </a14:m>
                <a:r>
                  <a:rPr lang="en-GB" sz="2200" dirty="0">
                    <a:latin typeface="Arial" panose="020B0604020202020204" pitchFamily="34" charset="0"/>
                    <a:ea typeface="Verdana" panose="020B0604030504040204" pitchFamily="34" charset="0"/>
                    <a:cs typeface="Arial" panose="020B0604020202020204" pitchFamily="34" charset="0"/>
                  </a:rPr>
                  <a:t>)</a:t>
                </a: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862081" y="3860310"/>
                <a:ext cx="8030399" cy="2304256"/>
              </a:xfrm>
              <a:prstGeom prst="rect">
                <a:avLst/>
              </a:prstGeom>
              <a:blipFill rotWithShape="1">
                <a:blip r:embed="rId3"/>
                <a:stretch>
                  <a:fillRect l="-455" r="-986" b="-34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556145" y="2396779"/>
                <a:ext cx="3240360" cy="9916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pPr>
                        <m:e>
                          <m:r>
                            <a:rPr lang="en-GB" sz="2200" b="0" i="1" dirty="0" smtClean="0">
                              <a:latin typeface="Cambria Math"/>
                              <a:ea typeface="Cambria Math" panose="02040503050406030204" pitchFamily="18" charset="0"/>
                              <a:cs typeface="Arial" panose="020B0604020202020204" pitchFamily="34" charset="0"/>
                            </a:rPr>
                            <m:t>𝑋</m:t>
                          </m:r>
                        </m:e>
                        <m:sup>
                          <m:r>
                            <a:rPr lang="en-GB" sz="2200" b="0" i="1" dirty="0" smtClean="0">
                              <a:latin typeface="Cambria Math"/>
                              <a:ea typeface="Cambria Math" panose="02040503050406030204" pitchFamily="18" charset="0"/>
                              <a:cs typeface="Arial" panose="020B0604020202020204" pitchFamily="34" charset="0"/>
                            </a:rPr>
                            <m:t>2</m:t>
                          </m:r>
                        </m:sup>
                      </m:sSup>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nary>
                        <m:naryPr>
                          <m:chr m:val="∑"/>
                          <m:subHide m:val="on"/>
                          <m:supHide m:val="on"/>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fPr>
                            <m:num>
                              <m:d>
                                <m:d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a:ea typeface="Cambria Math" panose="02040503050406030204" pitchFamily="18" charset="0"/>
                                          <a:cs typeface="Arial" panose="020B0604020202020204" pitchFamily="34" charset="0"/>
                                        </a:rPr>
                                        <m:t>𝑛</m:t>
                                      </m:r>
                                    </m:e>
                                    <m:sub>
                                      <m:r>
                                        <a:rPr lang="en-GB" sz="2200" b="0" i="1" dirty="0" smtClean="0">
                                          <a:latin typeface="Cambria Math"/>
                                          <a:ea typeface="Cambria Math" panose="02040503050406030204" pitchFamily="18" charset="0"/>
                                          <a:cs typeface="Arial" panose="020B0604020202020204" pitchFamily="34" charset="0"/>
                                        </a:rPr>
                                        <m:t>𝑖𝑗</m:t>
                                      </m:r>
                                    </m:sub>
                                  </m:sSub>
                                  <m:r>
                                    <a:rPr lang="en-GB" sz="2200" b="0" i="1" dirty="0" smtClean="0">
                                      <a:latin typeface="Cambria Math"/>
                                      <a:ea typeface="Cambria Math" panose="02040503050406030204" pitchFamily="18" charset="0"/>
                                      <a:cs typeface="Arial" panose="020B0604020202020204" pitchFamily="34" charset="0"/>
                                    </a:rPr>
                                    <m:t>−</m:t>
                                  </m:r>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GB" sz="2200" b="0" i="1" dirty="0" smtClean="0">
                                              <a:latin typeface="Cambria Math"/>
                                              <a:ea typeface="Cambria Math"/>
                                              <a:cs typeface="Arial" panose="020B0604020202020204" pitchFamily="34" charset="0"/>
                                            </a:rPr>
                                            <m:t>𝜇</m:t>
                                          </m:r>
                                        </m:e>
                                      </m:acc>
                                    </m:e>
                                    <m:sub>
                                      <m:r>
                                        <a:rPr lang="en-GB" sz="2200" b="0" i="1" dirty="0" smtClean="0">
                                          <a:latin typeface="Cambria Math"/>
                                          <a:ea typeface="Cambria Math" panose="02040503050406030204" pitchFamily="18" charset="0"/>
                                          <a:cs typeface="Arial" panose="020B0604020202020204" pitchFamily="34" charset="0"/>
                                        </a:rPr>
                                        <m:t>𝑖𝑗</m:t>
                                      </m:r>
                                    </m:sub>
                                  </m:sSub>
                                </m:e>
                              </m:d>
                              <m:r>
                                <a:rPr lang="en-GB" sz="2200" b="0" i="1" baseline="30000" dirty="0" smtClean="0">
                                  <a:latin typeface="Cambria Math"/>
                                  <a:ea typeface="Cambria Math" panose="02040503050406030204" pitchFamily="18" charset="0"/>
                                  <a:cs typeface="Arial" panose="020B0604020202020204" pitchFamily="34" charset="0"/>
                                </a:rPr>
                                <m:t>2</m:t>
                              </m:r>
                            </m:num>
                            <m:den>
                              <m:sSub>
                                <m:sSubPr>
                                  <m:ctrlPr>
                                    <a:rPr lang="en-GB" sz="2200" i="1" dirty="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GB" sz="2200" i="1" dirty="0">
                                          <a:latin typeface="Cambria Math" panose="02040503050406030204" pitchFamily="18" charset="0"/>
                                          <a:ea typeface="Cambria Math" panose="02040503050406030204" pitchFamily="18" charset="0"/>
                                          <a:cs typeface="Arial" panose="020B0604020202020204" pitchFamily="34" charset="0"/>
                                        </a:rPr>
                                      </m:ctrlPr>
                                    </m:accPr>
                                    <m:e>
                                      <m:r>
                                        <a:rPr lang="en-GB" sz="2200" i="1" dirty="0">
                                          <a:latin typeface="Cambria Math"/>
                                          <a:ea typeface="Cambria Math"/>
                                          <a:cs typeface="Arial" panose="020B0604020202020204" pitchFamily="34" charset="0"/>
                                        </a:rPr>
                                        <m:t>𝜇</m:t>
                                      </m:r>
                                    </m:e>
                                  </m:acc>
                                </m:e>
                                <m:sub>
                                  <m:r>
                                    <a:rPr lang="en-GB" sz="2200" i="1" dirty="0">
                                      <a:latin typeface="Cambria Math"/>
                                      <a:ea typeface="Cambria Math" panose="02040503050406030204" pitchFamily="18" charset="0"/>
                                      <a:cs typeface="Arial" panose="020B0604020202020204" pitchFamily="34" charset="0"/>
                                    </a:rPr>
                                    <m:t>𝑖𝑗</m:t>
                                  </m:r>
                                </m:sub>
                              </m:sSub>
                            </m:den>
                          </m:f>
                        </m:e>
                      </m:nary>
                    </m:oMath>
                  </m:oMathPara>
                </a14:m>
                <a:endParaRPr lang="en-GB" sz="2200" dirty="0">
                  <a:latin typeface="Cambria Math" panose="02040503050406030204" pitchFamily="18" charset="0"/>
                  <a:ea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4556145" y="2396779"/>
                <a:ext cx="3240360" cy="991682"/>
              </a:xfrm>
              <a:prstGeom prst="rect">
                <a:avLst/>
              </a:prstGeom>
              <a:blipFill rotWithShape="1">
                <a:blip r:embed="rId4"/>
                <a:stretch>
                  <a:fillRect/>
                </a:stretch>
              </a:blipFill>
            </p:spPr>
            <p:txBody>
              <a:bodyPr/>
              <a:lstStyle/>
              <a:p>
                <a:r>
                  <a:rPr lang="en-GB">
                    <a:noFill/>
                  </a:rPr>
                  <a:t> </a:t>
                </a:r>
              </a:p>
            </p:txBody>
          </p:sp>
        </mc:Fallback>
      </mc:AlternateContent>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Analysis of IxJ contingency tables</a:t>
            </a:r>
          </a:p>
        </p:txBody>
      </p:sp>
    </p:spTree>
    <p:extLst>
      <p:ext uri="{BB962C8B-B14F-4D97-AF65-F5344CB8AC3E}">
        <p14:creationId xmlns:p14="http://schemas.microsoft.com/office/powerpoint/2010/main" val="17719689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114</a:t>
            </a:fld>
            <a:endParaRPr lang="en-GB" dirty="0">
              <a:solidFill>
                <a:schemeClr val="tx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885907294"/>
              </p:ext>
            </p:extLst>
          </p:nvPr>
        </p:nvGraphicFramePr>
        <p:xfrm>
          <a:off x="1547664" y="2492896"/>
          <a:ext cx="5610242" cy="3575470"/>
        </p:xfrm>
        <a:graphic>
          <a:graphicData uri="http://schemas.openxmlformats.org/drawingml/2006/table">
            <a:tbl>
              <a:tblPr firstRow="1" firstCol="1" bandRow="1">
                <a:tableStyleId>{2D5ABB26-0587-4C30-8999-92F81FD0307C}</a:tableStyleId>
              </a:tblPr>
              <a:tblGrid>
                <a:gridCol w="1777485">
                  <a:extLst>
                    <a:ext uri="{9D8B030D-6E8A-4147-A177-3AD203B41FA5}">
                      <a16:colId xmlns:a16="http://schemas.microsoft.com/office/drawing/2014/main" val="20000"/>
                    </a:ext>
                  </a:extLst>
                </a:gridCol>
                <a:gridCol w="1209986">
                  <a:extLst>
                    <a:ext uri="{9D8B030D-6E8A-4147-A177-3AD203B41FA5}">
                      <a16:colId xmlns:a16="http://schemas.microsoft.com/office/drawing/2014/main" val="20001"/>
                    </a:ext>
                  </a:extLst>
                </a:gridCol>
                <a:gridCol w="1186127">
                  <a:extLst>
                    <a:ext uri="{9D8B030D-6E8A-4147-A177-3AD203B41FA5}">
                      <a16:colId xmlns:a16="http://schemas.microsoft.com/office/drawing/2014/main" val="20002"/>
                    </a:ext>
                  </a:extLst>
                </a:gridCol>
                <a:gridCol w="1436644">
                  <a:extLst>
                    <a:ext uri="{9D8B030D-6E8A-4147-A177-3AD203B41FA5}">
                      <a16:colId xmlns:a16="http://schemas.microsoft.com/office/drawing/2014/main" val="20003"/>
                    </a:ext>
                  </a:extLst>
                </a:gridCol>
              </a:tblGrid>
              <a:tr h="700720">
                <a:tc rowSpan="2">
                  <a:txBody>
                    <a:bodyPr/>
                    <a:lstStyle/>
                    <a:p>
                      <a:pPr algn="ctr">
                        <a:spcAft>
                          <a:spcPts val="0"/>
                        </a:spcAft>
                      </a:pPr>
                      <a:endParaRPr lang="en-GB" sz="2200" dirty="0">
                        <a:effectLst/>
                        <a:latin typeface="Constantia"/>
                        <a:cs typeface="Constantia"/>
                      </a:endParaRPr>
                    </a:p>
                    <a:p>
                      <a:pPr algn="ctr">
                        <a:spcAft>
                          <a:spcPts val="0"/>
                        </a:spcAft>
                      </a:pPr>
                      <a:r>
                        <a:rPr lang="en-GB" sz="2200" dirty="0">
                          <a:effectLst/>
                          <a:latin typeface="Constantia"/>
                          <a:cs typeface="Constantia"/>
                        </a:rPr>
                        <a:t>Areas</a:t>
                      </a:r>
                      <a:endParaRPr lang="en-GB" sz="2200" dirty="0">
                        <a:effectLst/>
                        <a:latin typeface="Constantia"/>
                        <a:ea typeface="Times New Roman"/>
                        <a:cs typeface="Constantia"/>
                      </a:endParaRPr>
                    </a:p>
                    <a:p>
                      <a:pPr algn="ctr">
                        <a:spcAft>
                          <a:spcPts val="0"/>
                        </a:spcAft>
                      </a:pPr>
                      <a:r>
                        <a:rPr lang="en-GB" sz="2000" dirty="0">
                          <a:effectLst/>
                          <a:latin typeface="Constantia"/>
                          <a:cs typeface="Constantia"/>
                        </a:rPr>
                        <a:t> </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endParaRPr lang="en-GB" sz="2200" dirty="0">
                        <a:effectLst/>
                        <a:latin typeface="Constantia"/>
                        <a:cs typeface="Constantia"/>
                      </a:endParaRPr>
                    </a:p>
                    <a:p>
                      <a:pPr algn="ctr">
                        <a:spcAft>
                          <a:spcPts val="0"/>
                        </a:spcAft>
                      </a:pPr>
                      <a:r>
                        <a:rPr lang="en-GB" sz="2200" dirty="0">
                          <a:effectLst/>
                          <a:latin typeface="Constantia"/>
                          <a:cs typeface="Constantia"/>
                        </a:rPr>
                        <a:t>Anemic</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lgn="ctr">
                        <a:spcAft>
                          <a:spcPts val="0"/>
                        </a:spcAft>
                      </a:pPr>
                      <a:r>
                        <a:rPr lang="en-GB" sz="2200" dirty="0">
                          <a:effectLst/>
                          <a:latin typeface="Constantia"/>
                          <a:cs typeface="Constantia"/>
                        </a:rPr>
                        <a:t> </a:t>
                      </a:r>
                    </a:p>
                    <a:p>
                      <a:pPr algn="ctr">
                        <a:spcAft>
                          <a:spcPts val="0"/>
                        </a:spcAft>
                      </a:pPr>
                      <a:r>
                        <a:rPr lang="en-GB" sz="2200" dirty="0">
                          <a:effectLst/>
                          <a:latin typeface="Constantia"/>
                          <a:cs typeface="Constantia"/>
                        </a:rPr>
                        <a:t>Total</a:t>
                      </a:r>
                      <a:endParaRPr lang="en-GB" sz="22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9125">
                <a:tc vMerge="1">
                  <a:txBody>
                    <a:bodyPr/>
                    <a:lstStyle/>
                    <a:p>
                      <a:pPr algn="ctr">
                        <a:spcAft>
                          <a:spcPts val="0"/>
                        </a:spcAft>
                      </a:pP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Yes</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No</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79125">
                <a:tc>
                  <a:txBody>
                    <a:bodyPr/>
                    <a:lstStyle/>
                    <a:p>
                      <a:pPr algn="ctr">
                        <a:spcAft>
                          <a:spcPts val="0"/>
                        </a:spcAft>
                      </a:pPr>
                      <a:r>
                        <a:rPr lang="en-GB" sz="2000" baseline="0" dirty="0">
                          <a:effectLst/>
                          <a:latin typeface="Constantia"/>
                          <a:ea typeface="+mn-ea"/>
                          <a:cs typeface="Constantia"/>
                        </a:rPr>
                        <a:t>A</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101</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99</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200</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9125">
                <a:tc>
                  <a:txBody>
                    <a:bodyPr/>
                    <a:lstStyle/>
                    <a:p>
                      <a:pPr algn="ctr">
                        <a:spcAft>
                          <a:spcPts val="0"/>
                        </a:spcAft>
                      </a:pPr>
                      <a:r>
                        <a:rPr lang="en-GB" sz="2000" dirty="0">
                          <a:effectLst/>
                          <a:latin typeface="Constantia"/>
                          <a:cs typeface="Constantia"/>
                        </a:rPr>
                        <a:t>B</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83</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117</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200</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9125">
                <a:tc>
                  <a:txBody>
                    <a:bodyPr/>
                    <a:lstStyle/>
                    <a:p>
                      <a:pPr algn="ctr">
                        <a:spcAft>
                          <a:spcPts val="0"/>
                        </a:spcAft>
                      </a:pPr>
                      <a:r>
                        <a:rPr lang="en-GB" sz="2000" dirty="0">
                          <a:effectLst/>
                          <a:latin typeface="Constantia"/>
                          <a:ea typeface="Times New Roman"/>
                          <a:cs typeface="Constantia"/>
                        </a:rPr>
                        <a:t>C</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112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89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201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9125">
                <a:tc>
                  <a:txBody>
                    <a:bodyPr/>
                    <a:lstStyle/>
                    <a:p>
                      <a:pPr algn="ctr">
                        <a:spcAft>
                          <a:spcPts val="0"/>
                        </a:spcAft>
                      </a:pPr>
                      <a:r>
                        <a:rPr lang="en-GB" sz="2000" dirty="0">
                          <a:effectLst/>
                          <a:latin typeface="Constantia"/>
                          <a:ea typeface="Times New Roman"/>
                          <a:cs typeface="Constantia"/>
                        </a:rPr>
                        <a:t>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74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126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200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79125">
                <a:tc>
                  <a:txBody>
                    <a:bodyPr/>
                    <a:lstStyle/>
                    <a:p>
                      <a:pPr algn="ctr">
                        <a:spcAft>
                          <a:spcPts val="0"/>
                        </a:spcAft>
                      </a:pPr>
                      <a:r>
                        <a:rPr lang="en-GB" sz="2000" dirty="0">
                          <a:effectLst/>
                          <a:latin typeface="Constantia"/>
                          <a:ea typeface="Times New Roman"/>
                          <a:cs typeface="Constantia"/>
                        </a:rPr>
                        <a:t>Total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370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431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801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Content Placeholder 2"/>
          <p:cNvSpPr txBox="1">
            <a:spLocks/>
          </p:cNvSpPr>
          <p:nvPr/>
        </p:nvSpPr>
        <p:spPr>
          <a:xfrm>
            <a:off x="477686" y="1268760"/>
            <a:ext cx="8280920" cy="100811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Investigate whether there is association between child location and child anaemia.</a:t>
            </a:r>
          </a:p>
        </p:txBody>
      </p:sp>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Analysis of </a:t>
            </a:r>
            <a:r>
              <a:rPr lang="en-GB" sz="3200" dirty="0" err="1">
                <a:cs typeface="Arial" panose="020B0604020202020204" pitchFamily="34" charset="0"/>
              </a:rPr>
              <a:t>IxJ</a:t>
            </a:r>
            <a:r>
              <a:rPr lang="en-GB" sz="3200" dirty="0">
                <a:cs typeface="Arial" panose="020B0604020202020204" pitchFamily="34" charset="0"/>
              </a:rPr>
              <a:t> contingency tables</a:t>
            </a:r>
          </a:p>
        </p:txBody>
      </p:sp>
    </p:spTree>
    <p:extLst>
      <p:ext uri="{BB962C8B-B14F-4D97-AF65-F5344CB8AC3E}">
        <p14:creationId xmlns:p14="http://schemas.microsoft.com/office/powerpoint/2010/main" val="3104481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556792"/>
                <a:ext cx="8280920" cy="1008112"/>
              </a:xfrm>
            </p:spPr>
            <p:txBody>
              <a:bodyPr>
                <a:noAutofit/>
              </a:bodyPr>
              <a:lstStyle/>
              <a:p>
                <a:pPr>
                  <a:lnSpc>
                    <a:spcPct val="150000"/>
                  </a:lnSpc>
                </a:pPr>
                <a:r>
                  <a:rPr lang="en-GB" sz="2200" dirty="0">
                    <a:latin typeface="Arial" panose="020B0604020202020204" pitchFamily="34" charset="0"/>
                    <a:ea typeface="Verdana" panose="020B0604030504040204" pitchFamily="34" charset="0"/>
                    <a:cs typeface="Arial" panose="020B0604020202020204" pitchFamily="34" charset="0"/>
                  </a:rPr>
                  <a:t>Matrix of the observed cell counts (</a:t>
                </a:r>
                <a14:m>
                  <m:oMath xmlns:m="http://schemas.openxmlformats.org/officeDocument/2006/math">
                    <m:sSub>
                      <m:sSubPr>
                        <m:ctrlPr>
                          <a:rPr lang="en-GB" sz="2200" i="1" dirty="0">
                            <a:latin typeface="Cambria Math" panose="02040503050406030204" pitchFamily="18" charset="0"/>
                            <a:ea typeface="Cambria Math" panose="02040503050406030204" pitchFamily="18" charset="0"/>
                            <a:cs typeface="Arial" panose="020B0604020202020204" pitchFamily="34" charset="0"/>
                          </a:rPr>
                        </m:ctrlPr>
                      </m:sSubPr>
                      <m:e>
                        <m:r>
                          <a:rPr lang="en-GB" sz="2200" i="1" dirty="0">
                            <a:latin typeface="Cambria Math"/>
                            <a:ea typeface="Cambria Math" panose="02040503050406030204" pitchFamily="18" charset="0"/>
                            <a:cs typeface="Arial" panose="020B0604020202020204" pitchFamily="34" charset="0"/>
                          </a:rPr>
                          <m:t>𝑂</m:t>
                        </m:r>
                      </m:e>
                      <m:sub>
                        <m:r>
                          <a:rPr lang="en-GB" sz="2200" i="1" dirty="0">
                            <a:latin typeface="Cambria Math"/>
                            <a:ea typeface="Cambria Math" panose="02040503050406030204" pitchFamily="18" charset="0"/>
                            <a:cs typeface="Arial" panose="020B0604020202020204" pitchFamily="34" charset="0"/>
                          </a:rPr>
                          <m:t>𝑖𝑗</m:t>
                        </m:r>
                      </m:sub>
                    </m:sSub>
                  </m:oMath>
                </a14:m>
                <a:r>
                  <a:rPr lang="en-GB" sz="2200" dirty="0">
                    <a:latin typeface="Arial" panose="020B0604020202020204" pitchFamily="34" charset="0"/>
                    <a:ea typeface="Verdana" panose="020B0604030504040204" pitchFamily="34" charset="0"/>
                    <a:cs typeface="Arial" panose="020B0604020202020204" pitchFamily="34" charset="0"/>
                  </a:rPr>
                  <a:t>)</a:t>
                </a: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pPr marL="0" indent="0">
                  <a:buNone/>
                </a:pPr>
                <a:endParaRPr lang="en-GB" sz="2200" dirty="0">
                  <a:latin typeface="Arial" panose="020B0604020202020204" pitchFamily="34" charset="0"/>
                  <a:ea typeface="Verdana" panose="020B060403050404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556792"/>
                <a:ext cx="8280920" cy="1008112"/>
              </a:xfrm>
              <a:blipFill rotWithShape="1">
                <a:blip r:embed="rId2"/>
                <a:stretch>
                  <a:fillRect l="-1031"/>
                </a:stretch>
              </a:blipFill>
            </p:spPr>
            <p:txBody>
              <a:bodyPr/>
              <a:lstStyle/>
              <a:p>
                <a:r>
                  <a:rPr lang="en-GB">
                    <a:noFill/>
                  </a:rPr>
                  <a:t> </a:t>
                </a:r>
              </a:p>
            </p:txBody>
          </p:sp>
        </mc:Fallback>
      </mc:AlternateContent>
      <p:sp>
        <p:nvSpPr>
          <p:cNvPr id="9" name="Date Placeholder 2"/>
          <p:cNvSpPr>
            <a:spLocks noGrp="1"/>
          </p:cNvSpPr>
          <p:nvPr>
            <p:ph type="dt" sz="half" idx="10"/>
          </p:nvPr>
        </p:nvSpPr>
        <p:spPr/>
        <p:txBody>
          <a:bodyPr/>
          <a:lstStyle/>
          <a:p>
            <a:endParaRPr lang="en-GB" dirty="0"/>
          </a:p>
        </p:txBody>
      </p:sp>
      <p:sp>
        <p:nvSpPr>
          <p:cNvPr id="8" name="Slide Number Placeholder 1"/>
          <p:cNvSpPr>
            <a:spLocks noGrp="1"/>
          </p:cNvSpPr>
          <p:nvPr>
            <p:ph type="sldNum" sz="quarter" idx="12"/>
          </p:nvPr>
        </p:nvSpPr>
        <p:spPr/>
        <p:txBody>
          <a:bodyPr/>
          <a:lstStyle/>
          <a:p>
            <a:fld id="{027F8F33-E833-410C-86D4-1EA22AEB9AFA}" type="slidenum">
              <a:rPr lang="en-GB" smtClean="0">
                <a:solidFill>
                  <a:schemeClr val="tx2"/>
                </a:solidFill>
              </a:rPr>
              <a:t>115</a:t>
            </a:fld>
            <a:endParaRPr lang="en-GB" dirty="0">
              <a:solidFill>
                <a:schemeClr val="tx2"/>
              </a:solidFill>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894623339"/>
                  </p:ext>
                </p:extLst>
              </p:nvPr>
            </p:nvGraphicFramePr>
            <p:xfrm>
              <a:off x="1763688" y="2564904"/>
              <a:ext cx="4173598" cy="3096345"/>
            </p:xfrm>
            <a:graphic>
              <a:graphicData uri="http://schemas.openxmlformats.org/drawingml/2006/table">
                <a:tbl>
                  <a:tblPr firstRow="1" firstCol="1" bandRow="1">
                    <a:tableStyleId>{2D5ABB26-0587-4C30-8999-92F81FD0307C}</a:tableStyleId>
                  </a:tblPr>
                  <a:tblGrid>
                    <a:gridCol w="1777485">
                      <a:extLst>
                        <a:ext uri="{9D8B030D-6E8A-4147-A177-3AD203B41FA5}">
                          <a16:colId xmlns:a16="http://schemas.microsoft.com/office/drawing/2014/main" val="20000"/>
                        </a:ext>
                      </a:extLst>
                    </a:gridCol>
                    <a:gridCol w="1209986">
                      <a:extLst>
                        <a:ext uri="{9D8B030D-6E8A-4147-A177-3AD203B41FA5}">
                          <a16:colId xmlns:a16="http://schemas.microsoft.com/office/drawing/2014/main" val="20001"/>
                        </a:ext>
                      </a:extLst>
                    </a:gridCol>
                    <a:gridCol w="1186127">
                      <a:extLst>
                        <a:ext uri="{9D8B030D-6E8A-4147-A177-3AD203B41FA5}">
                          <a16:colId xmlns:a16="http://schemas.microsoft.com/office/drawing/2014/main" val="20002"/>
                        </a:ext>
                      </a:extLst>
                    </a:gridCol>
                  </a:tblGrid>
                  <a:tr h="700720">
                    <a:tc rowSpan="2">
                      <a:txBody>
                        <a:bodyPr/>
                        <a:lstStyle/>
                        <a:p>
                          <a:pPr algn="ctr">
                            <a:spcAft>
                              <a:spcPts val="0"/>
                            </a:spcAft>
                          </a:pPr>
                          <a:endParaRPr lang="en-GB" sz="2000" dirty="0">
                            <a:effectLst/>
                            <a:latin typeface="Constantia"/>
                            <a:cs typeface="Constantia"/>
                          </a:endParaRPr>
                        </a:p>
                        <a:p>
                          <a:pPr algn="ctr">
                            <a:spcAft>
                              <a:spcPts val="0"/>
                            </a:spcAft>
                          </a:pPr>
                          <a:r>
                            <a:rPr lang="en-GB" sz="2000" dirty="0">
                              <a:effectLst/>
                              <a:latin typeface="Constantia"/>
                              <a:cs typeface="Constantia"/>
                            </a:rPr>
                            <a:t>Areas</a:t>
                          </a:r>
                          <a:endParaRPr lang="en-GB" sz="2000" dirty="0">
                            <a:effectLst/>
                            <a:latin typeface="Constantia"/>
                            <a:ea typeface="Times New Roman"/>
                            <a:cs typeface="Constantia"/>
                          </a:endParaRPr>
                        </a:p>
                        <a:p>
                          <a:pPr algn="ctr">
                            <a:spcAft>
                              <a:spcPts val="0"/>
                            </a:spcAft>
                          </a:pPr>
                          <a:r>
                            <a:rPr lang="en-GB" sz="2000" dirty="0">
                              <a:effectLst/>
                              <a:latin typeface="Constantia"/>
                              <a:cs typeface="Constantia"/>
                            </a:rPr>
                            <a:t> </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000" dirty="0" err="1">
                              <a:effectLst/>
                              <a:latin typeface="Constantia"/>
                              <a:cs typeface="Constantia"/>
                            </a:rPr>
                            <a:t>Anemic</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10000"/>
                      </a:ext>
                    </a:extLst>
                  </a:tr>
                  <a:tr h="479125">
                    <a:tc vMerge="1">
                      <a:txBody>
                        <a:bodyPr/>
                        <a:lstStyle/>
                        <a:p>
                          <a:pPr algn="ctr">
                            <a:spcAft>
                              <a:spcPts val="0"/>
                            </a:spcAft>
                          </a:pP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Yes</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No</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79125">
                    <a:tc>
                      <a:txBody>
                        <a:bodyPr/>
                        <a:lstStyle/>
                        <a:p>
                          <a:pPr algn="ctr">
                            <a:spcAft>
                              <a:spcPts val="0"/>
                            </a:spcAft>
                          </a:pPr>
                          <a:r>
                            <a:rPr lang="en-GB" sz="2000" baseline="0" dirty="0">
                              <a:effectLst/>
                              <a:latin typeface="Constantia"/>
                              <a:ea typeface="+mn-ea"/>
                              <a:cs typeface="Constantia"/>
                            </a:rPr>
                            <a:t>A</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 xmlns:m="http://schemas.openxmlformats.org/officeDocument/2006/math">
                              <m:sSub>
                                <m:sSubPr>
                                  <m:ctrlPr>
                                    <a:rPr lang="en-GB"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000" b="0" i="1" dirty="0" smtClean="0">
                                      <a:latin typeface="Cambria Math"/>
                                      <a:ea typeface="Cambria Math" panose="02040503050406030204" pitchFamily="18" charset="0"/>
                                      <a:cs typeface="Arial" panose="020B0604020202020204" pitchFamily="34" charset="0"/>
                                    </a:rPr>
                                    <m:t>𝑂</m:t>
                                  </m:r>
                                </m:e>
                                <m:sub>
                                  <m:r>
                                    <a:rPr lang="en-GB" sz="2000" b="0" i="1" dirty="0" smtClean="0">
                                      <a:latin typeface="Cambria Math"/>
                                      <a:ea typeface="Cambria Math" panose="02040503050406030204" pitchFamily="18" charset="0"/>
                                      <a:cs typeface="Arial" panose="020B0604020202020204" pitchFamily="34" charset="0"/>
                                    </a:rPr>
                                    <m:t>11</m:t>
                                  </m:r>
                                </m:sub>
                              </m:sSub>
                            </m:oMath>
                          </a14:m>
                          <a:r>
                            <a:rPr lang="en-GB" sz="2000" dirty="0">
                              <a:effectLst/>
                              <a:latin typeface="Constantia"/>
                              <a:cs typeface="Constantia"/>
                            </a:rPr>
                            <a:t>=101</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 xmlns:m="http://schemas.openxmlformats.org/officeDocument/2006/math">
                              <m:sSub>
                                <m:sSubPr>
                                  <m:ctrlPr>
                                    <a:rPr lang="en-GB"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000" b="0" i="1" dirty="0" smtClean="0">
                                      <a:latin typeface="Cambria Math"/>
                                      <a:ea typeface="Cambria Math" panose="02040503050406030204" pitchFamily="18" charset="0"/>
                                      <a:cs typeface="Arial" panose="020B0604020202020204" pitchFamily="34" charset="0"/>
                                    </a:rPr>
                                    <m:t>𝑂</m:t>
                                  </m:r>
                                </m:e>
                                <m:sub>
                                  <m:r>
                                    <a:rPr lang="en-GB" sz="2000" b="0" i="1" dirty="0" smtClean="0">
                                      <a:latin typeface="Cambria Math"/>
                                      <a:ea typeface="Cambria Math" panose="02040503050406030204" pitchFamily="18" charset="0"/>
                                      <a:cs typeface="Arial" panose="020B0604020202020204" pitchFamily="34" charset="0"/>
                                    </a:rPr>
                                    <m:t>12</m:t>
                                  </m:r>
                                </m:sub>
                              </m:sSub>
                            </m:oMath>
                          </a14:m>
                          <a:r>
                            <a:rPr lang="en-GB" sz="2000" dirty="0">
                              <a:effectLst/>
                              <a:latin typeface="Constantia"/>
                              <a:cs typeface="Constantia"/>
                            </a:rPr>
                            <a:t>=99</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9125">
                    <a:tc>
                      <a:txBody>
                        <a:bodyPr/>
                        <a:lstStyle/>
                        <a:p>
                          <a:pPr algn="ctr">
                            <a:spcAft>
                              <a:spcPts val="0"/>
                            </a:spcAft>
                          </a:pPr>
                          <a:r>
                            <a:rPr lang="en-GB" sz="2000" dirty="0">
                              <a:effectLst/>
                              <a:latin typeface="Constantia"/>
                              <a:cs typeface="Constantia"/>
                            </a:rPr>
                            <a:t>B</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 xmlns:m="http://schemas.openxmlformats.org/officeDocument/2006/math">
                              <m:sSub>
                                <m:sSubPr>
                                  <m:ctrlPr>
                                    <a:rPr lang="en-GB"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000" b="0" i="1" dirty="0" smtClean="0">
                                      <a:latin typeface="Cambria Math"/>
                                      <a:ea typeface="Cambria Math" panose="02040503050406030204" pitchFamily="18" charset="0"/>
                                      <a:cs typeface="Arial" panose="020B0604020202020204" pitchFamily="34" charset="0"/>
                                    </a:rPr>
                                    <m:t>𝑂</m:t>
                                  </m:r>
                                </m:e>
                                <m:sub>
                                  <m:r>
                                    <a:rPr lang="en-GB" sz="2000" b="0" i="1" dirty="0" smtClean="0">
                                      <a:latin typeface="Cambria Math"/>
                                      <a:ea typeface="Cambria Math" panose="02040503050406030204" pitchFamily="18" charset="0"/>
                                      <a:cs typeface="Arial" panose="020B0604020202020204" pitchFamily="34" charset="0"/>
                                    </a:rPr>
                                    <m:t>21</m:t>
                                  </m:r>
                                </m:sub>
                              </m:sSub>
                            </m:oMath>
                          </a14:m>
                          <a:r>
                            <a:rPr lang="en-GB" sz="2000" dirty="0">
                              <a:effectLst/>
                              <a:latin typeface="Constantia"/>
                              <a:cs typeface="Constantia"/>
                            </a:rPr>
                            <a:t>=83</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 xmlns:m="http://schemas.openxmlformats.org/officeDocument/2006/math">
                              <m:sSub>
                                <m:sSubPr>
                                  <m:ctrlPr>
                                    <a:rPr lang="en-GB"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000" b="0" i="1" dirty="0" smtClean="0">
                                      <a:latin typeface="Cambria Math"/>
                                      <a:ea typeface="Cambria Math" panose="02040503050406030204" pitchFamily="18" charset="0"/>
                                      <a:cs typeface="Arial" panose="020B0604020202020204" pitchFamily="34" charset="0"/>
                                    </a:rPr>
                                    <m:t>𝑂</m:t>
                                  </m:r>
                                </m:e>
                                <m:sub>
                                  <m:r>
                                    <a:rPr lang="en-GB" sz="2000" b="0" i="1" dirty="0" smtClean="0">
                                      <a:latin typeface="Cambria Math"/>
                                      <a:ea typeface="Cambria Math" panose="02040503050406030204" pitchFamily="18" charset="0"/>
                                      <a:cs typeface="Arial" panose="020B0604020202020204" pitchFamily="34" charset="0"/>
                                    </a:rPr>
                                    <m:t>22</m:t>
                                  </m:r>
                                </m:sub>
                              </m:sSub>
                            </m:oMath>
                          </a14:m>
                          <a:r>
                            <a:rPr lang="en-GB" sz="2000" dirty="0">
                              <a:effectLst/>
                              <a:latin typeface="Constantia"/>
                              <a:cs typeface="Constantia"/>
                            </a:rPr>
                            <a:t>=117</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9125">
                    <a:tc>
                      <a:txBody>
                        <a:bodyPr/>
                        <a:lstStyle/>
                        <a:p>
                          <a:pPr algn="ctr">
                            <a:spcAft>
                              <a:spcPts val="0"/>
                            </a:spcAft>
                          </a:pPr>
                          <a:r>
                            <a:rPr lang="en-GB" sz="2000" dirty="0">
                              <a:effectLst/>
                              <a:latin typeface="Constantia"/>
                              <a:ea typeface="Times New Roman"/>
                              <a:cs typeface="Constantia"/>
                            </a:rPr>
                            <a:t>C</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 xmlns:m="http://schemas.openxmlformats.org/officeDocument/2006/math">
                              <m:sSub>
                                <m:sSubPr>
                                  <m:ctrlPr>
                                    <a:rPr lang="en-GB"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000" b="0" i="1" dirty="0" smtClean="0">
                                      <a:latin typeface="Cambria Math"/>
                                      <a:ea typeface="Cambria Math" panose="02040503050406030204" pitchFamily="18" charset="0"/>
                                      <a:cs typeface="Arial" panose="020B0604020202020204" pitchFamily="34" charset="0"/>
                                    </a:rPr>
                                    <m:t>𝑂</m:t>
                                  </m:r>
                                </m:e>
                                <m:sub>
                                  <m:r>
                                    <a:rPr lang="en-GB" sz="2000" b="0" i="1" dirty="0" smtClean="0">
                                      <a:latin typeface="Cambria Math"/>
                                      <a:ea typeface="Cambria Math" panose="02040503050406030204" pitchFamily="18" charset="0"/>
                                      <a:cs typeface="Arial" panose="020B0604020202020204" pitchFamily="34" charset="0"/>
                                    </a:rPr>
                                    <m:t>31</m:t>
                                  </m:r>
                                </m:sub>
                              </m:sSub>
                            </m:oMath>
                          </a14:m>
                          <a:r>
                            <a:rPr lang="en-GB" sz="2000" dirty="0">
                              <a:effectLst/>
                              <a:latin typeface="Constantia"/>
                              <a:ea typeface="Times New Roman"/>
                              <a:cs typeface="Constantia"/>
                            </a:rPr>
                            <a:t>=112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 xmlns:m="http://schemas.openxmlformats.org/officeDocument/2006/math">
                              <m:sSub>
                                <m:sSubPr>
                                  <m:ctrlPr>
                                    <a:rPr lang="en-GB"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000" b="0" i="1" dirty="0" smtClean="0">
                                      <a:latin typeface="Cambria Math"/>
                                      <a:ea typeface="Cambria Math" panose="02040503050406030204" pitchFamily="18" charset="0"/>
                                      <a:cs typeface="Arial" panose="020B0604020202020204" pitchFamily="34" charset="0"/>
                                    </a:rPr>
                                    <m:t>𝑂</m:t>
                                  </m:r>
                                </m:e>
                                <m:sub>
                                  <m:r>
                                    <a:rPr lang="en-GB" sz="2000" b="0" i="1" dirty="0" smtClean="0">
                                      <a:latin typeface="Cambria Math"/>
                                      <a:ea typeface="Cambria Math" panose="02040503050406030204" pitchFamily="18" charset="0"/>
                                      <a:cs typeface="Arial" panose="020B0604020202020204" pitchFamily="34" charset="0"/>
                                    </a:rPr>
                                    <m:t>32</m:t>
                                  </m:r>
                                </m:sub>
                              </m:sSub>
                            </m:oMath>
                          </a14:m>
                          <a:r>
                            <a:rPr lang="en-GB" sz="2000" dirty="0">
                              <a:effectLst/>
                              <a:latin typeface="Constantia"/>
                              <a:ea typeface="Times New Roman"/>
                              <a:cs typeface="Constantia"/>
                            </a:rPr>
                            <a:t>=89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9125">
                    <a:tc>
                      <a:txBody>
                        <a:bodyPr/>
                        <a:lstStyle/>
                        <a:p>
                          <a:pPr algn="ctr">
                            <a:spcAft>
                              <a:spcPts val="0"/>
                            </a:spcAft>
                          </a:pPr>
                          <a:r>
                            <a:rPr lang="en-GB" sz="2000" dirty="0">
                              <a:effectLst/>
                              <a:latin typeface="Constantia"/>
                              <a:ea typeface="Times New Roman"/>
                              <a:cs typeface="Constantia"/>
                            </a:rPr>
                            <a:t>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 xmlns:m="http://schemas.openxmlformats.org/officeDocument/2006/math">
                              <m:sSub>
                                <m:sSubPr>
                                  <m:ctrlPr>
                                    <a:rPr lang="en-GB"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000" b="0" i="1" dirty="0" smtClean="0">
                                      <a:latin typeface="Cambria Math"/>
                                      <a:ea typeface="Cambria Math" panose="02040503050406030204" pitchFamily="18" charset="0"/>
                                      <a:cs typeface="Arial" panose="020B0604020202020204" pitchFamily="34" charset="0"/>
                                    </a:rPr>
                                    <m:t>𝑂</m:t>
                                  </m:r>
                                </m:e>
                                <m:sub>
                                  <m:r>
                                    <a:rPr lang="en-GB" sz="2000" b="0" i="1" dirty="0" smtClean="0">
                                      <a:latin typeface="Cambria Math"/>
                                      <a:ea typeface="Cambria Math" panose="02040503050406030204" pitchFamily="18" charset="0"/>
                                      <a:cs typeface="Arial" panose="020B0604020202020204" pitchFamily="34" charset="0"/>
                                    </a:rPr>
                                    <m:t>41</m:t>
                                  </m:r>
                                </m:sub>
                              </m:sSub>
                            </m:oMath>
                          </a14:m>
                          <a:r>
                            <a:rPr lang="en-GB" sz="2000" dirty="0">
                              <a:effectLst/>
                              <a:latin typeface="Constantia"/>
                              <a:ea typeface="Times New Roman"/>
                              <a:cs typeface="Constantia"/>
                            </a:rPr>
                            <a:t>=74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14:m>
                            <m:oMath xmlns:m="http://schemas.openxmlformats.org/officeDocument/2006/math">
                              <m:sSub>
                                <m:sSubPr>
                                  <m:ctrlPr>
                                    <a:rPr lang="en-GB" sz="20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000" b="0" i="1" dirty="0" smtClean="0">
                                      <a:latin typeface="Cambria Math"/>
                                      <a:ea typeface="Cambria Math" panose="02040503050406030204" pitchFamily="18" charset="0"/>
                                      <a:cs typeface="Arial" panose="020B0604020202020204" pitchFamily="34" charset="0"/>
                                    </a:rPr>
                                    <m:t>𝑂</m:t>
                                  </m:r>
                                </m:e>
                                <m:sub>
                                  <m:r>
                                    <a:rPr lang="en-GB" sz="2000" b="0" i="1" dirty="0" smtClean="0">
                                      <a:latin typeface="Cambria Math"/>
                                      <a:ea typeface="Cambria Math" panose="02040503050406030204" pitchFamily="18" charset="0"/>
                                      <a:cs typeface="Arial" panose="020B0604020202020204" pitchFamily="34" charset="0"/>
                                    </a:rPr>
                                    <m:t>42</m:t>
                                  </m:r>
                                </m:sub>
                              </m:sSub>
                            </m:oMath>
                          </a14:m>
                          <a:r>
                            <a:rPr lang="en-GB" sz="2000" dirty="0">
                              <a:effectLst/>
                              <a:latin typeface="Constantia"/>
                              <a:ea typeface="Times New Roman"/>
                              <a:cs typeface="Constantia"/>
                            </a:rPr>
                            <a:t>=126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894623339"/>
                  </p:ext>
                </p:extLst>
              </p:nvPr>
            </p:nvGraphicFramePr>
            <p:xfrm>
              <a:off x="1763688" y="2564904"/>
              <a:ext cx="4173598" cy="3096345"/>
            </p:xfrm>
            <a:graphic>
              <a:graphicData uri="http://schemas.openxmlformats.org/drawingml/2006/table">
                <a:tbl>
                  <a:tblPr firstRow="1" firstCol="1" bandRow="1">
                    <a:tableStyleId>{2D5ABB26-0587-4C30-8999-92F81FD0307C}</a:tableStyleId>
                  </a:tblPr>
                  <a:tblGrid>
                    <a:gridCol w="1777485"/>
                    <a:gridCol w="1209986"/>
                    <a:gridCol w="1186127"/>
                  </a:tblGrid>
                  <a:tr h="700720">
                    <a:tc rowSpan="2">
                      <a:txBody>
                        <a:bodyPr/>
                        <a:lstStyle/>
                        <a:p>
                          <a:pPr algn="ctr">
                            <a:spcAft>
                              <a:spcPts val="0"/>
                            </a:spcAft>
                          </a:pPr>
                          <a:endParaRPr lang="en-GB" sz="2000" dirty="0" smtClean="0">
                            <a:effectLst/>
                            <a:latin typeface="Constantia"/>
                            <a:cs typeface="Constantia"/>
                          </a:endParaRPr>
                        </a:p>
                        <a:p>
                          <a:pPr algn="ctr">
                            <a:spcAft>
                              <a:spcPts val="0"/>
                            </a:spcAft>
                          </a:pPr>
                          <a:r>
                            <a:rPr lang="en-GB" sz="2000" dirty="0" smtClean="0">
                              <a:effectLst/>
                              <a:latin typeface="Constantia"/>
                              <a:cs typeface="Constantia"/>
                            </a:rPr>
                            <a:t>Areas</a:t>
                          </a:r>
                          <a:endParaRPr lang="en-GB" sz="2000" dirty="0">
                            <a:effectLst/>
                            <a:latin typeface="Constantia"/>
                            <a:ea typeface="Times New Roman"/>
                            <a:cs typeface="Constantia"/>
                          </a:endParaRPr>
                        </a:p>
                        <a:p>
                          <a:pPr algn="ctr">
                            <a:spcAft>
                              <a:spcPts val="0"/>
                            </a:spcAft>
                          </a:pPr>
                          <a:r>
                            <a:rPr lang="en-GB" sz="2000" dirty="0">
                              <a:effectLst/>
                              <a:latin typeface="Constantia"/>
                              <a:cs typeface="Constantia"/>
                            </a:rPr>
                            <a:t> </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000" dirty="0" err="1" smtClean="0">
                              <a:effectLst/>
                              <a:latin typeface="Constantia"/>
                              <a:cs typeface="Constantia"/>
                            </a:rPr>
                            <a:t>Anemic</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r>
                  <a:tr h="479125">
                    <a:tc vMerge="1">
                      <a:txBody>
                        <a:bodyPr/>
                        <a:lstStyle/>
                        <a:p>
                          <a:pPr algn="ctr">
                            <a:spcAft>
                              <a:spcPts val="0"/>
                            </a:spcAft>
                          </a:pP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Yes</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No</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9125">
                    <a:tc>
                      <a:txBody>
                        <a:bodyPr/>
                        <a:lstStyle/>
                        <a:p>
                          <a:pPr algn="ctr">
                            <a:spcAft>
                              <a:spcPts val="0"/>
                            </a:spcAft>
                          </a:pPr>
                          <a:r>
                            <a:rPr lang="en-GB" sz="2000" baseline="0" dirty="0" smtClean="0">
                              <a:effectLst/>
                              <a:latin typeface="Constantia"/>
                              <a:ea typeface="+mn-ea"/>
                              <a:cs typeface="Constantia"/>
                            </a:rPr>
                            <a:t>A</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7475" t="-265385" r="-98485" b="-30256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1282" t="-265385" b="-302564"/>
                          </a:stretch>
                        </a:blipFill>
                      </a:tcPr>
                    </a:tc>
                  </a:tr>
                  <a:tr h="479125">
                    <a:tc>
                      <a:txBody>
                        <a:bodyPr/>
                        <a:lstStyle/>
                        <a:p>
                          <a:pPr algn="ctr">
                            <a:spcAft>
                              <a:spcPts val="0"/>
                            </a:spcAft>
                          </a:pPr>
                          <a:r>
                            <a:rPr lang="en-GB" sz="2000" dirty="0" smtClean="0">
                              <a:effectLst/>
                              <a:latin typeface="Constantia"/>
                              <a:cs typeface="Constantia"/>
                            </a:rPr>
                            <a:t>B</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7475" t="-360759" r="-98485" b="-19873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1282" t="-360759" b="-198734"/>
                          </a:stretch>
                        </a:blipFill>
                      </a:tcPr>
                    </a:tc>
                  </a:tr>
                  <a:tr h="479125">
                    <a:tc>
                      <a:txBody>
                        <a:bodyPr/>
                        <a:lstStyle/>
                        <a:p>
                          <a:pPr algn="ctr">
                            <a:spcAft>
                              <a:spcPts val="0"/>
                            </a:spcAft>
                          </a:pPr>
                          <a:r>
                            <a:rPr lang="en-GB" sz="2000" dirty="0" smtClean="0">
                              <a:effectLst/>
                              <a:latin typeface="Constantia"/>
                              <a:ea typeface="Times New Roman"/>
                              <a:cs typeface="Constantia"/>
                            </a:rPr>
                            <a:t>C</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7475" t="-466667" r="-98485" b="-101282"/>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1282" t="-466667" b="-101282"/>
                          </a:stretch>
                        </a:blipFill>
                      </a:tcPr>
                    </a:tc>
                  </a:tr>
                  <a:tr h="479125">
                    <a:tc>
                      <a:txBody>
                        <a:bodyPr/>
                        <a:lstStyle/>
                        <a:p>
                          <a:pPr algn="ctr">
                            <a:spcAft>
                              <a:spcPts val="0"/>
                            </a:spcAft>
                          </a:pPr>
                          <a:r>
                            <a:rPr lang="en-GB" sz="2000" dirty="0" smtClean="0">
                              <a:effectLst/>
                              <a:latin typeface="Constantia"/>
                              <a:ea typeface="Times New Roman"/>
                              <a:cs typeface="Constantia"/>
                            </a:rPr>
                            <a:t>D</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7475" t="-559494" r="-98485"/>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1282" t="-559494"/>
                          </a:stretch>
                        </a:blipFill>
                      </a:tcPr>
                    </a:tc>
                  </a:tr>
                </a:tbl>
              </a:graphicData>
            </a:graphic>
          </p:graphicFrame>
        </mc:Fallback>
      </mc:AlternateContent>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Analysis of </a:t>
            </a:r>
            <a:r>
              <a:rPr lang="en-GB" sz="3200" dirty="0" err="1">
                <a:cs typeface="Arial" panose="020B0604020202020204" pitchFamily="34" charset="0"/>
              </a:rPr>
              <a:t>IxJ</a:t>
            </a:r>
            <a:r>
              <a:rPr lang="en-GB" sz="3200" dirty="0">
                <a:cs typeface="Arial" panose="020B0604020202020204" pitchFamily="34" charset="0"/>
              </a:rPr>
              <a:t> contingency tables</a:t>
            </a:r>
          </a:p>
        </p:txBody>
      </p:sp>
    </p:spTree>
    <p:extLst>
      <p:ext uri="{BB962C8B-B14F-4D97-AF65-F5344CB8AC3E}">
        <p14:creationId xmlns:p14="http://schemas.microsoft.com/office/powerpoint/2010/main" val="34899461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116</a:t>
            </a:fld>
            <a:endParaRPr lang="en-GB" dirty="0">
              <a:solidFill>
                <a:schemeClr val="tx2"/>
              </a:solidFill>
            </a:endParaRPr>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497263997"/>
                  </p:ext>
                </p:extLst>
              </p:nvPr>
            </p:nvGraphicFramePr>
            <p:xfrm>
              <a:off x="1475656" y="2060848"/>
              <a:ext cx="6042977" cy="3839050"/>
            </p:xfrm>
            <a:graphic>
              <a:graphicData uri="http://schemas.openxmlformats.org/drawingml/2006/table">
                <a:tbl>
                  <a:tblPr firstRow="1" firstCol="1" bandRow="1">
                    <a:tableStyleId>{2D5ABB26-0587-4C30-8999-92F81FD0307C}</a:tableStyleId>
                  </a:tblPr>
                  <a:tblGrid>
                    <a:gridCol w="945197">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2548890">
                      <a:extLst>
                        <a:ext uri="{9D8B030D-6E8A-4147-A177-3AD203B41FA5}">
                          <a16:colId xmlns:a16="http://schemas.microsoft.com/office/drawing/2014/main" val="20002"/>
                        </a:ext>
                      </a:extLst>
                    </a:gridCol>
                  </a:tblGrid>
                  <a:tr h="863590">
                    <a:tc rowSpan="2">
                      <a:txBody>
                        <a:bodyPr/>
                        <a:lstStyle/>
                        <a:p>
                          <a:pPr algn="ctr">
                            <a:spcAft>
                              <a:spcPts val="0"/>
                            </a:spcAft>
                          </a:pPr>
                          <a:endParaRPr lang="en-GB" sz="2200" dirty="0">
                            <a:effectLst/>
                            <a:latin typeface="+mn-lt"/>
                            <a:cs typeface="Constantia"/>
                          </a:endParaRPr>
                        </a:p>
                        <a:p>
                          <a:pPr algn="ctr">
                            <a:spcAft>
                              <a:spcPts val="0"/>
                            </a:spcAft>
                          </a:pPr>
                          <a:endParaRPr lang="en-GB" sz="2200" dirty="0">
                            <a:effectLst/>
                            <a:latin typeface="+mn-lt"/>
                            <a:cs typeface="Constantia"/>
                          </a:endParaRPr>
                        </a:p>
                        <a:p>
                          <a:pPr algn="ctr">
                            <a:spcAft>
                              <a:spcPts val="0"/>
                            </a:spcAft>
                          </a:pPr>
                          <a:r>
                            <a:rPr lang="en-GB" sz="2200" dirty="0">
                              <a:effectLst/>
                              <a:latin typeface="+mn-lt"/>
                              <a:cs typeface="Constantia"/>
                            </a:rPr>
                            <a:t>Areas</a:t>
                          </a:r>
                          <a:endParaRPr lang="en-GB" sz="2200" dirty="0">
                            <a:effectLst/>
                            <a:latin typeface="+mn-lt"/>
                            <a:ea typeface="Times New Roman"/>
                            <a:cs typeface="Constantia"/>
                          </a:endParaRPr>
                        </a:p>
                        <a:p>
                          <a:pPr algn="ctr">
                            <a:spcAft>
                              <a:spcPts val="0"/>
                            </a:spcAft>
                          </a:pPr>
                          <a:r>
                            <a:rPr lang="en-GB" sz="2200" dirty="0">
                              <a:effectLst/>
                              <a:latin typeface="+mn-lt"/>
                              <a:cs typeface="Constantia"/>
                            </a:rPr>
                            <a:t> </a:t>
                          </a:r>
                          <a:endParaRPr lang="en-GB" sz="2200" dirty="0">
                            <a:effectLst/>
                            <a:latin typeface="+mn-lt"/>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err="1">
                              <a:effectLst/>
                              <a:latin typeface="+mn-lt"/>
                              <a:cs typeface="Constantia"/>
                            </a:rPr>
                            <a:t>Anemic</a:t>
                          </a:r>
                          <a:endParaRPr lang="en-GB" sz="2200" dirty="0">
                            <a:effectLst/>
                            <a:latin typeface="+mn-lt"/>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10000"/>
                      </a:ext>
                    </a:extLst>
                  </a:tr>
                  <a:tr h="595092">
                    <a:tc vMerge="1">
                      <a:txBody>
                        <a:bodyPr/>
                        <a:lstStyle/>
                        <a:p>
                          <a:pPr algn="ctr">
                            <a:spcAft>
                              <a:spcPts val="0"/>
                            </a:spcAft>
                          </a:pP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latin typeface="+mn-lt"/>
                              <a:cs typeface="Constantia"/>
                            </a:rPr>
                            <a:t>Yes</a:t>
                          </a:r>
                          <a:endParaRPr lang="en-GB" sz="2200" dirty="0">
                            <a:effectLst/>
                            <a:latin typeface="+mn-lt"/>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latin typeface="+mn-lt"/>
                              <a:cs typeface="Constantia"/>
                            </a:rPr>
                            <a:t>No</a:t>
                          </a:r>
                          <a:endParaRPr lang="en-GB" sz="2200" dirty="0">
                            <a:effectLst/>
                            <a:latin typeface="+mn-lt"/>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95092">
                    <a:tc>
                      <a:txBody>
                        <a:bodyPr/>
                        <a:lstStyle/>
                        <a:p>
                          <a:pPr algn="ctr">
                            <a:spcAft>
                              <a:spcPts val="0"/>
                            </a:spcAft>
                          </a:pPr>
                          <a:r>
                            <a:rPr lang="en-GB" sz="2000" baseline="0" dirty="0">
                              <a:effectLst/>
                              <a:latin typeface="Constantia"/>
                              <a:ea typeface="+mn-ea"/>
                              <a:cs typeface="Constantia"/>
                            </a:rPr>
                            <a:t>A</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a:rPr>
                                    <m:t>𝐸</m:t>
                                  </m:r>
                                </m:e>
                                <m:sub>
                                  <m:r>
                                    <a:rPr lang="en-GB" sz="2000" b="0" i="1" smtClean="0">
                                      <a:latin typeface="Cambria Math"/>
                                    </a:rPr>
                                    <m:t>11</m:t>
                                  </m:r>
                                </m:sub>
                              </m:sSub>
                              <m:r>
                                <a:rPr lang="en-GB" sz="2000" b="0" i="1" smtClean="0">
                                  <a:latin typeface="Cambria Math"/>
                                </a:rPr>
                                <m:t>= </m:t>
                              </m:r>
                              <m:f>
                                <m:fPr>
                                  <m:ctrlPr>
                                    <a:rPr lang="en-GB" sz="2000" b="0" i="1" smtClean="0">
                                      <a:latin typeface="Cambria Math" panose="02040503050406030204" pitchFamily="18" charset="0"/>
                                    </a:rPr>
                                  </m:ctrlPr>
                                </m:fPr>
                                <m:num>
                                  <m:r>
                                    <a:rPr lang="en-GB" sz="2000" b="0" i="1" smtClean="0">
                                      <a:latin typeface="Cambria Math"/>
                                    </a:rPr>
                                    <m:t>200∗370</m:t>
                                  </m:r>
                                </m:num>
                                <m:den>
                                  <m:r>
                                    <a:rPr lang="en-GB" sz="2000" b="0" i="1" smtClean="0">
                                      <a:latin typeface="Cambria Math"/>
                                    </a:rPr>
                                    <m:t>801</m:t>
                                  </m:r>
                                </m:den>
                              </m:f>
                            </m:oMath>
                          </a14:m>
                          <a:r>
                            <a:rPr lang="en-GB" sz="2000" dirty="0"/>
                            <a:t> =92.4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a:rPr>
                                    <m:t>𝐸</m:t>
                                  </m:r>
                                </m:e>
                                <m:sub>
                                  <m:r>
                                    <a:rPr lang="en-GB" sz="2000" b="0" i="1" smtClean="0">
                                      <a:latin typeface="Cambria Math"/>
                                    </a:rPr>
                                    <m:t>12</m:t>
                                  </m:r>
                                </m:sub>
                              </m:sSub>
                              <m:r>
                                <a:rPr lang="en-GB" sz="2000" b="0" i="1" smtClean="0">
                                  <a:latin typeface="Cambria Math"/>
                                </a:rPr>
                                <m:t>= </m:t>
                              </m:r>
                              <m:f>
                                <m:fPr>
                                  <m:ctrlPr>
                                    <a:rPr lang="en-GB" sz="2000" b="0" i="1" smtClean="0">
                                      <a:latin typeface="Cambria Math" panose="02040503050406030204" pitchFamily="18" charset="0"/>
                                    </a:rPr>
                                  </m:ctrlPr>
                                </m:fPr>
                                <m:num>
                                  <m:r>
                                    <a:rPr lang="en-GB" sz="2000" b="0" i="1" smtClean="0">
                                      <a:latin typeface="Cambria Math"/>
                                    </a:rPr>
                                    <m:t>200∗431</m:t>
                                  </m:r>
                                </m:num>
                                <m:den>
                                  <m:r>
                                    <a:rPr lang="en-GB" sz="2000" b="0" i="1" smtClean="0">
                                      <a:latin typeface="Cambria Math"/>
                                    </a:rPr>
                                    <m:t>801</m:t>
                                  </m:r>
                                </m:den>
                              </m:f>
                            </m:oMath>
                          </a14:m>
                          <a:r>
                            <a:rPr lang="en-GB" sz="2000" dirty="0"/>
                            <a:t> =107.6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95092">
                    <a:tc>
                      <a:txBody>
                        <a:bodyPr/>
                        <a:lstStyle/>
                        <a:p>
                          <a:pPr algn="ctr">
                            <a:spcAft>
                              <a:spcPts val="0"/>
                            </a:spcAft>
                          </a:pPr>
                          <a:r>
                            <a:rPr lang="en-GB" sz="2000" dirty="0">
                              <a:effectLst/>
                              <a:latin typeface="Constantia"/>
                              <a:cs typeface="Constantia"/>
                            </a:rPr>
                            <a:t>B</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a:rPr>
                                    <m:t>𝐸</m:t>
                                  </m:r>
                                </m:e>
                                <m:sub>
                                  <m:r>
                                    <a:rPr lang="en-GB" sz="2000" b="0" i="1" smtClean="0">
                                      <a:latin typeface="Cambria Math"/>
                                    </a:rPr>
                                    <m:t>21</m:t>
                                  </m:r>
                                </m:sub>
                              </m:sSub>
                              <m:r>
                                <a:rPr lang="en-GB" sz="2000" b="0" i="1" smtClean="0">
                                  <a:latin typeface="Cambria Math"/>
                                </a:rPr>
                                <m:t>= </m:t>
                              </m:r>
                              <m:f>
                                <m:fPr>
                                  <m:ctrlPr>
                                    <a:rPr lang="en-GB" sz="2000" b="0" i="1" smtClean="0">
                                      <a:latin typeface="Cambria Math" panose="02040503050406030204" pitchFamily="18" charset="0"/>
                                    </a:rPr>
                                  </m:ctrlPr>
                                </m:fPr>
                                <m:num>
                                  <m:r>
                                    <a:rPr lang="en-GB" sz="2000" b="0" i="1" smtClean="0">
                                      <a:latin typeface="Cambria Math"/>
                                    </a:rPr>
                                    <m:t>200∗370</m:t>
                                  </m:r>
                                </m:num>
                                <m:den>
                                  <m:r>
                                    <a:rPr lang="en-GB" sz="2000" b="0" i="1" smtClean="0">
                                      <a:latin typeface="Cambria Math"/>
                                    </a:rPr>
                                    <m:t>801</m:t>
                                  </m:r>
                                </m:den>
                              </m:f>
                            </m:oMath>
                          </a14:m>
                          <a:r>
                            <a:rPr lang="en-GB" sz="2000" dirty="0"/>
                            <a:t> =92.4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a:rPr>
                                    <m:t>𝐸</m:t>
                                  </m:r>
                                </m:e>
                                <m:sub>
                                  <m:r>
                                    <a:rPr lang="en-GB" sz="2000" b="0" i="1" smtClean="0">
                                      <a:latin typeface="Cambria Math"/>
                                    </a:rPr>
                                    <m:t>22</m:t>
                                  </m:r>
                                </m:sub>
                              </m:sSub>
                              <m:r>
                                <a:rPr lang="en-GB" sz="2000" b="0" i="1" smtClean="0">
                                  <a:latin typeface="Cambria Math"/>
                                </a:rPr>
                                <m:t>= </m:t>
                              </m:r>
                              <m:f>
                                <m:fPr>
                                  <m:ctrlPr>
                                    <a:rPr lang="en-GB" sz="2000" b="0" i="1" smtClean="0">
                                      <a:latin typeface="Cambria Math" panose="02040503050406030204" pitchFamily="18" charset="0"/>
                                    </a:rPr>
                                  </m:ctrlPr>
                                </m:fPr>
                                <m:num>
                                  <m:r>
                                    <a:rPr lang="en-GB" sz="2000" b="0" i="1" smtClean="0">
                                      <a:latin typeface="Cambria Math"/>
                                    </a:rPr>
                                    <m:t>200∗431</m:t>
                                  </m:r>
                                </m:num>
                                <m:den>
                                  <m:r>
                                    <a:rPr lang="en-GB" sz="2000" b="0" i="1" smtClean="0">
                                      <a:latin typeface="Cambria Math"/>
                                    </a:rPr>
                                    <m:t>801</m:t>
                                  </m:r>
                                </m:den>
                              </m:f>
                            </m:oMath>
                          </a14:m>
                          <a:r>
                            <a:rPr lang="en-GB" sz="2000" dirty="0"/>
                            <a:t> =107.6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95092">
                    <a:tc>
                      <a:txBody>
                        <a:bodyPr/>
                        <a:lstStyle/>
                        <a:p>
                          <a:pPr algn="ctr">
                            <a:spcAft>
                              <a:spcPts val="0"/>
                            </a:spcAft>
                          </a:pPr>
                          <a:r>
                            <a:rPr lang="en-GB" sz="2000" dirty="0">
                              <a:effectLst/>
                              <a:latin typeface="Constantia"/>
                              <a:ea typeface="Times New Roman"/>
                              <a:cs typeface="Constantia"/>
                            </a:rPr>
                            <a:t>C</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a:rPr>
                                    <m:t>𝐸</m:t>
                                  </m:r>
                                </m:e>
                                <m:sub>
                                  <m:r>
                                    <a:rPr lang="en-GB" sz="2000" b="0" i="1" smtClean="0">
                                      <a:latin typeface="Cambria Math"/>
                                    </a:rPr>
                                    <m:t>31</m:t>
                                  </m:r>
                                </m:sub>
                              </m:sSub>
                              <m:r>
                                <a:rPr lang="en-GB" sz="2000" b="0" i="1" smtClean="0">
                                  <a:latin typeface="Cambria Math"/>
                                </a:rPr>
                                <m:t>= </m:t>
                              </m:r>
                              <m:f>
                                <m:fPr>
                                  <m:ctrlPr>
                                    <a:rPr lang="en-GB" sz="2000" b="0" i="1" smtClean="0">
                                      <a:latin typeface="Cambria Math" panose="02040503050406030204" pitchFamily="18" charset="0"/>
                                    </a:rPr>
                                  </m:ctrlPr>
                                </m:fPr>
                                <m:num>
                                  <m:r>
                                    <a:rPr lang="en-GB" sz="2000" b="0" i="1" smtClean="0">
                                      <a:latin typeface="Cambria Math"/>
                                    </a:rPr>
                                    <m:t>201∗370</m:t>
                                  </m:r>
                                </m:num>
                                <m:den>
                                  <m:r>
                                    <a:rPr lang="en-GB" sz="2000" b="0" i="1" smtClean="0">
                                      <a:latin typeface="Cambria Math"/>
                                    </a:rPr>
                                    <m:t>801</m:t>
                                  </m:r>
                                </m:den>
                              </m:f>
                            </m:oMath>
                          </a14:m>
                          <a:r>
                            <a:rPr lang="en-GB" sz="2000" dirty="0"/>
                            <a:t> =92.8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a:rPr>
                                    <m:t>𝐸</m:t>
                                  </m:r>
                                </m:e>
                                <m:sub>
                                  <m:r>
                                    <a:rPr lang="en-GB" sz="2000" b="0" i="1" smtClean="0">
                                      <a:latin typeface="Cambria Math"/>
                                    </a:rPr>
                                    <m:t>32</m:t>
                                  </m:r>
                                </m:sub>
                              </m:sSub>
                              <m:r>
                                <a:rPr lang="en-GB" sz="2000" b="0" i="1" smtClean="0">
                                  <a:latin typeface="Cambria Math"/>
                                </a:rPr>
                                <m:t>= </m:t>
                              </m:r>
                              <m:f>
                                <m:fPr>
                                  <m:ctrlPr>
                                    <a:rPr lang="en-GB" sz="2000" b="0" i="1" smtClean="0">
                                      <a:latin typeface="Cambria Math" panose="02040503050406030204" pitchFamily="18" charset="0"/>
                                    </a:rPr>
                                  </m:ctrlPr>
                                </m:fPr>
                                <m:num>
                                  <m:r>
                                    <a:rPr lang="en-GB" sz="2000" b="0" i="1" smtClean="0">
                                      <a:latin typeface="Cambria Math"/>
                                    </a:rPr>
                                    <m:t>201∗431</m:t>
                                  </m:r>
                                </m:num>
                                <m:den>
                                  <m:r>
                                    <a:rPr lang="en-GB" sz="2000" b="0" i="1" smtClean="0">
                                      <a:latin typeface="Cambria Math"/>
                                    </a:rPr>
                                    <m:t>801</m:t>
                                  </m:r>
                                </m:den>
                              </m:f>
                            </m:oMath>
                          </a14:m>
                          <a:r>
                            <a:rPr lang="en-GB" sz="2000" dirty="0"/>
                            <a:t> =108.2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95092">
                    <a:tc>
                      <a:txBody>
                        <a:bodyPr/>
                        <a:lstStyle/>
                        <a:p>
                          <a:pPr algn="ctr">
                            <a:spcAft>
                              <a:spcPts val="0"/>
                            </a:spcAft>
                          </a:pPr>
                          <a:r>
                            <a:rPr lang="en-GB" sz="2000" dirty="0">
                              <a:effectLst/>
                              <a:latin typeface="Constantia"/>
                              <a:ea typeface="Times New Roman"/>
                              <a:cs typeface="Constantia"/>
                            </a:rPr>
                            <a:t>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a:rPr>
                                    <m:t>𝐸</m:t>
                                  </m:r>
                                </m:e>
                                <m:sub>
                                  <m:r>
                                    <a:rPr lang="en-GB" sz="2000" b="0" i="1" smtClean="0">
                                      <a:latin typeface="Cambria Math"/>
                                    </a:rPr>
                                    <m:t>41</m:t>
                                  </m:r>
                                </m:sub>
                              </m:sSub>
                              <m:r>
                                <a:rPr lang="en-GB" sz="2000" b="0" i="1" smtClean="0">
                                  <a:latin typeface="Cambria Math"/>
                                </a:rPr>
                                <m:t>= </m:t>
                              </m:r>
                              <m:f>
                                <m:fPr>
                                  <m:ctrlPr>
                                    <a:rPr lang="en-GB" sz="2000" b="0" i="1" smtClean="0">
                                      <a:latin typeface="Cambria Math" panose="02040503050406030204" pitchFamily="18" charset="0"/>
                                    </a:rPr>
                                  </m:ctrlPr>
                                </m:fPr>
                                <m:num>
                                  <m:r>
                                    <a:rPr lang="en-GB" sz="2000" b="0" i="1" smtClean="0">
                                      <a:latin typeface="Cambria Math"/>
                                    </a:rPr>
                                    <m:t>200∗370</m:t>
                                  </m:r>
                                </m:num>
                                <m:den>
                                  <m:r>
                                    <a:rPr lang="en-GB" sz="2000" b="0" i="1" smtClean="0">
                                      <a:latin typeface="Cambria Math"/>
                                    </a:rPr>
                                    <m:t>801</m:t>
                                  </m:r>
                                </m:den>
                              </m:f>
                            </m:oMath>
                          </a14:m>
                          <a:r>
                            <a:rPr lang="en-GB" sz="2000" dirty="0"/>
                            <a:t> =92.4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a:rPr>
                                    <m:t>𝐸</m:t>
                                  </m:r>
                                </m:e>
                                <m:sub>
                                  <m:r>
                                    <a:rPr lang="en-GB" sz="2000" b="0" i="1" smtClean="0">
                                      <a:latin typeface="Cambria Math"/>
                                    </a:rPr>
                                    <m:t>42</m:t>
                                  </m:r>
                                </m:sub>
                              </m:sSub>
                              <m:r>
                                <a:rPr lang="en-GB" sz="2000" b="0" i="1" smtClean="0">
                                  <a:latin typeface="Cambria Math"/>
                                </a:rPr>
                                <m:t>= </m:t>
                              </m:r>
                              <m:f>
                                <m:fPr>
                                  <m:ctrlPr>
                                    <a:rPr lang="en-GB" sz="2000" b="0" i="1" smtClean="0">
                                      <a:latin typeface="Cambria Math" panose="02040503050406030204" pitchFamily="18" charset="0"/>
                                    </a:rPr>
                                  </m:ctrlPr>
                                </m:fPr>
                                <m:num>
                                  <m:r>
                                    <a:rPr lang="en-GB" sz="2000" b="0" i="1" smtClean="0">
                                      <a:latin typeface="Cambria Math"/>
                                    </a:rPr>
                                    <m:t>200∗431</m:t>
                                  </m:r>
                                </m:num>
                                <m:den>
                                  <m:r>
                                    <a:rPr lang="en-GB" sz="2000" b="0" i="1" smtClean="0">
                                      <a:latin typeface="Cambria Math"/>
                                    </a:rPr>
                                    <m:t>801</m:t>
                                  </m:r>
                                </m:den>
                              </m:f>
                            </m:oMath>
                          </a14:m>
                          <a:r>
                            <a:rPr lang="en-GB" sz="2000" dirty="0"/>
                            <a:t> =107.6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497263997"/>
                  </p:ext>
                </p:extLst>
              </p:nvPr>
            </p:nvGraphicFramePr>
            <p:xfrm>
              <a:off x="1475656" y="2060848"/>
              <a:ext cx="6042977" cy="3839050"/>
            </p:xfrm>
            <a:graphic>
              <a:graphicData uri="http://schemas.openxmlformats.org/drawingml/2006/table">
                <a:tbl>
                  <a:tblPr firstRow="1" firstCol="1" bandRow="1">
                    <a:tableStyleId>{2D5ABB26-0587-4C30-8999-92F81FD0307C}</a:tableStyleId>
                  </a:tblPr>
                  <a:tblGrid>
                    <a:gridCol w="945197"/>
                    <a:gridCol w="2548890"/>
                    <a:gridCol w="2548890"/>
                  </a:tblGrid>
                  <a:tr h="863590">
                    <a:tc rowSpan="2">
                      <a:txBody>
                        <a:bodyPr/>
                        <a:lstStyle/>
                        <a:p>
                          <a:pPr algn="ctr">
                            <a:spcAft>
                              <a:spcPts val="0"/>
                            </a:spcAft>
                          </a:pPr>
                          <a:endParaRPr lang="en-GB" sz="2200" dirty="0" smtClean="0">
                            <a:effectLst/>
                            <a:latin typeface="+mn-lt"/>
                            <a:cs typeface="Constantia"/>
                          </a:endParaRPr>
                        </a:p>
                        <a:p>
                          <a:pPr algn="ctr">
                            <a:spcAft>
                              <a:spcPts val="0"/>
                            </a:spcAft>
                          </a:pPr>
                          <a:endParaRPr lang="en-GB" sz="2200" dirty="0" smtClean="0">
                            <a:effectLst/>
                            <a:latin typeface="+mn-lt"/>
                            <a:cs typeface="Constantia"/>
                          </a:endParaRPr>
                        </a:p>
                        <a:p>
                          <a:pPr algn="ctr">
                            <a:spcAft>
                              <a:spcPts val="0"/>
                            </a:spcAft>
                          </a:pPr>
                          <a:r>
                            <a:rPr lang="en-GB" sz="2200" dirty="0" smtClean="0">
                              <a:effectLst/>
                              <a:latin typeface="+mn-lt"/>
                              <a:cs typeface="Constantia"/>
                            </a:rPr>
                            <a:t>Areas</a:t>
                          </a:r>
                          <a:endParaRPr lang="en-GB" sz="2200" dirty="0">
                            <a:effectLst/>
                            <a:latin typeface="+mn-lt"/>
                            <a:ea typeface="Times New Roman"/>
                            <a:cs typeface="Constantia"/>
                          </a:endParaRPr>
                        </a:p>
                        <a:p>
                          <a:pPr algn="ctr">
                            <a:spcAft>
                              <a:spcPts val="0"/>
                            </a:spcAft>
                          </a:pPr>
                          <a:r>
                            <a:rPr lang="en-GB" sz="2200" dirty="0">
                              <a:effectLst/>
                              <a:latin typeface="+mn-lt"/>
                              <a:cs typeface="Constantia"/>
                            </a:rPr>
                            <a:t> </a:t>
                          </a:r>
                          <a:endParaRPr lang="en-GB" sz="2200" dirty="0">
                            <a:effectLst/>
                            <a:latin typeface="+mn-lt"/>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err="1" smtClean="0">
                              <a:effectLst/>
                              <a:latin typeface="+mn-lt"/>
                              <a:cs typeface="Constantia"/>
                            </a:rPr>
                            <a:t>Anemic</a:t>
                          </a:r>
                          <a:endParaRPr lang="en-GB" sz="2200" dirty="0">
                            <a:effectLst/>
                            <a:latin typeface="+mn-lt"/>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r>
                  <a:tr h="595092">
                    <a:tc vMerge="1">
                      <a:txBody>
                        <a:bodyPr/>
                        <a:lstStyle/>
                        <a:p>
                          <a:pPr algn="ctr">
                            <a:spcAft>
                              <a:spcPts val="0"/>
                            </a:spcAft>
                          </a:pP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latin typeface="+mn-lt"/>
                              <a:cs typeface="Constantia"/>
                            </a:rPr>
                            <a:t>Yes</a:t>
                          </a:r>
                          <a:endParaRPr lang="en-GB" sz="2200" dirty="0">
                            <a:effectLst/>
                            <a:latin typeface="+mn-lt"/>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latin typeface="+mn-lt"/>
                              <a:cs typeface="Constantia"/>
                            </a:rPr>
                            <a:t>No</a:t>
                          </a:r>
                          <a:endParaRPr lang="en-GB" sz="2200" dirty="0">
                            <a:effectLst/>
                            <a:latin typeface="+mn-lt"/>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5092">
                    <a:tc>
                      <a:txBody>
                        <a:bodyPr/>
                        <a:lstStyle/>
                        <a:p>
                          <a:pPr algn="ctr">
                            <a:spcAft>
                              <a:spcPts val="0"/>
                            </a:spcAft>
                          </a:pPr>
                          <a:r>
                            <a:rPr lang="en-GB" sz="2000" baseline="0" dirty="0" smtClean="0">
                              <a:effectLst/>
                              <a:latin typeface="Constantia"/>
                              <a:ea typeface="+mn-ea"/>
                              <a:cs typeface="Constantia"/>
                            </a:rPr>
                            <a:t>A</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7081" t="-256122" r="-100239" b="-29898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37081" t="-256122" r="-239" b="-298980"/>
                          </a:stretch>
                        </a:blipFill>
                      </a:tcPr>
                    </a:tc>
                  </a:tr>
                  <a:tr h="595092">
                    <a:tc>
                      <a:txBody>
                        <a:bodyPr/>
                        <a:lstStyle/>
                        <a:p>
                          <a:pPr algn="ctr">
                            <a:spcAft>
                              <a:spcPts val="0"/>
                            </a:spcAft>
                          </a:pPr>
                          <a:r>
                            <a:rPr lang="en-GB" sz="2000" dirty="0" smtClean="0">
                              <a:effectLst/>
                              <a:latin typeface="Constantia"/>
                              <a:cs typeface="Constantia"/>
                            </a:rPr>
                            <a:t>B</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7081" t="-356122" r="-100239" b="-19898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37081" t="-356122" r="-239" b="-198980"/>
                          </a:stretch>
                        </a:blipFill>
                      </a:tcPr>
                    </a:tc>
                  </a:tr>
                  <a:tr h="595092">
                    <a:tc>
                      <a:txBody>
                        <a:bodyPr/>
                        <a:lstStyle/>
                        <a:p>
                          <a:pPr algn="ctr">
                            <a:spcAft>
                              <a:spcPts val="0"/>
                            </a:spcAft>
                          </a:pPr>
                          <a:r>
                            <a:rPr lang="en-GB" sz="2000" dirty="0" smtClean="0">
                              <a:effectLst/>
                              <a:latin typeface="Constantia"/>
                              <a:ea typeface="Times New Roman"/>
                              <a:cs typeface="Constantia"/>
                            </a:rPr>
                            <a:t>C</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7081" t="-460825" r="-100239" b="-10103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37081" t="-460825" r="-239" b="-101031"/>
                          </a:stretch>
                        </a:blipFill>
                      </a:tcPr>
                    </a:tc>
                  </a:tr>
                  <a:tr h="595092">
                    <a:tc>
                      <a:txBody>
                        <a:bodyPr/>
                        <a:lstStyle/>
                        <a:p>
                          <a:pPr algn="ctr">
                            <a:spcAft>
                              <a:spcPts val="0"/>
                            </a:spcAft>
                          </a:pPr>
                          <a:r>
                            <a:rPr lang="en-GB" sz="2000" dirty="0" smtClean="0">
                              <a:effectLst/>
                              <a:latin typeface="Constantia"/>
                              <a:ea typeface="Times New Roman"/>
                              <a:cs typeface="Constantia"/>
                            </a:rPr>
                            <a:t>D</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7081" t="-555102" r="-10023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37081" t="-555102" r="-239"/>
                          </a:stretch>
                        </a:blipFill>
                      </a:tcPr>
                    </a:tc>
                  </a:tr>
                </a:tbl>
              </a:graphicData>
            </a:graphic>
          </p:graphicFrame>
        </mc:Fallback>
      </mc:AlternateContent>
      <mc:AlternateContent xmlns:mc="http://schemas.openxmlformats.org/markup-compatibility/2006" xmlns:a14="http://schemas.microsoft.com/office/drawing/2010/main">
        <mc:Choice Requires="a14">
          <p:sp>
            <p:nvSpPr>
              <p:cNvPr id="12" name="Content Placeholder 2"/>
              <p:cNvSpPr txBox="1">
                <a:spLocks/>
              </p:cNvSpPr>
              <p:nvPr/>
            </p:nvSpPr>
            <p:spPr>
              <a:xfrm>
                <a:off x="472186" y="1124744"/>
                <a:ext cx="8280920" cy="100811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Matrix of the expected values (</a:t>
                </a:r>
                <a14:m>
                  <m:oMath xmlns:m="http://schemas.openxmlformats.org/officeDocument/2006/math">
                    <m:sSub>
                      <m:sSubPr>
                        <m:ctrlPr>
                          <a:rPr lang="en-GB" sz="2200" i="1">
                            <a:latin typeface="Cambria Math" panose="02040503050406030204" pitchFamily="18" charset="0"/>
                          </a:rPr>
                        </m:ctrlPr>
                      </m:sSubPr>
                      <m:e>
                        <m:r>
                          <a:rPr lang="en-GB" sz="2200" i="1">
                            <a:latin typeface="Cambria Math"/>
                          </a:rPr>
                          <m:t>𝐸</m:t>
                        </m:r>
                      </m:e>
                      <m:sub>
                        <m:r>
                          <a:rPr lang="en-GB" sz="2200" i="1">
                            <a:latin typeface="Cambria Math"/>
                          </a:rPr>
                          <m:t>𝑖𝑗</m:t>
                        </m:r>
                      </m:sub>
                    </m:sSub>
                  </m:oMath>
                </a14:m>
                <a:r>
                  <a:rPr lang="en-GB" sz="2200" dirty="0">
                    <a:latin typeface="Arial" panose="020B0604020202020204" pitchFamily="34" charset="0"/>
                    <a:ea typeface="Verdana" panose="020B0604030504040204" pitchFamily="34" charset="0"/>
                    <a:cs typeface="Arial" panose="020B0604020202020204" pitchFamily="34" charset="0"/>
                  </a:rPr>
                  <a:t>). </a:t>
                </a:r>
              </a:p>
            </p:txBody>
          </p:sp>
        </mc:Choice>
        <mc:Fallback xmlns="">
          <p:sp>
            <p:nvSpPr>
              <p:cNvPr id="12" name="Content Placeholder 2"/>
              <p:cNvSpPr txBox="1">
                <a:spLocks noRot="1" noChangeAspect="1" noMove="1" noResize="1" noEditPoints="1" noAdjustHandles="1" noChangeArrowheads="1" noChangeShapeType="1" noTextEdit="1"/>
              </p:cNvSpPr>
              <p:nvPr/>
            </p:nvSpPr>
            <p:spPr>
              <a:xfrm>
                <a:off x="472186" y="1124744"/>
                <a:ext cx="8280920" cy="1008112"/>
              </a:xfrm>
              <a:prstGeom prst="rect">
                <a:avLst/>
              </a:prstGeom>
              <a:blipFill rotWithShape="1">
                <a:blip r:embed="rId3"/>
                <a:stretch>
                  <a:fillRect l="-442"/>
                </a:stretch>
              </a:blipFill>
            </p:spPr>
            <p:txBody>
              <a:bodyPr/>
              <a:lstStyle/>
              <a:p>
                <a:r>
                  <a:rPr lang="en-GB">
                    <a:noFill/>
                  </a:rPr>
                  <a:t> </a:t>
                </a:r>
              </a:p>
            </p:txBody>
          </p:sp>
        </mc:Fallback>
      </mc:AlternateContent>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Analysis of </a:t>
            </a:r>
            <a:r>
              <a:rPr lang="en-GB" sz="3200" dirty="0" err="1">
                <a:cs typeface="Arial" panose="020B0604020202020204" pitchFamily="34" charset="0"/>
              </a:rPr>
              <a:t>IxJ</a:t>
            </a:r>
            <a:r>
              <a:rPr lang="en-GB" sz="3200" dirty="0">
                <a:cs typeface="Arial" panose="020B0604020202020204" pitchFamily="34" charset="0"/>
              </a:rPr>
              <a:t> contingency tables</a:t>
            </a:r>
          </a:p>
        </p:txBody>
      </p:sp>
    </p:spTree>
    <p:extLst>
      <p:ext uri="{BB962C8B-B14F-4D97-AF65-F5344CB8AC3E}">
        <p14:creationId xmlns:p14="http://schemas.microsoft.com/office/powerpoint/2010/main" val="30875518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117</a:t>
            </a:fld>
            <a:endParaRPr lang="en-GB" dirty="0">
              <a:solidFill>
                <a:schemeClr val="tx2"/>
              </a:solidFill>
            </a:endParaRPr>
          </a:p>
        </p:txBody>
      </p:sp>
      <p:sp>
        <p:nvSpPr>
          <p:cNvPr id="7" name="Rectangle 6"/>
          <p:cNvSpPr/>
          <p:nvPr/>
        </p:nvSpPr>
        <p:spPr>
          <a:xfrm>
            <a:off x="467544" y="944136"/>
            <a:ext cx="8280920" cy="5509200"/>
          </a:xfrm>
          <a:prstGeom prst="rect">
            <a:avLst/>
          </a:prstGeom>
          <a:ln w="25400">
            <a:solidFill>
              <a:srgbClr val="C00000"/>
            </a:solidFill>
          </a:ln>
        </p:spPr>
        <p:txBody>
          <a:bodyPr wrap="square">
            <a:spAutoFit/>
          </a:bodyPr>
          <a:lstStyle/>
          <a:p>
            <a:pPr marL="711200" indent="-711200">
              <a:lnSpc>
                <a:spcPct val="200000"/>
              </a:lnSpc>
            </a:pPr>
            <a:r>
              <a:rPr lang="en-GB" sz="1600" dirty="0" err="1"/>
              <a:t>areaAnemic</a:t>
            </a:r>
            <a:r>
              <a:rPr lang="en-GB" sz="1600" dirty="0"/>
              <a:t> &lt;- table(</a:t>
            </a:r>
            <a:r>
              <a:rPr lang="en-GB" sz="1600" dirty="0" err="1"/>
              <a:t>nonMissingAnemic$Areas</a:t>
            </a:r>
            <a:r>
              <a:rPr lang="en-GB" sz="1600" dirty="0"/>
              <a:t>, </a:t>
            </a:r>
            <a:r>
              <a:rPr lang="en-GB" sz="1600" dirty="0" err="1"/>
              <a:t>nonMissingAnemic$Child_Anemic</a:t>
            </a:r>
            <a:r>
              <a:rPr lang="en-GB" sz="1600" dirty="0"/>
              <a:t>, exclude=FALSE)</a:t>
            </a:r>
          </a:p>
          <a:p>
            <a:pPr marL="711200" indent="-711200">
              <a:lnSpc>
                <a:spcPct val="200000"/>
              </a:lnSpc>
            </a:pPr>
            <a:r>
              <a:rPr lang="en-GB" sz="1600" dirty="0" err="1"/>
              <a:t>nplus</a:t>
            </a:r>
            <a:r>
              <a:rPr lang="en-GB" sz="1600" dirty="0"/>
              <a:t>. &lt;- </a:t>
            </a:r>
            <a:r>
              <a:rPr lang="en-GB" sz="1600" dirty="0" err="1"/>
              <a:t>rowSums</a:t>
            </a:r>
            <a:r>
              <a:rPr lang="en-GB" sz="1600" dirty="0"/>
              <a:t>(</a:t>
            </a:r>
            <a:r>
              <a:rPr lang="en-GB" sz="1600" dirty="0" err="1"/>
              <a:t>areaAnemic</a:t>
            </a:r>
            <a:r>
              <a:rPr lang="en-GB" sz="1600" dirty="0"/>
              <a:t>)</a:t>
            </a:r>
          </a:p>
          <a:p>
            <a:pPr marL="711200" indent="-711200">
              <a:lnSpc>
                <a:spcPct val="200000"/>
              </a:lnSpc>
            </a:pPr>
            <a:r>
              <a:rPr lang="en-GB" sz="1600" dirty="0" err="1"/>
              <a:t>n.plus</a:t>
            </a:r>
            <a:r>
              <a:rPr lang="en-GB" sz="1600" dirty="0"/>
              <a:t> &lt;- </a:t>
            </a:r>
            <a:r>
              <a:rPr lang="en-GB" sz="1600" dirty="0" err="1"/>
              <a:t>colSums</a:t>
            </a:r>
            <a:r>
              <a:rPr lang="en-GB" sz="1600" dirty="0"/>
              <a:t>(</a:t>
            </a:r>
            <a:r>
              <a:rPr lang="en-GB" sz="1600" dirty="0" err="1"/>
              <a:t>areaAnemic</a:t>
            </a:r>
            <a:r>
              <a:rPr lang="en-GB" sz="1600" dirty="0"/>
              <a:t>)</a:t>
            </a:r>
          </a:p>
          <a:p>
            <a:pPr marL="711200" indent="-711200">
              <a:lnSpc>
                <a:spcPct val="200000"/>
              </a:lnSpc>
            </a:pPr>
            <a:r>
              <a:rPr lang="en-GB" sz="1600" dirty="0" err="1"/>
              <a:t>npluplus</a:t>
            </a:r>
            <a:r>
              <a:rPr lang="en-GB" sz="1600" dirty="0"/>
              <a:t> &lt;- sum(</a:t>
            </a:r>
            <a:r>
              <a:rPr lang="en-GB" sz="1600" dirty="0" err="1"/>
              <a:t>areaAnemic</a:t>
            </a:r>
            <a:r>
              <a:rPr lang="en-GB" sz="1600" dirty="0"/>
              <a:t>)</a:t>
            </a:r>
          </a:p>
          <a:p>
            <a:pPr marL="711200" indent="-711200">
              <a:lnSpc>
                <a:spcPct val="200000"/>
              </a:lnSpc>
            </a:pPr>
            <a:r>
              <a:rPr lang="en-GB" sz="1600" dirty="0" err="1"/>
              <a:t>Oij</a:t>
            </a:r>
            <a:r>
              <a:rPr lang="en-GB" sz="1600" dirty="0"/>
              <a:t> &lt;- </a:t>
            </a:r>
            <a:r>
              <a:rPr lang="en-GB" sz="1600" dirty="0" err="1"/>
              <a:t>areaAnemic</a:t>
            </a:r>
            <a:endParaRPr lang="en-GB" sz="1600" dirty="0"/>
          </a:p>
          <a:p>
            <a:pPr marL="711200" indent="-711200">
              <a:lnSpc>
                <a:spcPct val="200000"/>
              </a:lnSpc>
            </a:pPr>
            <a:r>
              <a:rPr lang="en-GB" sz="1600" dirty="0" err="1"/>
              <a:t>Eij</a:t>
            </a:r>
            <a:r>
              <a:rPr lang="en-GB" sz="1600" dirty="0"/>
              <a:t> &lt;- (</a:t>
            </a:r>
            <a:r>
              <a:rPr lang="en-GB" sz="1600" dirty="0" err="1"/>
              <a:t>nplus</a:t>
            </a:r>
            <a:r>
              <a:rPr lang="en-GB" sz="1600" dirty="0"/>
              <a:t>.%*%t(</a:t>
            </a:r>
            <a:r>
              <a:rPr lang="en-GB" sz="1600" dirty="0" err="1"/>
              <a:t>n.plus</a:t>
            </a:r>
            <a:r>
              <a:rPr lang="en-GB" sz="1600" dirty="0"/>
              <a:t>))/</a:t>
            </a:r>
            <a:r>
              <a:rPr lang="en-GB" sz="1600" dirty="0" err="1"/>
              <a:t>npluplus</a:t>
            </a:r>
            <a:endParaRPr lang="en-GB" sz="1600" dirty="0"/>
          </a:p>
          <a:p>
            <a:pPr marL="711200" indent="-711200">
              <a:lnSpc>
                <a:spcPct val="200000"/>
              </a:lnSpc>
            </a:pPr>
            <a:r>
              <a:rPr lang="en-GB" sz="1600" dirty="0" err="1"/>
              <a:t>tmp</a:t>
            </a:r>
            <a:r>
              <a:rPr lang="en-GB" sz="1600" dirty="0"/>
              <a:t>  &lt;- ((</a:t>
            </a:r>
            <a:r>
              <a:rPr lang="en-GB" sz="1600" dirty="0" err="1"/>
              <a:t>Oij-Eij</a:t>
            </a:r>
            <a:r>
              <a:rPr lang="en-GB" sz="1600" dirty="0"/>
              <a:t>)^2)/</a:t>
            </a:r>
            <a:r>
              <a:rPr lang="en-GB" sz="1600" dirty="0" err="1"/>
              <a:t>Eij</a:t>
            </a:r>
            <a:endParaRPr lang="en-GB" sz="1600" dirty="0"/>
          </a:p>
          <a:p>
            <a:pPr marL="711200" indent="-711200">
              <a:lnSpc>
                <a:spcPct val="200000"/>
              </a:lnSpc>
            </a:pPr>
            <a:r>
              <a:rPr lang="en-GB" sz="1600" dirty="0"/>
              <a:t>X2 &lt;- sum(</a:t>
            </a:r>
            <a:r>
              <a:rPr lang="en-GB" sz="1600" dirty="0" err="1"/>
              <a:t>tmp</a:t>
            </a:r>
            <a:r>
              <a:rPr lang="en-GB" sz="1600" dirty="0"/>
              <a:t>)</a:t>
            </a:r>
          </a:p>
          <a:p>
            <a:pPr marL="711200" indent="-711200">
              <a:lnSpc>
                <a:spcPct val="200000"/>
              </a:lnSpc>
            </a:pPr>
            <a:r>
              <a:rPr lang="en-GB" sz="1600" dirty="0" err="1"/>
              <a:t>df</a:t>
            </a:r>
            <a:r>
              <a:rPr lang="en-GB" sz="1600" dirty="0"/>
              <a:t> &lt;- (</a:t>
            </a:r>
            <a:r>
              <a:rPr lang="en-GB" sz="1600" dirty="0" err="1"/>
              <a:t>nrow</a:t>
            </a:r>
            <a:r>
              <a:rPr lang="en-GB" sz="1600" dirty="0"/>
              <a:t>(</a:t>
            </a:r>
            <a:r>
              <a:rPr lang="en-GB" sz="1600" dirty="0" err="1"/>
              <a:t>areaAnemic</a:t>
            </a:r>
            <a:r>
              <a:rPr lang="en-GB" sz="1600" dirty="0"/>
              <a:t>)-1)*(</a:t>
            </a:r>
            <a:r>
              <a:rPr lang="en-GB" sz="1600" dirty="0" err="1"/>
              <a:t>ncol</a:t>
            </a:r>
            <a:r>
              <a:rPr lang="en-GB" sz="1600" dirty="0"/>
              <a:t>(</a:t>
            </a:r>
            <a:r>
              <a:rPr lang="en-GB" sz="1600" dirty="0" err="1"/>
              <a:t>areaAnemic</a:t>
            </a:r>
            <a:r>
              <a:rPr lang="en-GB" sz="1600" dirty="0"/>
              <a:t>)-1)</a:t>
            </a:r>
          </a:p>
          <a:p>
            <a:pPr marL="711200" indent="-711200">
              <a:lnSpc>
                <a:spcPct val="200000"/>
              </a:lnSpc>
            </a:pPr>
            <a:r>
              <a:rPr lang="en-GB" sz="1600" dirty="0"/>
              <a:t>pvalue &lt;- </a:t>
            </a:r>
            <a:r>
              <a:rPr lang="en-GB" sz="1600" dirty="0" err="1"/>
              <a:t>pchisq</a:t>
            </a:r>
            <a:r>
              <a:rPr lang="en-GB" sz="1600" dirty="0"/>
              <a:t>(X2, </a:t>
            </a:r>
            <a:r>
              <a:rPr lang="en-GB" sz="1600" dirty="0" err="1"/>
              <a:t>df,lower.tail</a:t>
            </a:r>
            <a:r>
              <a:rPr lang="en-GB" sz="1600" dirty="0"/>
              <a:t> = FALSE))</a:t>
            </a: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Chi-square test in R</a:t>
            </a:r>
          </a:p>
        </p:txBody>
      </p:sp>
    </p:spTree>
    <p:extLst>
      <p:ext uri="{BB962C8B-B14F-4D97-AF65-F5344CB8AC3E}">
        <p14:creationId xmlns:p14="http://schemas.microsoft.com/office/powerpoint/2010/main" val="26386661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118</a:t>
            </a:fld>
            <a:endParaRPr lang="en-GB" dirty="0">
              <a:solidFill>
                <a:schemeClr val="tx2"/>
              </a:solidFill>
            </a:endParaRPr>
          </a:p>
        </p:txBody>
      </p:sp>
      <p:sp>
        <p:nvSpPr>
          <p:cNvPr id="7" name="TextBox 6"/>
          <p:cNvSpPr txBox="1"/>
          <p:nvPr/>
        </p:nvSpPr>
        <p:spPr>
          <a:xfrm>
            <a:off x="390735" y="1268760"/>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Results</a:t>
            </a:r>
          </a:p>
        </p:txBody>
      </p:sp>
      <p:sp>
        <p:nvSpPr>
          <p:cNvPr id="8" name="Rectangle 7"/>
          <p:cNvSpPr/>
          <p:nvPr/>
        </p:nvSpPr>
        <p:spPr>
          <a:xfrm>
            <a:off x="755576" y="2060848"/>
            <a:ext cx="6477768" cy="1045223"/>
          </a:xfrm>
          <a:prstGeom prst="rect">
            <a:avLst/>
          </a:prstGeom>
          <a:ln w="25400">
            <a:solidFill>
              <a:srgbClr val="0070C0"/>
            </a:solidFill>
          </a:ln>
        </p:spPr>
        <p:txBody>
          <a:bodyPr wrap="square">
            <a:spAutoFit/>
          </a:bodyPr>
          <a:lstStyle/>
          <a:p>
            <a:pPr marL="342900" indent="-342900">
              <a:lnSpc>
                <a:spcPct val="150000"/>
              </a:lnSpc>
              <a:buFont typeface="Arial" panose="020B0604020202020204" pitchFamily="34" charset="0"/>
              <a:buChar char="•"/>
            </a:pPr>
            <a:r>
              <a:rPr lang="fr-FR" sz="2200" dirty="0"/>
              <a:t>X</a:t>
            </a:r>
            <a:r>
              <a:rPr lang="fr-FR" sz="2200" baseline="30000" dirty="0"/>
              <a:t>2</a:t>
            </a:r>
            <a:r>
              <a:rPr lang="fr-FR" sz="2200" dirty="0"/>
              <a:t> =  17.4</a:t>
            </a:r>
          </a:p>
          <a:p>
            <a:pPr marL="342900" indent="-342900">
              <a:lnSpc>
                <a:spcPct val="150000"/>
              </a:lnSpc>
              <a:buFont typeface="Arial" panose="020B0604020202020204" pitchFamily="34" charset="0"/>
              <a:buChar char="•"/>
            </a:pPr>
            <a:r>
              <a:rPr lang="fr-FR" sz="2200" dirty="0"/>
              <a:t>Pvalue = 0.0006</a:t>
            </a:r>
          </a:p>
        </p:txBody>
      </p:sp>
      <p:sp>
        <p:nvSpPr>
          <p:cNvPr id="9" name="TextBox 8"/>
          <p:cNvSpPr txBox="1"/>
          <p:nvPr/>
        </p:nvSpPr>
        <p:spPr>
          <a:xfrm>
            <a:off x="390735" y="3501008"/>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Interpretation</a:t>
            </a:r>
          </a:p>
        </p:txBody>
      </p:sp>
      <p:sp>
        <p:nvSpPr>
          <p:cNvPr id="6" name="TextBox 5"/>
          <p:cNvSpPr txBox="1"/>
          <p:nvPr/>
        </p:nvSpPr>
        <p:spPr>
          <a:xfrm>
            <a:off x="791501" y="4293096"/>
            <a:ext cx="7920880" cy="1045223"/>
          </a:xfrm>
          <a:prstGeom prst="rect">
            <a:avLst/>
          </a:prstGeom>
          <a:noFill/>
        </p:spPr>
        <p:txBody>
          <a:bodyPr wrap="square" rtlCol="0">
            <a:spAutoFit/>
          </a:bodyPr>
          <a:lstStyle/>
          <a:p>
            <a:pPr algn="just">
              <a:lnSpc>
                <a:spcPct val="150000"/>
              </a:lnSpc>
            </a:pPr>
            <a:r>
              <a:rPr lang="en-GB" sz="2200" dirty="0"/>
              <a:t>There is a significant association between child location and child anaemia. </a:t>
            </a:r>
          </a:p>
        </p:txBody>
      </p:sp>
      <p:sp>
        <p:nvSpPr>
          <p:cNvPr id="12"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Chi-square test in R</a:t>
            </a:r>
          </a:p>
        </p:txBody>
      </p:sp>
    </p:spTree>
    <p:extLst>
      <p:ext uri="{BB962C8B-B14F-4D97-AF65-F5344CB8AC3E}">
        <p14:creationId xmlns:p14="http://schemas.microsoft.com/office/powerpoint/2010/main" val="17428482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119</a:t>
            </a:fld>
            <a:endParaRPr lang="en-GB" dirty="0">
              <a:solidFill>
                <a:schemeClr val="tx2"/>
              </a:solidFill>
            </a:endParaRPr>
          </a:p>
        </p:txBody>
      </p:sp>
      <p:sp>
        <p:nvSpPr>
          <p:cNvPr id="5" name="Content Placeholder 2"/>
          <p:cNvSpPr txBox="1">
            <a:spLocks/>
          </p:cNvSpPr>
          <p:nvPr/>
        </p:nvSpPr>
        <p:spPr>
          <a:xfrm>
            <a:off x="435967" y="1196752"/>
            <a:ext cx="8280920" cy="100811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Definition of the variables</a:t>
            </a: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pPr marL="0" indent="0">
              <a:buFont typeface="Arial"/>
              <a:buNone/>
            </a:pPr>
            <a:endParaRPr lang="en-GB" sz="2200" dirty="0">
              <a:latin typeface="Arial" panose="020B0604020202020204" pitchFamily="34" charset="0"/>
              <a:ea typeface="Verdana" panose="020B0604030504040204" pitchFamily="34" charset="0"/>
              <a:cs typeface="Arial" panose="020B0604020202020204" pitchFamily="34" charset="0"/>
            </a:endParaRPr>
          </a:p>
        </p:txBody>
      </p:sp>
      <p:sp>
        <p:nvSpPr>
          <p:cNvPr id="6" name="Rectangle 5"/>
          <p:cNvSpPr/>
          <p:nvPr/>
        </p:nvSpPr>
        <p:spPr>
          <a:xfrm>
            <a:off x="107504" y="1844824"/>
            <a:ext cx="9036496" cy="1938992"/>
          </a:xfrm>
          <a:prstGeom prst="rect">
            <a:avLst/>
          </a:prstGeom>
          <a:ln w="25400">
            <a:solidFill>
              <a:srgbClr val="C00000"/>
            </a:solidFill>
          </a:ln>
        </p:spPr>
        <p:txBody>
          <a:bodyPr wrap="square">
            <a:spAutoFit/>
          </a:bodyPr>
          <a:lstStyle/>
          <a:p>
            <a:pPr>
              <a:lnSpc>
                <a:spcPct val="200000"/>
              </a:lnSpc>
            </a:pPr>
            <a:r>
              <a:rPr lang="en-US" sz="1200" dirty="0">
                <a:latin typeface="Courier New" panose="02070309020205020404" pitchFamily="49" charset="0"/>
                <a:cs typeface="Courier New" panose="02070309020205020404" pitchFamily="49" charset="0"/>
              </a:rPr>
              <a:t>&gt; Anemic&lt;- </a:t>
            </a:r>
            <a:r>
              <a:rPr lang="en-US" sz="1200" dirty="0" err="1">
                <a:latin typeface="Courier New" panose="02070309020205020404" pitchFamily="49" charset="0"/>
                <a:cs typeface="Courier New" panose="02070309020205020404" pitchFamily="49" charset="0"/>
              </a:rPr>
              <a:t>as.factor</a:t>
            </a:r>
            <a:r>
              <a:rPr lang="en-US" sz="1200" dirty="0">
                <a:latin typeface="Courier New" panose="02070309020205020404" pitchFamily="49" charset="0"/>
                <a:cs typeface="Courier New" panose="02070309020205020404" pitchFamily="49" charset="0"/>
              </a:rPr>
              <a:t>(c(rep("Yes",101),rep("No",99),rep("Yes",83),rep("No",117)</a:t>
            </a:r>
          </a:p>
          <a:p>
            <a:pPr>
              <a:lnSpc>
                <a:spcPct val="200000"/>
              </a:lnSpc>
            </a:pPr>
            <a:r>
              <a:rPr lang="en-US" sz="1200" dirty="0">
                <a:latin typeface="Courier New" panose="02070309020205020404" pitchFamily="49" charset="0"/>
                <a:cs typeface="Courier New" panose="02070309020205020404" pitchFamily="49" charset="0"/>
              </a:rPr>
              <a:t>                      ,rep("Yes",112),rep("No",89),rep("Yes",74),rep("No",126)))</a:t>
            </a:r>
          </a:p>
          <a:p>
            <a:pPr marL="711200" indent="-711200">
              <a:lnSpc>
                <a:spcPct val="200000"/>
              </a:lnSpc>
            </a:pPr>
            <a:r>
              <a:rPr lang="en-US" sz="1200" dirty="0">
                <a:latin typeface="Courier New" panose="02070309020205020404" pitchFamily="49" charset="0"/>
                <a:cs typeface="Courier New" panose="02070309020205020404" pitchFamily="49" charset="0"/>
              </a:rPr>
              <a:t>&gt; Areas&lt;-</a:t>
            </a:r>
            <a:r>
              <a:rPr lang="en-US" sz="1200" dirty="0" err="1">
                <a:latin typeface="Courier New" panose="02070309020205020404" pitchFamily="49" charset="0"/>
                <a:cs typeface="Courier New" panose="02070309020205020404" pitchFamily="49" charset="0"/>
              </a:rPr>
              <a:t>as.factor</a:t>
            </a:r>
            <a:r>
              <a:rPr lang="en-US" sz="1200" dirty="0">
                <a:latin typeface="Courier New" panose="02070309020205020404" pitchFamily="49" charset="0"/>
                <a:cs typeface="Courier New" panose="02070309020205020404" pitchFamily="49" charset="0"/>
              </a:rPr>
              <a:t>(c(rep("A",101),rep("A",99),rep("B",83),rep("B" ,117),rep("C",112),rep("C" ,89),rep("D",74),rep("D" ,126)))</a:t>
            </a:r>
          </a:p>
          <a:p>
            <a:pPr marL="711200" indent="-711200">
              <a:lnSpc>
                <a:spcPct val="200000"/>
              </a:lnSpc>
            </a:pPr>
            <a:endParaRPr lang="en-GB" sz="1200" dirty="0">
              <a:latin typeface="Courier New" panose="02070309020205020404" pitchFamily="49" charset="0"/>
              <a:cs typeface="Courier New" panose="02070309020205020404" pitchFamily="49" charset="0"/>
            </a:endParaRP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Chi-square test in R</a:t>
            </a:r>
          </a:p>
        </p:txBody>
      </p:sp>
    </p:spTree>
    <p:extLst>
      <p:ext uri="{BB962C8B-B14F-4D97-AF65-F5344CB8AC3E}">
        <p14:creationId xmlns:p14="http://schemas.microsoft.com/office/powerpoint/2010/main" val="230212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12</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1870316" y="2387674"/>
                <a:ext cx="5304014" cy="430887"/>
              </a:xfrm>
              <a:prstGeom prst="rect">
                <a:avLst/>
              </a:prstGeom>
              <a:noFill/>
            </p:spPr>
            <p:txBody>
              <a:bodyPr wrap="square" rtlCol="0">
                <a:spAutoFit/>
              </a:bodyPr>
              <a:lstStyle/>
              <a:p>
                <a14:m>
                  <m:oMath xmlns:m="http://schemas.openxmlformats.org/officeDocument/2006/math">
                    <m:r>
                      <a:rPr lang="en-GB" sz="2200" b="0" i="1" smtClean="0">
                        <a:latin typeface="Cambria Math"/>
                      </a:rPr>
                      <m:t>𝑌</m:t>
                    </m:r>
                    <m:r>
                      <a:rPr lang="en-GB" sz="2200" b="0" i="1" smtClean="0">
                        <a:latin typeface="Cambria Math"/>
                      </a:rPr>
                      <m:t>~</m:t>
                    </m:r>
                    <m:r>
                      <a:rPr lang="en-GB" sz="2200" b="0" i="1" smtClean="0">
                        <a:latin typeface="Cambria Math"/>
                      </a:rPr>
                      <m:t>𝐵𝑒𝑟𝑛𝑜𝑢𝑙𝑙𝑖</m:t>
                    </m:r>
                    <m:d>
                      <m:dPr>
                        <m:ctrlPr>
                          <a:rPr lang="en-GB" sz="2200" b="0" i="1" smtClean="0">
                            <a:latin typeface="Cambria Math" panose="02040503050406030204" pitchFamily="18" charset="0"/>
                          </a:rPr>
                        </m:ctrlPr>
                      </m:dPr>
                      <m:e>
                        <m:r>
                          <a:rPr lang="en-GB" sz="2200" b="0" i="1" smtClean="0">
                            <a:latin typeface="Cambria Math"/>
                          </a:rPr>
                          <m:t>𝑝</m:t>
                        </m:r>
                      </m:e>
                    </m:d>
                  </m:oMath>
                </a14:m>
                <a:r>
                  <a:rPr lang="en-GB" sz="2200" dirty="0"/>
                  <a:t>       OR         </a:t>
                </a:r>
                <a14:m>
                  <m:oMath xmlns:m="http://schemas.openxmlformats.org/officeDocument/2006/math">
                    <m:r>
                      <a:rPr lang="en-GB" sz="2200" i="1">
                        <a:latin typeface="Cambria Math"/>
                      </a:rPr>
                      <m:t>𝑌</m:t>
                    </m:r>
                    <m:r>
                      <a:rPr lang="en-GB" sz="2200" i="1">
                        <a:latin typeface="Cambria Math"/>
                      </a:rPr>
                      <m:t>~</m:t>
                    </m:r>
                    <m:r>
                      <a:rPr lang="en-GB" sz="2200" i="1">
                        <a:latin typeface="Cambria Math"/>
                      </a:rPr>
                      <m:t>𝐵𝑒𝑟𝑛</m:t>
                    </m:r>
                    <m:d>
                      <m:dPr>
                        <m:ctrlPr>
                          <a:rPr lang="en-GB" sz="2200" i="1">
                            <a:latin typeface="Cambria Math" panose="02040503050406030204" pitchFamily="18" charset="0"/>
                          </a:rPr>
                        </m:ctrlPr>
                      </m:dPr>
                      <m:e>
                        <m:r>
                          <a:rPr lang="en-GB" sz="2200" i="1">
                            <a:latin typeface="Cambria Math"/>
                          </a:rPr>
                          <m:t>𝑝</m:t>
                        </m:r>
                      </m:e>
                    </m:d>
                  </m:oMath>
                </a14:m>
                <a:endParaRPr lang="en-GB" sz="2200" dirty="0"/>
              </a:p>
            </p:txBody>
          </p:sp>
        </mc:Choice>
        <mc:Fallback xmlns="">
          <p:sp>
            <p:nvSpPr>
              <p:cNvPr id="5" name="TextBox 4"/>
              <p:cNvSpPr txBox="1">
                <a:spLocks noRot="1" noChangeAspect="1" noMove="1" noResize="1" noEditPoints="1" noAdjustHandles="1" noChangeArrowheads="1" noChangeShapeType="1" noTextEdit="1"/>
              </p:cNvSpPr>
              <p:nvPr/>
            </p:nvSpPr>
            <p:spPr>
              <a:xfrm>
                <a:off x="1870316" y="2387674"/>
                <a:ext cx="5304014" cy="430887"/>
              </a:xfrm>
              <a:prstGeom prst="rect">
                <a:avLst/>
              </a:prstGeom>
              <a:blipFill rotWithShape="1">
                <a:blip r:embed="rId2"/>
                <a:stretch>
                  <a:fillRect l="-115" t="-7143" b="-30000"/>
                </a:stretch>
              </a:blipFill>
            </p:spPr>
            <p:txBody>
              <a:bodyPr/>
              <a:lstStyle/>
              <a:p>
                <a:r>
                  <a:rPr lang="en-GB">
                    <a:noFill/>
                  </a:rPr>
                  <a:t> </a:t>
                </a:r>
              </a:p>
            </p:txBody>
          </p:sp>
        </mc:Fallback>
      </mc:AlternateContent>
      <p:sp>
        <p:nvSpPr>
          <p:cNvPr id="9" name="TextBox 8"/>
          <p:cNvSpPr txBox="1"/>
          <p:nvPr/>
        </p:nvSpPr>
        <p:spPr>
          <a:xfrm>
            <a:off x="467544" y="1628800"/>
            <a:ext cx="619268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Distribution</a:t>
            </a:r>
          </a:p>
        </p:txBody>
      </p:sp>
      <mc:AlternateContent xmlns:mc="http://schemas.openxmlformats.org/markup-compatibility/2006" xmlns:a14="http://schemas.microsoft.com/office/drawing/2010/main">
        <mc:Choice Requires="a14">
          <p:sp>
            <p:nvSpPr>
              <p:cNvPr id="11" name="TextBox 10"/>
              <p:cNvSpPr txBox="1"/>
              <p:nvPr/>
            </p:nvSpPr>
            <p:spPr>
              <a:xfrm>
                <a:off x="2009721" y="3997073"/>
                <a:ext cx="5304014"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𝑃</m:t>
                      </m:r>
                      <m:d>
                        <m:dPr>
                          <m:ctrlPr>
                            <a:rPr lang="en-GB" sz="2200" b="0" i="1" smtClean="0">
                              <a:latin typeface="Cambria Math" panose="02040503050406030204" pitchFamily="18" charset="0"/>
                            </a:rPr>
                          </m:ctrlPr>
                        </m:dPr>
                        <m:e>
                          <m:r>
                            <a:rPr lang="en-GB" sz="2200" b="0" i="1" smtClean="0">
                              <a:latin typeface="Cambria Math"/>
                            </a:rPr>
                            <m:t>𝑌</m:t>
                          </m:r>
                          <m:r>
                            <a:rPr lang="en-GB" sz="2200" b="0" i="1" smtClean="0">
                              <a:latin typeface="Cambria Math"/>
                            </a:rPr>
                            <m:t>=</m:t>
                          </m:r>
                          <m:r>
                            <a:rPr lang="en-GB" sz="2200" b="0" i="1" smtClean="0">
                              <a:latin typeface="Cambria Math"/>
                            </a:rPr>
                            <m:t>𝑦</m:t>
                          </m:r>
                        </m:e>
                      </m:d>
                      <m:r>
                        <a:rPr lang="en-GB" sz="2200" b="0" i="1" smtClean="0">
                          <a:latin typeface="Cambria Math"/>
                        </a:rPr>
                        <m:t>=</m:t>
                      </m:r>
                      <m:sSup>
                        <m:sSupPr>
                          <m:ctrlPr>
                            <a:rPr lang="en-GB" sz="2200" b="0" i="1" smtClean="0">
                              <a:latin typeface="Cambria Math" panose="02040503050406030204" pitchFamily="18" charset="0"/>
                            </a:rPr>
                          </m:ctrlPr>
                        </m:sSupPr>
                        <m:e>
                          <m:r>
                            <a:rPr lang="en-GB" sz="2200" b="0" i="1" smtClean="0">
                              <a:latin typeface="Cambria Math"/>
                            </a:rPr>
                            <m:t>𝑝</m:t>
                          </m:r>
                        </m:e>
                        <m:sup>
                          <m:r>
                            <a:rPr lang="en-GB" sz="2200" b="0" i="1" smtClean="0">
                              <a:latin typeface="Cambria Math"/>
                            </a:rPr>
                            <m:t>𝑦</m:t>
                          </m:r>
                        </m:sup>
                      </m:sSup>
                      <m:sSup>
                        <m:sSupPr>
                          <m:ctrlPr>
                            <a:rPr lang="en-GB" sz="2200" b="0" i="1" smtClean="0">
                              <a:latin typeface="Cambria Math" panose="02040503050406030204" pitchFamily="18" charset="0"/>
                            </a:rPr>
                          </m:ctrlPr>
                        </m:sSupPr>
                        <m:e>
                          <m:r>
                            <a:rPr lang="en-GB" sz="2200" b="0" i="1" smtClean="0">
                              <a:latin typeface="Cambria Math"/>
                            </a:rPr>
                            <m:t>(1−</m:t>
                          </m:r>
                          <m:r>
                            <a:rPr lang="en-GB" sz="2200" b="0" i="1" smtClean="0">
                              <a:latin typeface="Cambria Math"/>
                            </a:rPr>
                            <m:t>𝑝</m:t>
                          </m:r>
                          <m:r>
                            <a:rPr lang="en-GB" sz="2200" b="0" i="1" smtClean="0">
                              <a:latin typeface="Cambria Math"/>
                            </a:rPr>
                            <m:t>)</m:t>
                          </m:r>
                        </m:e>
                        <m:sup>
                          <m:r>
                            <a:rPr lang="en-GB" sz="2200" b="0" i="1" smtClean="0">
                              <a:latin typeface="Cambria Math"/>
                            </a:rPr>
                            <m:t>1−</m:t>
                          </m:r>
                          <m:r>
                            <a:rPr lang="en-GB" sz="2200" b="0" i="1" smtClean="0">
                              <a:latin typeface="Cambria Math"/>
                            </a:rPr>
                            <m:t>𝑦</m:t>
                          </m:r>
                        </m:sup>
                      </m:sSup>
                    </m:oMath>
                  </m:oMathPara>
                </a14:m>
                <a:endParaRPr lang="en-GB" sz="2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009721" y="3997073"/>
                <a:ext cx="5304014" cy="430887"/>
              </a:xfrm>
              <a:prstGeom prst="rect">
                <a:avLst/>
              </a:prstGeom>
              <a:blipFill rotWithShape="1">
                <a:blip r:embed="rId3"/>
                <a:stretch>
                  <a:fillRect b="-20000"/>
                </a:stretch>
              </a:blipFill>
            </p:spPr>
            <p:txBody>
              <a:bodyPr/>
              <a:lstStyle/>
              <a:p>
                <a:r>
                  <a:rPr lang="en-GB">
                    <a:noFill/>
                  </a:rPr>
                  <a:t> </a:t>
                </a:r>
              </a:p>
            </p:txBody>
          </p:sp>
        </mc:Fallback>
      </mc:AlternateContent>
      <p:sp>
        <p:nvSpPr>
          <p:cNvPr id="12" name="TextBox 11"/>
          <p:cNvSpPr txBox="1"/>
          <p:nvPr/>
        </p:nvSpPr>
        <p:spPr>
          <a:xfrm>
            <a:off x="457669" y="3227972"/>
            <a:ext cx="619268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Probability function</a:t>
            </a:r>
          </a:p>
        </p:txBody>
      </p:sp>
      <mc:AlternateContent xmlns:mc="http://schemas.openxmlformats.org/markup-compatibility/2006" xmlns:a14="http://schemas.microsoft.com/office/drawing/2010/main">
        <mc:Choice Requires="a14">
          <p:sp>
            <p:nvSpPr>
              <p:cNvPr id="14" name="TextBox 13"/>
              <p:cNvSpPr txBox="1"/>
              <p:nvPr/>
            </p:nvSpPr>
            <p:spPr>
              <a:xfrm>
                <a:off x="812776" y="4822465"/>
                <a:ext cx="6192688" cy="400110"/>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lang="en-GB" sz="2000" i="1" dirty="0" smtClean="0">
                        <a:latin typeface="Cambria Math"/>
                      </a:rPr>
                      <m:t>𝑀𝑒𝑎𝑛</m:t>
                    </m:r>
                    <m:r>
                      <a:rPr lang="en-GB" sz="2000" i="1" dirty="0" smtClean="0">
                        <a:latin typeface="Cambria Math"/>
                      </a:rPr>
                      <m:t> = </m:t>
                    </m:r>
                    <m:r>
                      <a:rPr lang="en-GB" sz="2000" i="1" dirty="0" smtClean="0">
                        <a:latin typeface="Cambria Math"/>
                      </a:rPr>
                      <m:t>𝑝</m:t>
                    </m:r>
                  </m:oMath>
                </a14:m>
                <a:endParaRPr lang="en-GB"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812776" y="4822465"/>
                <a:ext cx="6192688" cy="400110"/>
              </a:xfrm>
              <a:prstGeom prst="rect">
                <a:avLst/>
              </a:prstGeom>
              <a:blipFill rotWithShape="1">
                <a:blip r:embed="rId4"/>
                <a:stretch>
                  <a:fillRect l="-787" t="-1515" b="-227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05859" y="5622188"/>
                <a:ext cx="6192688" cy="400110"/>
              </a:xfrm>
              <a:prstGeom prst="rect">
                <a:avLst/>
              </a:prstGeom>
              <a:noFill/>
            </p:spPr>
            <p:txBody>
              <a:bodyPr wrap="square" rtlCol="0">
                <a:spAutoFit/>
              </a:bodyPr>
              <a:lstStyle/>
              <a:p>
                <a:pPr marL="285750" indent="-285750">
                  <a:buFont typeface="Wingdings" panose="05000000000000000000" pitchFamily="2" charset="2"/>
                  <a:buChar char="Ø"/>
                </a:pPr>
                <a14:m>
                  <m:oMath xmlns:m="http://schemas.openxmlformats.org/officeDocument/2006/math">
                    <m:r>
                      <a:rPr lang="en-GB" sz="2000" i="1" dirty="0" smtClean="0">
                        <a:latin typeface="Cambria Math"/>
                      </a:rPr>
                      <m:t>𝑉𝑎𝑟𝑖𝑎𝑛𝑐𝑒</m:t>
                    </m:r>
                    <m:r>
                      <a:rPr lang="en-GB" sz="2000" i="1" dirty="0" smtClean="0">
                        <a:latin typeface="Cambria Math"/>
                      </a:rPr>
                      <m:t> = </m:t>
                    </m:r>
                    <m:r>
                      <a:rPr lang="en-GB" sz="2000" i="1" dirty="0" smtClean="0">
                        <a:latin typeface="Cambria Math"/>
                      </a:rPr>
                      <m:t>𝑝</m:t>
                    </m:r>
                    <m:r>
                      <a:rPr lang="en-GB" sz="2000" i="1" dirty="0" smtClean="0">
                        <a:latin typeface="Cambria Math"/>
                      </a:rPr>
                      <m:t>(1−</m:t>
                    </m:r>
                    <m:r>
                      <a:rPr lang="en-GB" sz="2000" i="1" dirty="0" smtClean="0">
                        <a:latin typeface="Cambria Math"/>
                      </a:rPr>
                      <m:t>𝑝</m:t>
                    </m:r>
                    <m:r>
                      <a:rPr lang="en-GB" sz="2000" i="1" dirty="0" smtClean="0">
                        <a:latin typeface="Cambria Math"/>
                      </a:rPr>
                      <m:t>)</m:t>
                    </m:r>
                  </m:oMath>
                </a14:m>
                <a:endParaRPr lang="en-GB"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805859" y="5622188"/>
                <a:ext cx="6192688" cy="400110"/>
              </a:xfrm>
              <a:prstGeom prst="rect">
                <a:avLst/>
              </a:prstGeom>
              <a:blipFill rotWithShape="1">
                <a:blip r:embed="rId5"/>
                <a:stretch>
                  <a:fillRect l="-787" t="-1515" b="-22727"/>
                </a:stretch>
              </a:blipFill>
            </p:spPr>
            <p:txBody>
              <a:bodyPr/>
              <a:lstStyle/>
              <a:p>
                <a:r>
                  <a:rPr lang="en-GB">
                    <a:noFill/>
                  </a:rPr>
                  <a:t> </a:t>
                </a:r>
              </a:p>
            </p:txBody>
          </p:sp>
        </mc:Fallback>
      </mc:AlternateContent>
      <p:sp>
        <p:nvSpPr>
          <p:cNvPr id="13"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p:spTree>
    <p:extLst>
      <p:ext uri="{BB962C8B-B14F-4D97-AF65-F5344CB8AC3E}">
        <p14:creationId xmlns:p14="http://schemas.microsoft.com/office/powerpoint/2010/main" val="17967799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120</a:t>
            </a:fld>
            <a:endParaRPr lang="en-GB" dirty="0">
              <a:solidFill>
                <a:schemeClr val="tx2"/>
              </a:solidFill>
            </a:endParaRPr>
          </a:p>
        </p:txBody>
      </p:sp>
      <p:sp>
        <p:nvSpPr>
          <p:cNvPr id="6" name="Rectangle 5"/>
          <p:cNvSpPr/>
          <p:nvPr/>
        </p:nvSpPr>
        <p:spPr>
          <a:xfrm>
            <a:off x="305780" y="1768748"/>
            <a:ext cx="8658708" cy="2308324"/>
          </a:xfrm>
          <a:prstGeom prst="rect">
            <a:avLst/>
          </a:prstGeom>
          <a:ln w="25400">
            <a:solidFill>
              <a:srgbClr val="C00000"/>
            </a:solidFill>
          </a:ln>
        </p:spPr>
        <p:txBody>
          <a:bodyPr wrap="square">
            <a:spAutoFit/>
          </a:bodyPr>
          <a:lstStyle/>
          <a:p>
            <a:pPr>
              <a:lnSpc>
                <a:spcPct val="200000"/>
              </a:lnSpc>
            </a:pPr>
            <a:r>
              <a:rPr lang="en-US" sz="1200" dirty="0">
                <a:latin typeface="Courier New" panose="02070309020205020404" pitchFamily="49" charset="0"/>
                <a:cs typeface="Courier New" panose="02070309020205020404" pitchFamily="49" charset="0"/>
              </a:rPr>
              <a:t>&gt; </a:t>
            </a:r>
            <a:r>
              <a:rPr lang="en-US" sz="1200" dirty="0" err="1">
                <a:latin typeface="Courier New" panose="02070309020205020404" pitchFamily="49" charset="0"/>
                <a:cs typeface="Courier New" panose="02070309020205020404" pitchFamily="49" charset="0"/>
              </a:rPr>
              <a:t>areaAnemic</a:t>
            </a:r>
            <a:r>
              <a:rPr lang="en-US" sz="1200" dirty="0">
                <a:latin typeface="Courier New" panose="02070309020205020404" pitchFamily="49" charset="0"/>
                <a:cs typeface="Courier New" panose="02070309020205020404" pitchFamily="49" charset="0"/>
              </a:rPr>
              <a:t>&lt;-table(</a:t>
            </a:r>
            <a:r>
              <a:rPr lang="en-US" sz="1200" dirty="0" err="1">
                <a:latin typeface="Courier New" panose="02070309020205020404" pitchFamily="49" charset="0"/>
                <a:cs typeface="Courier New" panose="02070309020205020404" pitchFamily="49" charset="0"/>
              </a:rPr>
              <a:t>Anemic,Areas</a:t>
            </a:r>
            <a:r>
              <a:rPr lang="en-US" sz="1200" dirty="0">
                <a:latin typeface="Courier New" panose="02070309020205020404" pitchFamily="49" charset="0"/>
                <a:cs typeface="Courier New" panose="02070309020205020404" pitchFamily="49" charset="0"/>
              </a:rPr>
              <a:t>)</a:t>
            </a:r>
          </a:p>
          <a:p>
            <a:pPr>
              <a:lnSpc>
                <a:spcPct val="200000"/>
              </a:lnSpc>
            </a:pPr>
            <a:r>
              <a:rPr lang="en-US" sz="1200" dirty="0">
                <a:latin typeface="Courier New" panose="02070309020205020404" pitchFamily="49" charset="0"/>
                <a:cs typeface="Courier New" panose="02070309020205020404" pitchFamily="49" charset="0"/>
              </a:rPr>
              <a:t>&gt; </a:t>
            </a:r>
            <a:r>
              <a:rPr lang="en-US" sz="1200" dirty="0" err="1">
                <a:latin typeface="Courier New" panose="02070309020205020404" pitchFamily="49" charset="0"/>
                <a:cs typeface="Courier New" panose="02070309020205020404" pitchFamily="49" charset="0"/>
              </a:rPr>
              <a:t>areaAnemic</a:t>
            </a:r>
            <a:endParaRPr lang="en-US" sz="1200" dirty="0">
              <a:latin typeface="Courier New" panose="02070309020205020404" pitchFamily="49" charset="0"/>
              <a:cs typeface="Courier New" panose="02070309020205020404" pitchFamily="49" charset="0"/>
            </a:endParaRPr>
          </a:p>
          <a:p>
            <a:pPr>
              <a:lnSpc>
                <a:spcPct val="200000"/>
              </a:lnSpc>
            </a:pPr>
            <a:r>
              <a:rPr lang="en-US" sz="1200" dirty="0">
                <a:latin typeface="Courier New" panose="02070309020205020404" pitchFamily="49" charset="0"/>
                <a:cs typeface="Courier New" panose="02070309020205020404" pitchFamily="49" charset="0"/>
              </a:rPr>
              <a:t>      Areas</a:t>
            </a:r>
          </a:p>
          <a:p>
            <a:pPr>
              <a:lnSpc>
                <a:spcPct val="200000"/>
              </a:lnSpc>
            </a:pPr>
            <a:r>
              <a:rPr lang="en-US" sz="1200" dirty="0">
                <a:latin typeface="Courier New" panose="02070309020205020404" pitchFamily="49" charset="0"/>
                <a:cs typeface="Courier New" panose="02070309020205020404" pitchFamily="49" charset="0"/>
              </a:rPr>
              <a:t>Anemic   A   B   C   D</a:t>
            </a:r>
          </a:p>
          <a:p>
            <a:pPr>
              <a:lnSpc>
                <a:spcPct val="200000"/>
              </a:lnSpc>
            </a:pPr>
            <a:r>
              <a:rPr lang="en-US" sz="1200" dirty="0">
                <a:latin typeface="Courier New" panose="02070309020205020404" pitchFamily="49" charset="0"/>
                <a:cs typeface="Courier New" panose="02070309020205020404" pitchFamily="49" charset="0"/>
              </a:rPr>
              <a:t>   No   99 117  89 126</a:t>
            </a:r>
          </a:p>
          <a:p>
            <a:pPr>
              <a:lnSpc>
                <a:spcPct val="200000"/>
              </a:lnSpc>
            </a:pPr>
            <a:r>
              <a:rPr lang="en-US" sz="1200" dirty="0">
                <a:latin typeface="Courier New" panose="02070309020205020404" pitchFamily="49" charset="0"/>
                <a:cs typeface="Courier New" panose="02070309020205020404" pitchFamily="49" charset="0"/>
              </a:rPr>
              <a:t>   Yes 101  83 112  74</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Chi-square test in R</a:t>
            </a:r>
          </a:p>
        </p:txBody>
      </p:sp>
      <p:sp>
        <p:nvSpPr>
          <p:cNvPr id="4" name="Rectangle 3"/>
          <p:cNvSpPr/>
          <p:nvPr/>
        </p:nvSpPr>
        <p:spPr>
          <a:xfrm>
            <a:off x="344571" y="4365104"/>
            <a:ext cx="8551098" cy="1815882"/>
          </a:xfrm>
          <a:prstGeom prst="rect">
            <a:avLst/>
          </a:prstGeom>
          <a:ln>
            <a:solidFill>
              <a:srgbClr val="0070C0"/>
            </a:solidFill>
            <a:prstDash val="lgDash"/>
          </a:ln>
        </p:spPr>
        <p:txBody>
          <a:bodyPr wrap="square">
            <a:spAutoFit/>
          </a:bodyPr>
          <a:lstStyle/>
          <a:p>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chiArea</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chisq.test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areaAnemic,correct</a:t>
            </a:r>
            <a:r>
              <a:rPr lang="en-US" sz="1600" dirty="0">
                <a:latin typeface="Courier New" panose="02070309020205020404" pitchFamily="49" charset="0"/>
                <a:cs typeface="Courier New" panose="02070309020205020404" pitchFamily="49" charset="0"/>
              </a:rPr>
              <a:t> = FALSE)</a:t>
            </a:r>
          </a:p>
          <a:p>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chiArea</a:t>
            </a:r>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Pearson's Chi-squared test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data:  </a:t>
            </a:r>
            <a:r>
              <a:rPr lang="en-US" sz="1600" dirty="0" err="1">
                <a:latin typeface="Courier New" panose="02070309020205020404" pitchFamily="49" charset="0"/>
                <a:cs typeface="Courier New" panose="02070309020205020404" pitchFamily="49" charset="0"/>
              </a:rPr>
              <a:t>areaAnemic</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X-squared = 17.4074, </a:t>
            </a:r>
            <a:r>
              <a:rPr lang="en-US" sz="1600" dirty="0" err="1">
                <a:latin typeface="Courier New" panose="02070309020205020404" pitchFamily="49" charset="0"/>
                <a:cs typeface="Courier New" panose="02070309020205020404" pitchFamily="49" charset="0"/>
              </a:rPr>
              <a:t>df</a:t>
            </a:r>
            <a:r>
              <a:rPr lang="en-US" sz="1600" dirty="0">
                <a:latin typeface="Courier New" panose="02070309020205020404" pitchFamily="49" charset="0"/>
                <a:cs typeface="Courier New" panose="02070309020205020404" pitchFamily="49" charset="0"/>
              </a:rPr>
              <a:t> = 3, p-value = 0.0005827</a:t>
            </a:r>
            <a:endParaRPr lang="nl-BE" sz="1600" dirty="0">
              <a:latin typeface="Courier New" panose="02070309020205020404" pitchFamily="49" charset="0"/>
              <a:cs typeface="Courier New" panose="02070309020205020404" pitchFamily="49" charset="0"/>
            </a:endParaRPr>
          </a:p>
        </p:txBody>
      </p:sp>
      <p:sp>
        <p:nvSpPr>
          <p:cNvPr id="8" name="Content Placeholder 2"/>
          <p:cNvSpPr txBox="1">
            <a:spLocks/>
          </p:cNvSpPr>
          <p:nvPr/>
        </p:nvSpPr>
        <p:spPr>
          <a:xfrm>
            <a:off x="251520" y="1052736"/>
            <a:ext cx="8280920" cy="100811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Chi-square for independence</a:t>
            </a: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endParaRPr lang="en-GB" sz="2200" dirty="0">
              <a:latin typeface="Arial" panose="020B0604020202020204" pitchFamily="34" charset="0"/>
              <a:ea typeface="Verdana" panose="020B0604030504040204" pitchFamily="34" charset="0"/>
              <a:cs typeface="Arial" panose="020B0604020202020204" pitchFamily="34" charset="0"/>
            </a:endParaRPr>
          </a:p>
          <a:p>
            <a:pPr marL="0" indent="0">
              <a:buFont typeface="Arial"/>
              <a:buNone/>
            </a:pPr>
            <a:endParaRPr lang="en-GB" sz="2200" dirty="0">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5226690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121</a:t>
            </a:fld>
            <a:endParaRPr lang="en-GB" dirty="0">
              <a:solidFill>
                <a:schemeClr val="tx2"/>
              </a:solidFill>
            </a:endParaRPr>
          </a:p>
        </p:txBody>
      </p:sp>
      <p:sp>
        <p:nvSpPr>
          <p:cNvPr id="6" name="Content Placeholder 4"/>
          <p:cNvSpPr txBox="1">
            <a:spLocks/>
          </p:cNvSpPr>
          <p:nvPr/>
        </p:nvSpPr>
        <p:spPr>
          <a:xfrm>
            <a:off x="611560" y="1628800"/>
            <a:ext cx="8229600" cy="4176464"/>
          </a:xfrm>
          <a:prstGeom prst="rect">
            <a:avLst/>
          </a:prstGeom>
        </p:spPr>
        <p:txBody>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285750" indent="-285750" algn="just">
              <a:lnSpc>
                <a:spcPct val="150000"/>
              </a:lnSpc>
              <a:buClr>
                <a:schemeClr val="tx2"/>
              </a:buClr>
              <a:buFont typeface="Arial" panose="020B0604020202020204" pitchFamily="34" charset="0"/>
              <a:buChar char="•"/>
            </a:pPr>
            <a:r>
              <a:rPr lang="en-GB" sz="2200" dirty="0">
                <a:solidFill>
                  <a:srgbClr val="000000"/>
                </a:solidFill>
                <a:latin typeface="Arial" panose="020B0604020202020204" pitchFamily="34" charset="0"/>
                <a:ea typeface="Verdana" panose="020B0604030504040204" pitchFamily="34" charset="0"/>
                <a:cs typeface="Arial" panose="020B0604020202020204" pitchFamily="34" charset="0"/>
              </a:rPr>
              <a:t>Suppose we are interested in investigating whether younger children were more prone to anaemia than the older children. </a:t>
            </a:r>
          </a:p>
          <a:p>
            <a:pPr marL="285750" indent="-285750" algn="just">
              <a:lnSpc>
                <a:spcPct val="150000"/>
              </a:lnSpc>
              <a:buFont typeface="Arial" panose="020B0604020202020204" pitchFamily="34" charset="0"/>
              <a:buChar char="•"/>
            </a:pPr>
            <a:endParaRPr lang="en-GB" sz="2200" dirty="0">
              <a:solidFill>
                <a:srgbClr val="000000"/>
              </a:solidFill>
              <a:latin typeface="Arial" panose="020B0604020202020204" pitchFamily="34" charset="0"/>
              <a:ea typeface="Verdana" panose="020B0604030504040204" pitchFamily="34" charset="0"/>
              <a:cs typeface="Arial" panose="020B0604020202020204" pitchFamily="34" charset="0"/>
            </a:endParaRPr>
          </a:p>
          <a:p>
            <a:pPr marL="800100" lvl="1" indent="-342900" algn="just">
              <a:lnSpc>
                <a:spcPct val="150000"/>
              </a:lnSpc>
              <a:buClrTx/>
              <a:buFont typeface="Wingdings" panose="05000000000000000000" pitchFamily="2" charset="2"/>
              <a:buChar char="Ø"/>
            </a:pPr>
            <a:r>
              <a:rPr lang="en-GB" sz="2200" dirty="0">
                <a:solidFill>
                  <a:srgbClr val="000000"/>
                </a:solidFill>
                <a:latin typeface="Arial" panose="020B0604020202020204" pitchFamily="34" charset="0"/>
                <a:ea typeface="Verdana" panose="020B0604030504040204" pitchFamily="34" charset="0"/>
                <a:cs typeface="Arial" panose="020B0604020202020204" pitchFamily="34" charset="0"/>
              </a:rPr>
              <a:t>We need to create a contingency or a cross tabulation table with the outcome variable (Anaemia) on the columns and the explanatory variable (Age category of children) on the rows. </a:t>
            </a:r>
          </a:p>
        </p:txBody>
      </p:sp>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Example: 2 X 2 table: example 1</a:t>
            </a:r>
          </a:p>
        </p:txBody>
      </p:sp>
    </p:spTree>
    <p:extLst>
      <p:ext uri="{BB962C8B-B14F-4D97-AF65-F5344CB8AC3E}">
        <p14:creationId xmlns:p14="http://schemas.microsoft.com/office/powerpoint/2010/main" val="35923168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122</a:t>
            </a:fld>
            <a:endParaRPr lang="en-GB" dirty="0">
              <a:solidFill>
                <a:schemeClr val="tx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328860042"/>
              </p:ext>
            </p:extLst>
          </p:nvPr>
        </p:nvGraphicFramePr>
        <p:xfrm>
          <a:off x="251520" y="1484784"/>
          <a:ext cx="5112568" cy="2448271"/>
        </p:xfrm>
        <a:graphic>
          <a:graphicData uri="http://schemas.openxmlformats.org/drawingml/2006/table">
            <a:tbl>
              <a:tblPr firstRow="1" firstCol="1" bandRow="1">
                <a:tableStyleId>{2D5ABB26-0587-4C30-8999-92F81FD0307C}</a:tableStyleId>
              </a:tblPr>
              <a:tblGrid>
                <a:gridCol w="1872207">
                  <a:extLst>
                    <a:ext uri="{9D8B030D-6E8A-4147-A177-3AD203B41FA5}">
                      <a16:colId xmlns:a16="http://schemas.microsoft.com/office/drawing/2014/main" val="20000"/>
                    </a:ext>
                  </a:extLst>
                </a:gridCol>
                <a:gridCol w="850251">
                  <a:extLst>
                    <a:ext uri="{9D8B030D-6E8A-4147-A177-3AD203B41FA5}">
                      <a16:colId xmlns:a16="http://schemas.microsoft.com/office/drawing/2014/main" val="20001"/>
                    </a:ext>
                  </a:extLst>
                </a:gridCol>
                <a:gridCol w="1080908">
                  <a:extLst>
                    <a:ext uri="{9D8B030D-6E8A-4147-A177-3AD203B41FA5}">
                      <a16:colId xmlns:a16="http://schemas.microsoft.com/office/drawing/2014/main" val="20002"/>
                    </a:ext>
                  </a:extLst>
                </a:gridCol>
                <a:gridCol w="1309202">
                  <a:extLst>
                    <a:ext uri="{9D8B030D-6E8A-4147-A177-3AD203B41FA5}">
                      <a16:colId xmlns:a16="http://schemas.microsoft.com/office/drawing/2014/main" val="20003"/>
                    </a:ext>
                  </a:extLst>
                </a:gridCol>
              </a:tblGrid>
              <a:tr h="1065718">
                <a:tc>
                  <a:txBody>
                    <a:bodyPr/>
                    <a:lstStyle/>
                    <a:p>
                      <a:pPr>
                        <a:spcAft>
                          <a:spcPts val="0"/>
                        </a:spcAft>
                      </a:pPr>
                      <a:r>
                        <a:rPr lang="en-GB" sz="2000" dirty="0">
                          <a:effectLst/>
                        </a:rPr>
                        <a:t>Age categories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000" dirty="0" err="1">
                          <a:effectLst/>
                        </a:rPr>
                        <a:t>Anemic</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000">
                          <a:effectLst/>
                        </a:rPr>
                        <a:t> </a:t>
                      </a:r>
                    </a:p>
                    <a:p>
                      <a:pPr algn="ctr">
                        <a:spcAft>
                          <a:spcPts val="0"/>
                        </a:spcAft>
                      </a:pPr>
                      <a:r>
                        <a:rPr lang="en-GB" sz="2000">
                          <a:effectLst/>
                        </a:rPr>
                        <a:t>Total</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2000" dirty="0">
                          <a:effectLst/>
                        </a:rPr>
                        <a:t> </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Yes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a:effectLst/>
                        </a:rPr>
                        <a:t>No</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60851">
                <a:tc>
                  <a:txBody>
                    <a:bodyPr/>
                    <a:lstStyle/>
                    <a:p>
                      <a:pPr>
                        <a:spcAft>
                          <a:spcPts val="0"/>
                        </a:spcAft>
                      </a:pPr>
                      <a:r>
                        <a:rPr lang="en-GB" sz="2000" dirty="0">
                          <a:effectLst/>
                        </a:rPr>
                        <a:t>6-23 months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259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169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428</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000" dirty="0">
                          <a:effectLst/>
                        </a:rPr>
                        <a:t>24-59 months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310</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469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779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Example: a 2 X 2 table</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3212976"/>
            <a:ext cx="3528392" cy="3523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Grp="1" noChangeAspect="1"/>
          </p:cNvGraphicFramePr>
          <p:nvPr>
            <p:extLst>
              <p:ext uri="{D42A27DB-BD31-4B8C-83A1-F6EECF244321}">
                <p14:modId xmlns:p14="http://schemas.microsoft.com/office/powerpoint/2010/main" val="1304991264"/>
              </p:ext>
            </p:extLst>
          </p:nvPr>
        </p:nvGraphicFramePr>
        <p:xfrm>
          <a:off x="395536" y="4365104"/>
          <a:ext cx="1622425" cy="900113"/>
        </p:xfrm>
        <a:graphic>
          <a:graphicData uri="http://schemas.openxmlformats.org/presentationml/2006/ole">
            <mc:AlternateContent xmlns:mc="http://schemas.openxmlformats.org/markup-compatibility/2006">
              <mc:Choice xmlns:v="urn:schemas-microsoft-com:vml" Requires="v">
                <p:oleObj spid="_x0000_s61658" name="Vergelijking" r:id="rId4" imgW="825480" imgH="457200" progId="Equation.3">
                  <p:embed/>
                </p:oleObj>
              </mc:Choice>
              <mc:Fallback>
                <p:oleObj name="Vergelijking" r:id="rId4" imgW="825480" imgH="457200" progId="Equation.3">
                  <p:embed/>
                  <p:pic>
                    <p:nvPicPr>
                      <p:cNvPr id="0" name="Object 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4365104"/>
                        <a:ext cx="1622425" cy="900113"/>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Grp="1" noChangeAspect="1"/>
          </p:cNvGraphicFramePr>
          <p:nvPr>
            <p:extLst>
              <p:ext uri="{D42A27DB-BD31-4B8C-83A1-F6EECF244321}">
                <p14:modId xmlns:p14="http://schemas.microsoft.com/office/powerpoint/2010/main" val="1436541286"/>
              </p:ext>
            </p:extLst>
          </p:nvPr>
        </p:nvGraphicFramePr>
        <p:xfrm>
          <a:off x="539750" y="5726113"/>
          <a:ext cx="2592388" cy="785812"/>
        </p:xfrm>
        <a:graphic>
          <a:graphicData uri="http://schemas.openxmlformats.org/presentationml/2006/ole">
            <mc:AlternateContent xmlns:mc="http://schemas.openxmlformats.org/markup-compatibility/2006">
              <mc:Choice xmlns:v="urn:schemas-microsoft-com:vml" Requires="v">
                <p:oleObj spid="_x0000_s61659" name="Vergelijking" r:id="rId6" imgW="1511280" imgH="457200" progId="Equation.3">
                  <p:embed/>
                </p:oleObj>
              </mc:Choice>
              <mc:Fallback>
                <p:oleObj name="Vergelijking" r:id="rId6" imgW="1511280" imgH="457200" progId="Equation.3">
                  <p:embed/>
                  <p:pic>
                    <p:nvPicPr>
                      <p:cNvPr id="0" name="Object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5726113"/>
                        <a:ext cx="2592388" cy="785812"/>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125692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123</a:t>
            </a:fld>
            <a:endParaRPr lang="en-GB" dirty="0">
              <a:solidFill>
                <a:schemeClr val="tx2"/>
              </a:solidFill>
            </a:endParaRPr>
          </a:p>
        </p:txBody>
      </p:sp>
      <mc:AlternateContent xmlns:mc="http://schemas.openxmlformats.org/markup-compatibility/2006" xmlns:a14="http://schemas.microsoft.com/office/drawing/2010/main">
        <mc:Choice Requires="a14">
          <p:sp>
            <p:nvSpPr>
              <p:cNvPr id="10" name="TextBox 9"/>
              <p:cNvSpPr txBox="1"/>
              <p:nvPr/>
            </p:nvSpPr>
            <p:spPr>
              <a:xfrm>
                <a:off x="827584" y="1628800"/>
                <a:ext cx="7344816" cy="400110"/>
              </a:xfrm>
              <a:prstGeom prst="rect">
                <a:avLst/>
              </a:prstGeom>
              <a:noFill/>
            </p:spPr>
            <p:txBody>
              <a:bodyPr wrap="square" rtlCol="0">
                <a:spAutoFit/>
              </a:bodyPr>
              <a:lstStyle/>
              <a:p>
                <a:pPr marL="285750" indent="-285750">
                  <a:buClr>
                    <a:schemeClr val="tx2"/>
                  </a:buClr>
                  <a:buFont typeface="Arial" panose="020B0604020202020204" pitchFamily="34" charset="0"/>
                  <a:buChar char="•"/>
                </a:pPr>
                <a14:m>
                  <m:oMath xmlns:m="http://schemas.openxmlformats.org/officeDocument/2006/math">
                    <m:r>
                      <a:rPr lang="en-GB" sz="2000" b="0" i="1" smtClean="0">
                        <a:latin typeface="Cambria Math"/>
                      </a:rPr>
                      <m:t>𝑅𝑖𝑠𝑘</m:t>
                    </m:r>
                    <m:r>
                      <a:rPr lang="en-GB" sz="2000" b="0" i="1" smtClean="0">
                        <a:latin typeface="Cambria Math"/>
                      </a:rPr>
                      <m:t> </m:t>
                    </m:r>
                    <m:r>
                      <a:rPr lang="en-GB" sz="2000" b="0" i="1" smtClean="0">
                        <a:latin typeface="Cambria Math"/>
                      </a:rPr>
                      <m:t>𝐷𝑖𝑓𝑓𝑒𝑟𝑒𝑛𝑐𝑒</m:t>
                    </m:r>
                    <m:r>
                      <a:rPr lang="en-GB" sz="2000" b="0" i="1" smtClean="0">
                        <a:latin typeface="Cambria Math"/>
                      </a:rPr>
                      <m:t> </m:t>
                    </m:r>
                    <m:d>
                      <m:dPr>
                        <m:ctrlPr>
                          <a:rPr lang="en-GB" sz="2000" b="0" i="1" smtClean="0">
                            <a:latin typeface="Cambria Math" panose="02040503050406030204" pitchFamily="18" charset="0"/>
                          </a:rPr>
                        </m:ctrlPr>
                      </m:dPr>
                      <m:e>
                        <m:r>
                          <a:rPr lang="en-GB" sz="2000" b="0" i="1" smtClean="0">
                            <a:latin typeface="Cambria Math"/>
                          </a:rPr>
                          <m:t>𝑅𝐷</m:t>
                        </m:r>
                      </m:e>
                    </m:d>
                    <m:r>
                      <a:rPr lang="en-GB" sz="2000" b="0" i="1" smtClean="0">
                        <a:latin typeface="Cambria Math"/>
                      </a:rPr>
                      <m:t>=</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1</m:t>
                            </m:r>
                          </m:sub>
                        </m:sSub>
                      </m:e>
                    </m:acc>
                    <m:r>
                      <a:rPr lang="en-GB" sz="2000" b="0" i="1" smtClean="0">
                        <a:latin typeface="Cambria Math"/>
                      </a:rPr>
                      <m:t> −</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2</m:t>
                            </m:r>
                          </m:sub>
                        </m:sSub>
                      </m:e>
                    </m:acc>
                  </m:oMath>
                </a14:m>
                <a:endParaRPr lang="en-GB"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827584" y="1628800"/>
                <a:ext cx="7344816" cy="400110"/>
              </a:xfrm>
              <a:prstGeom prst="rect">
                <a:avLst/>
              </a:prstGeom>
              <a:blipFill rotWithShape="1">
                <a:blip r:embed="rId2"/>
                <a:stretch>
                  <a:fillRect l="-747" t="-3030" b="-227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230764" y="2643529"/>
                <a:ext cx="3326808" cy="7923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2200" i="1" smtClean="0">
                              <a:latin typeface="Cambria Math" panose="02040503050406030204" pitchFamily="18" charset="0"/>
                            </a:rPr>
                          </m:ctrlPr>
                        </m:accPr>
                        <m:e>
                          <m:sSub>
                            <m:sSubPr>
                              <m:ctrlPr>
                                <a:rPr lang="en-GB" sz="220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1</m:t>
                              </m:r>
                            </m:sub>
                          </m:sSub>
                        </m:e>
                      </m:acc>
                      <m:r>
                        <a:rPr lang="en-GB" sz="2200" b="0" i="1" smtClean="0">
                          <a:latin typeface="Cambria Math"/>
                        </a:rPr>
                        <m:t>= </m:t>
                      </m:r>
                      <m:f>
                        <m:fPr>
                          <m:ctrlPr>
                            <a:rPr lang="en-GB" sz="2200" b="0" i="1" smtClean="0">
                              <a:latin typeface="Cambria Math" panose="02040503050406030204" pitchFamily="18" charset="0"/>
                            </a:rPr>
                          </m:ctrlPr>
                        </m:fPr>
                        <m:num>
                          <m:sSub>
                            <m:sSubPr>
                              <m:ctrlPr>
                                <a:rPr lang="en-GB" sz="2200" b="0" i="1" smtClean="0">
                                  <a:latin typeface="Cambria Math" panose="02040503050406030204" pitchFamily="18" charset="0"/>
                                </a:rPr>
                              </m:ctrlPr>
                            </m:sSubPr>
                            <m:e>
                              <m:r>
                                <a:rPr lang="en-GB" sz="2200" b="0" i="1" smtClean="0">
                                  <a:latin typeface="Cambria Math"/>
                                </a:rPr>
                                <m:t>𝑛</m:t>
                              </m:r>
                            </m:e>
                            <m:sub>
                              <m:r>
                                <a:rPr lang="en-GB" sz="2200" b="0" i="1" smtClean="0">
                                  <a:latin typeface="Cambria Math"/>
                                </a:rPr>
                                <m:t>11</m:t>
                              </m:r>
                            </m:sub>
                          </m:sSub>
                        </m:num>
                        <m:den>
                          <m:sSub>
                            <m:sSubPr>
                              <m:ctrlPr>
                                <a:rPr lang="en-GB" sz="2200" b="0" i="1" smtClean="0">
                                  <a:latin typeface="Cambria Math" panose="02040503050406030204" pitchFamily="18" charset="0"/>
                                </a:rPr>
                              </m:ctrlPr>
                            </m:sSubPr>
                            <m:e>
                              <m:r>
                                <a:rPr lang="en-GB" sz="2200" b="0" i="1" smtClean="0">
                                  <a:latin typeface="Cambria Math"/>
                                </a:rPr>
                                <m:t>𝑛</m:t>
                              </m:r>
                            </m:e>
                            <m:sub>
                              <m:r>
                                <a:rPr lang="en-GB" sz="2200" b="0" i="1" smtClean="0">
                                  <a:latin typeface="Cambria Math"/>
                                </a:rPr>
                                <m:t>1+</m:t>
                              </m:r>
                            </m:sub>
                          </m:sSub>
                        </m:den>
                      </m:f>
                      <m:r>
                        <a:rPr lang="en-GB" sz="2200" b="0" i="1" smtClean="0">
                          <a:latin typeface="Cambria Math"/>
                        </a:rPr>
                        <m:t>= </m:t>
                      </m:r>
                      <m:f>
                        <m:fPr>
                          <m:ctrlPr>
                            <a:rPr lang="en-GB" sz="2200" b="0" i="1" smtClean="0">
                              <a:latin typeface="Cambria Math" panose="02040503050406030204" pitchFamily="18" charset="0"/>
                            </a:rPr>
                          </m:ctrlPr>
                        </m:fPr>
                        <m:num>
                          <m:r>
                            <a:rPr lang="en-US" sz="2200" b="0" i="1" smtClean="0">
                              <a:latin typeface="Cambria Math"/>
                            </a:rPr>
                            <m:t>259</m:t>
                          </m:r>
                        </m:num>
                        <m:den>
                          <m:r>
                            <a:rPr lang="en-US" sz="2200" b="0" i="1" smtClean="0">
                              <a:latin typeface="Cambria Math"/>
                            </a:rPr>
                            <m:t>428</m:t>
                          </m:r>
                        </m:den>
                      </m:f>
                      <m:r>
                        <a:rPr lang="en-GB" sz="2200" b="0" i="1" smtClean="0">
                          <a:latin typeface="Cambria Math"/>
                        </a:rPr>
                        <m:t>=0.</m:t>
                      </m:r>
                      <m:r>
                        <a:rPr lang="en-US" sz="2200" b="0" i="1" smtClean="0">
                          <a:latin typeface="Cambria Math"/>
                        </a:rPr>
                        <m:t>605</m:t>
                      </m:r>
                    </m:oMath>
                  </m:oMathPara>
                </a14:m>
                <a:endParaRPr lang="en-GB" sz="2200" dirty="0"/>
              </a:p>
            </p:txBody>
          </p:sp>
        </mc:Choice>
        <mc:Fallback xmlns="">
          <p:sp>
            <p:nvSpPr>
              <p:cNvPr id="11" name="Rectangle 10"/>
              <p:cNvSpPr>
                <a:spLocks noRot="1" noChangeAspect="1" noMove="1" noResize="1" noEditPoints="1" noAdjustHandles="1" noChangeArrowheads="1" noChangeShapeType="1" noTextEdit="1"/>
              </p:cNvSpPr>
              <p:nvPr/>
            </p:nvSpPr>
            <p:spPr>
              <a:xfrm>
                <a:off x="1230764" y="2643529"/>
                <a:ext cx="3326808" cy="792333"/>
              </a:xfrm>
              <a:prstGeom prst="rect">
                <a:avLst/>
              </a:prstGeom>
              <a:blipFill rotWithShape="1">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354869" y="3819437"/>
                <a:ext cx="3338285" cy="785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2200" i="1" smtClean="0">
                              <a:latin typeface="Cambria Math" panose="02040503050406030204" pitchFamily="18" charset="0"/>
                              <a:ea typeface="Cambria Math" panose="02040503050406030204" pitchFamily="18" charset="0"/>
                            </a:rPr>
                          </m:ctrlPr>
                        </m:accPr>
                        <m:e>
                          <m:sSub>
                            <m:sSubPr>
                              <m:ctrlPr>
                                <a:rPr lang="en-GB" sz="2200" i="1" smtClean="0">
                                  <a:latin typeface="Cambria Math" panose="02040503050406030204" pitchFamily="18" charset="0"/>
                                  <a:ea typeface="Cambria Math" panose="02040503050406030204" pitchFamily="18" charset="0"/>
                                </a:rPr>
                              </m:ctrlPr>
                            </m:sSubPr>
                            <m:e>
                              <m:r>
                                <a:rPr lang="en-GB" sz="2200" b="0" i="1" smtClean="0">
                                  <a:latin typeface="Cambria Math" panose="02040503050406030204" pitchFamily="18" charset="0"/>
                                  <a:ea typeface="Cambria Math" panose="02040503050406030204" pitchFamily="18" charset="0"/>
                                </a:rPr>
                                <m:t>𝑝</m:t>
                              </m:r>
                            </m:e>
                            <m:sub>
                              <m:r>
                                <a:rPr lang="en-GB" sz="2200" b="0" i="1" smtClean="0">
                                  <a:latin typeface="Cambria Math" panose="02040503050406030204" pitchFamily="18" charset="0"/>
                                  <a:ea typeface="Cambria Math" panose="02040503050406030204" pitchFamily="18" charset="0"/>
                                </a:rPr>
                                <m:t>2</m:t>
                              </m:r>
                            </m:sub>
                          </m:sSub>
                        </m:e>
                      </m:acc>
                      <m:r>
                        <a:rPr lang="en-GB" sz="2200" b="0" i="1" smtClean="0">
                          <a:latin typeface="Cambria Math" panose="02040503050406030204" pitchFamily="18" charset="0"/>
                          <a:ea typeface="Cambria Math" panose="02040503050406030204" pitchFamily="18" charset="0"/>
                        </a:rPr>
                        <m:t>= </m:t>
                      </m:r>
                      <m:f>
                        <m:fPr>
                          <m:ctrlPr>
                            <a:rPr lang="en-GB" sz="2200" b="0" i="1" smtClean="0">
                              <a:latin typeface="Cambria Math" panose="02040503050406030204" pitchFamily="18" charset="0"/>
                              <a:ea typeface="Cambria Math" panose="02040503050406030204" pitchFamily="18" charset="0"/>
                            </a:rPr>
                          </m:ctrlPr>
                        </m:fPr>
                        <m:num>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panose="02040503050406030204" pitchFamily="18" charset="0"/>
                                  <a:ea typeface="Cambria Math" panose="02040503050406030204" pitchFamily="18" charset="0"/>
                                </a:rPr>
                                <m:t>𝑛</m:t>
                              </m:r>
                            </m:e>
                            <m:sub>
                              <m:r>
                                <a:rPr lang="en-GB" sz="2200" b="0" i="1" smtClean="0">
                                  <a:latin typeface="Cambria Math" panose="02040503050406030204" pitchFamily="18" charset="0"/>
                                  <a:ea typeface="Cambria Math" panose="02040503050406030204" pitchFamily="18" charset="0"/>
                                </a:rPr>
                                <m:t>21</m:t>
                              </m:r>
                            </m:sub>
                          </m:sSub>
                        </m:num>
                        <m:den>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panose="02040503050406030204" pitchFamily="18" charset="0"/>
                                  <a:ea typeface="Cambria Math" panose="02040503050406030204" pitchFamily="18" charset="0"/>
                                </a:rPr>
                                <m:t>𝑛</m:t>
                              </m:r>
                            </m:e>
                            <m:sub>
                              <m:r>
                                <a:rPr lang="en-GB" sz="2200" b="0" i="1" smtClean="0">
                                  <a:latin typeface="Cambria Math" panose="02040503050406030204" pitchFamily="18" charset="0"/>
                                  <a:ea typeface="Cambria Math" panose="02040503050406030204" pitchFamily="18" charset="0"/>
                                </a:rPr>
                                <m:t>2+</m:t>
                              </m:r>
                            </m:sub>
                          </m:sSub>
                        </m:den>
                      </m:f>
                      <m:r>
                        <a:rPr lang="en-GB" sz="2200" b="0" i="1" smtClean="0">
                          <a:latin typeface="Cambria Math" panose="02040503050406030204" pitchFamily="18" charset="0"/>
                          <a:ea typeface="Cambria Math" panose="02040503050406030204" pitchFamily="18" charset="0"/>
                        </a:rPr>
                        <m:t>= </m:t>
                      </m:r>
                      <m:f>
                        <m:fPr>
                          <m:ctrlPr>
                            <a:rPr lang="en-GB" sz="2200" b="0" i="1" smtClean="0">
                              <a:latin typeface="Cambria Math" panose="02040503050406030204" pitchFamily="18" charset="0"/>
                              <a:ea typeface="Cambria Math" panose="02040503050406030204" pitchFamily="18" charset="0"/>
                            </a:rPr>
                          </m:ctrlPr>
                        </m:fPr>
                        <m:num>
                          <m:r>
                            <a:rPr lang="en-US" sz="2200" b="0" i="1" smtClean="0">
                              <a:latin typeface="Cambria Math"/>
                              <a:ea typeface="Cambria Math" panose="02040503050406030204" pitchFamily="18" charset="0"/>
                            </a:rPr>
                            <m:t>310</m:t>
                          </m:r>
                        </m:num>
                        <m:den>
                          <m:r>
                            <a:rPr lang="en-US" sz="2200" b="0" i="1" smtClean="0">
                              <a:latin typeface="Cambria Math"/>
                              <a:ea typeface="Cambria Math" panose="02040503050406030204" pitchFamily="18" charset="0"/>
                            </a:rPr>
                            <m:t>779</m:t>
                          </m:r>
                        </m:den>
                      </m:f>
                      <m:r>
                        <a:rPr lang="en-GB" sz="2200" b="0" i="1" smtClean="0">
                          <a:latin typeface="Cambria Math" panose="02040503050406030204" pitchFamily="18" charset="0"/>
                          <a:ea typeface="Cambria Math" panose="02040503050406030204" pitchFamily="18" charset="0"/>
                        </a:rPr>
                        <m:t>=</m:t>
                      </m:r>
                      <m:r>
                        <a:rPr lang="en-US" sz="2200" b="0" i="1" smtClean="0">
                          <a:latin typeface="Cambria Math"/>
                          <a:ea typeface="Cambria Math" panose="02040503050406030204" pitchFamily="18" charset="0"/>
                        </a:rPr>
                        <m:t>0.397</m:t>
                      </m:r>
                    </m:oMath>
                  </m:oMathPara>
                </a14:m>
                <a:endParaRPr lang="en-GB" sz="2200" dirty="0">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354869" y="3819437"/>
                <a:ext cx="3338285" cy="785471"/>
              </a:xfrm>
              <a:prstGeom prst="rect">
                <a:avLst/>
              </a:prstGeom>
              <a:blipFill rotWithShape="1">
                <a:blip r:embed="rId4"/>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971600" y="5281711"/>
                <a:ext cx="7344816" cy="400110"/>
              </a:xfrm>
              <a:prstGeom prst="rect">
                <a:avLst/>
              </a:prstGeom>
              <a:noFill/>
            </p:spPr>
            <p:txBody>
              <a:bodyPr wrap="square" rtlCol="0">
                <a:spAutoFit/>
              </a:bodyPr>
              <a:lstStyle/>
              <a:p>
                <a:pPr marL="285750" indent="-285750">
                  <a:buClr>
                    <a:schemeClr val="tx2"/>
                  </a:buClr>
                  <a:buFont typeface="Arial" panose="020B0604020202020204" pitchFamily="34" charset="0"/>
                  <a:buChar char="•"/>
                </a:pPr>
                <a14:m>
                  <m:oMath xmlns:m="http://schemas.openxmlformats.org/officeDocument/2006/math">
                    <m:r>
                      <a:rPr lang="en-GB" sz="2000" b="0" i="1" smtClean="0">
                        <a:latin typeface="Cambria Math"/>
                      </a:rPr>
                      <m:t>𝑅𝑖𝑠𝑘</m:t>
                    </m:r>
                    <m:r>
                      <a:rPr lang="en-GB" sz="2000" b="0" i="1" smtClean="0">
                        <a:latin typeface="Cambria Math"/>
                      </a:rPr>
                      <m:t> </m:t>
                    </m:r>
                    <m:r>
                      <a:rPr lang="en-GB" sz="2000" b="0" i="1" smtClean="0">
                        <a:latin typeface="Cambria Math"/>
                      </a:rPr>
                      <m:t>𝐷𝑖𝑓𝑓𝑒𝑟𝑒𝑛𝑐𝑒</m:t>
                    </m:r>
                    <m:r>
                      <a:rPr lang="en-GB" sz="2000" b="0" i="1" smtClean="0">
                        <a:latin typeface="Cambria Math"/>
                      </a:rPr>
                      <m:t> </m:t>
                    </m:r>
                    <m:d>
                      <m:dPr>
                        <m:ctrlPr>
                          <a:rPr lang="en-GB" sz="2000" b="0" i="1" smtClean="0">
                            <a:latin typeface="Cambria Math" panose="02040503050406030204" pitchFamily="18" charset="0"/>
                          </a:rPr>
                        </m:ctrlPr>
                      </m:dPr>
                      <m:e>
                        <m:r>
                          <a:rPr lang="en-GB" sz="2000" b="0" i="1" smtClean="0">
                            <a:latin typeface="Cambria Math"/>
                          </a:rPr>
                          <m:t>𝑅𝐷</m:t>
                        </m:r>
                      </m:e>
                    </m:d>
                    <m:r>
                      <a:rPr lang="en-GB" sz="2000" b="0" i="1" smtClean="0">
                        <a:latin typeface="Cambria Math"/>
                      </a:rPr>
                      <m:t>=</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1</m:t>
                            </m:r>
                          </m:sub>
                        </m:sSub>
                      </m:e>
                    </m:acc>
                    <m:r>
                      <a:rPr lang="en-GB" sz="2000" b="0" i="1" smtClean="0">
                        <a:latin typeface="Cambria Math"/>
                      </a:rPr>
                      <m:t> −</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2</m:t>
                            </m:r>
                          </m:sub>
                        </m:sSub>
                      </m:e>
                    </m:acc>
                  </m:oMath>
                </a14:m>
                <a:r>
                  <a:rPr lang="en-GB" sz="2000" dirty="0"/>
                  <a:t> </a:t>
                </a:r>
                <a14:m>
                  <m:oMath xmlns:m="http://schemas.openxmlformats.org/officeDocument/2006/math">
                    <m:r>
                      <a:rPr lang="en-GB" sz="2000" b="0" i="1" dirty="0" smtClean="0">
                        <a:latin typeface="Cambria Math"/>
                      </a:rPr>
                      <m:t>=</m:t>
                    </m:r>
                    <m:r>
                      <a:rPr lang="en-US" sz="2000" b="0" i="1" dirty="0" smtClean="0">
                        <a:latin typeface="Cambria Math"/>
                      </a:rPr>
                      <m:t>0.605</m:t>
                    </m:r>
                    <m:r>
                      <a:rPr lang="en-GB" sz="2000" b="0" i="1" dirty="0" smtClean="0">
                        <a:latin typeface="Cambria Math"/>
                      </a:rPr>
                      <m:t> −0.</m:t>
                    </m:r>
                    <m:r>
                      <a:rPr lang="en-US" sz="2000" b="0" i="1" dirty="0" smtClean="0">
                        <a:latin typeface="Cambria Math"/>
                      </a:rPr>
                      <m:t>379</m:t>
                    </m:r>
                  </m:oMath>
                </a14:m>
                <a:endParaRPr lang="en-GB"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971600" y="5281711"/>
                <a:ext cx="7344816" cy="400110"/>
              </a:xfrm>
              <a:prstGeom prst="rect">
                <a:avLst/>
              </a:prstGeom>
              <a:blipFill rotWithShape="1">
                <a:blip r:embed="rId5"/>
                <a:stretch>
                  <a:fillRect l="-664" t="-6061" b="-1969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80582" y="5826431"/>
                <a:ext cx="167693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ea typeface="Cambria Math" panose="02040503050406030204" pitchFamily="18" charset="0"/>
                        </a:rPr>
                        <m:t>𝑅𝐷</m:t>
                      </m:r>
                      <m:r>
                        <a:rPr lang="en-GB" sz="2200" b="0" i="1" smtClean="0">
                          <a:latin typeface="Cambria Math" panose="02040503050406030204" pitchFamily="18" charset="0"/>
                          <a:ea typeface="Cambria Math" panose="02040503050406030204" pitchFamily="18" charset="0"/>
                        </a:rPr>
                        <m:t>=</m:t>
                      </m:r>
                      <m:r>
                        <a:rPr lang="en-US" sz="2200" b="0" i="1" smtClean="0">
                          <a:latin typeface="Cambria Math"/>
                          <a:ea typeface="Cambria Math" panose="02040503050406030204" pitchFamily="18" charset="0"/>
                        </a:rPr>
                        <m:t>0.208</m:t>
                      </m:r>
                    </m:oMath>
                  </m:oMathPara>
                </a14:m>
                <a:endParaRPr lang="en-GB" sz="2200"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080582" y="5826431"/>
                <a:ext cx="1676934" cy="430887"/>
              </a:xfrm>
              <a:prstGeom prst="rect">
                <a:avLst/>
              </a:prstGeom>
              <a:blipFill rotWithShape="1">
                <a:blip r:embed="rId6"/>
                <a:stretch>
                  <a:fillRect/>
                </a:stretch>
              </a:blipFill>
            </p:spPr>
            <p:txBody>
              <a:bodyPr/>
              <a:lstStyle/>
              <a:p>
                <a:r>
                  <a:rPr lang="nl-BE">
                    <a:noFill/>
                  </a:rPr>
                  <a:t> </a:t>
                </a:r>
              </a:p>
            </p:txBody>
          </p:sp>
        </mc:Fallback>
      </mc:AlternateContent>
      <p:sp>
        <p:nvSpPr>
          <p:cNvPr id="16"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 estimation</a:t>
            </a:r>
          </a:p>
        </p:txBody>
      </p:sp>
      <p:sp>
        <p:nvSpPr>
          <p:cNvPr id="3" name="Oval 2"/>
          <p:cNvSpPr/>
          <p:nvPr/>
        </p:nvSpPr>
        <p:spPr>
          <a:xfrm>
            <a:off x="6012160" y="3459397"/>
            <a:ext cx="2592288" cy="6681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 name="Straight Arrow Connector 5"/>
          <p:cNvCxnSpPr/>
          <p:nvPr/>
        </p:nvCxnSpPr>
        <p:spPr>
          <a:xfrm flipH="1" flipV="1">
            <a:off x="4067944" y="3212976"/>
            <a:ext cx="1944216" cy="432048"/>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extLst>
              <p:ext uri="{D42A27DB-BD31-4B8C-83A1-F6EECF244321}">
                <p14:modId xmlns:p14="http://schemas.microsoft.com/office/powerpoint/2010/main" val="1922200333"/>
              </p:ext>
            </p:extLst>
          </p:nvPr>
        </p:nvGraphicFramePr>
        <p:xfrm>
          <a:off x="5148064" y="2060848"/>
          <a:ext cx="3888432" cy="2448271"/>
        </p:xfrm>
        <a:graphic>
          <a:graphicData uri="http://schemas.openxmlformats.org/drawingml/2006/table">
            <a:tbl>
              <a:tblPr firstRow="1" firstCol="1" bandRow="1">
                <a:tableStyleId>{2D5ABB26-0587-4C30-8999-92F81FD0307C}</a:tableStyleId>
              </a:tblPr>
              <a:tblGrid>
                <a:gridCol w="1176469">
                  <a:extLst>
                    <a:ext uri="{9D8B030D-6E8A-4147-A177-3AD203B41FA5}">
                      <a16:colId xmlns:a16="http://schemas.microsoft.com/office/drawing/2014/main" val="20000"/>
                    </a:ext>
                  </a:extLst>
                </a:gridCol>
                <a:gridCol w="1047511">
                  <a:extLst>
                    <a:ext uri="{9D8B030D-6E8A-4147-A177-3AD203B41FA5}">
                      <a16:colId xmlns:a16="http://schemas.microsoft.com/office/drawing/2014/main" val="20001"/>
                    </a:ext>
                  </a:extLst>
                </a:gridCol>
                <a:gridCol w="882995">
                  <a:extLst>
                    <a:ext uri="{9D8B030D-6E8A-4147-A177-3AD203B41FA5}">
                      <a16:colId xmlns:a16="http://schemas.microsoft.com/office/drawing/2014/main" val="20002"/>
                    </a:ext>
                  </a:extLst>
                </a:gridCol>
                <a:gridCol w="781457">
                  <a:extLst>
                    <a:ext uri="{9D8B030D-6E8A-4147-A177-3AD203B41FA5}">
                      <a16:colId xmlns:a16="http://schemas.microsoft.com/office/drawing/2014/main" val="20003"/>
                    </a:ext>
                  </a:extLst>
                </a:gridCol>
              </a:tblGrid>
              <a:tr h="1065718">
                <a:tc>
                  <a:txBody>
                    <a:bodyPr/>
                    <a:lstStyle/>
                    <a:p>
                      <a:pPr>
                        <a:spcAft>
                          <a:spcPts val="0"/>
                        </a:spcAft>
                      </a:pPr>
                      <a:r>
                        <a:rPr lang="en-GB" sz="1400" dirty="0">
                          <a:effectLst/>
                        </a:rPr>
                        <a:t>Age categories</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1400" dirty="0" err="1">
                          <a:effectLst/>
                        </a:rPr>
                        <a:t>Anemic</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1400">
                          <a:effectLst/>
                        </a:rPr>
                        <a:t> </a:t>
                      </a:r>
                    </a:p>
                    <a:p>
                      <a:pPr algn="ctr">
                        <a:spcAft>
                          <a:spcPts val="0"/>
                        </a:spcAft>
                      </a:pPr>
                      <a:r>
                        <a:rPr lang="en-GB" sz="1400">
                          <a:effectLst/>
                        </a:rPr>
                        <a:t>Total</a:t>
                      </a:r>
                      <a:endParaRPr lang="en-GB" sz="14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1400">
                          <a:effectLst/>
                        </a:rPr>
                        <a:t> </a:t>
                      </a:r>
                      <a:endParaRPr lang="en-GB" sz="14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400" dirty="0">
                          <a:effectLst/>
                        </a:rPr>
                        <a:t>Yes</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400" dirty="0">
                          <a:effectLst/>
                        </a:rPr>
                        <a:t>No</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60851">
                <a:tc>
                  <a:txBody>
                    <a:bodyPr/>
                    <a:lstStyle/>
                    <a:p>
                      <a:pPr>
                        <a:spcAft>
                          <a:spcPts val="0"/>
                        </a:spcAft>
                      </a:pPr>
                      <a:r>
                        <a:rPr lang="en-GB" sz="1400" dirty="0">
                          <a:effectLst/>
                        </a:rPr>
                        <a:t>6-23 months</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400" dirty="0">
                          <a:effectLst/>
                        </a:rPr>
                        <a:t>259</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400" dirty="0">
                          <a:effectLst/>
                        </a:rPr>
                        <a:t>169</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400" dirty="0">
                          <a:effectLst/>
                        </a:rPr>
                        <a:t>428</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1400" dirty="0">
                          <a:effectLst/>
                        </a:rPr>
                        <a:t>24-59 months</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400" dirty="0">
                          <a:effectLst/>
                        </a:rPr>
                        <a:t>310</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400" dirty="0">
                          <a:effectLst/>
                        </a:rPr>
                        <a:t>469</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400" dirty="0">
                          <a:effectLst/>
                        </a:rPr>
                        <a:t>779</a:t>
                      </a:r>
                      <a:endParaRPr lang="en-GB" sz="1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981870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124</a:t>
            </a:fld>
            <a:endParaRPr lang="en-GB" dirty="0">
              <a:solidFill>
                <a:schemeClr val="tx2"/>
              </a:solidFill>
            </a:endParaRPr>
          </a:p>
        </p:txBody>
      </p:sp>
      <p:sp>
        <p:nvSpPr>
          <p:cNvPr id="6" name="TextBox 5"/>
          <p:cNvSpPr txBox="1"/>
          <p:nvPr/>
        </p:nvSpPr>
        <p:spPr>
          <a:xfrm>
            <a:off x="755576" y="1340768"/>
            <a:ext cx="48245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Test for independence</a:t>
            </a:r>
          </a:p>
        </p:txBody>
      </p:sp>
      <mc:AlternateContent xmlns:mc="http://schemas.openxmlformats.org/markup-compatibility/2006" xmlns:a14="http://schemas.microsoft.com/office/drawing/2010/main">
        <mc:Choice Requires="a14">
          <p:sp>
            <p:nvSpPr>
              <p:cNvPr id="32" name="Rectangle 31"/>
              <p:cNvSpPr/>
              <p:nvPr/>
            </p:nvSpPr>
            <p:spPr>
              <a:xfrm>
                <a:off x="1835696" y="2420888"/>
                <a:ext cx="5492978" cy="1093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𝑍</m:t>
                      </m:r>
                      <m:r>
                        <a:rPr lang="en-GB" sz="2200" b="0" i="1" smtClean="0">
                          <a:latin typeface="Cambria Math"/>
                        </a:rPr>
                        <m:t>=</m:t>
                      </m:r>
                      <m:f>
                        <m:fPr>
                          <m:ctrlPr>
                            <a:rPr lang="en-GB" sz="2200" b="0" i="1" smtClean="0">
                              <a:latin typeface="Cambria Math" panose="02040503050406030204" pitchFamily="18" charset="0"/>
                            </a:rPr>
                          </m:ctrlPr>
                        </m:fPr>
                        <m:num>
                          <m:sSub>
                            <m:sSubPr>
                              <m:ctrlPr>
                                <a:rPr lang="en-GB" sz="2200" b="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1−</m:t>
                              </m:r>
                            </m:sub>
                          </m:sSub>
                          <m:r>
                            <a:rPr lang="en-GB" sz="2200" b="0" i="1" smtClean="0">
                              <a:latin typeface="Cambria Math"/>
                            </a:rPr>
                            <m:t> </m:t>
                          </m:r>
                          <m:sSub>
                            <m:sSubPr>
                              <m:ctrlPr>
                                <a:rPr lang="en-GB" sz="2200" b="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2</m:t>
                              </m:r>
                            </m:sub>
                          </m:sSub>
                        </m:num>
                        <m:den>
                          <m:rad>
                            <m:radPr>
                              <m:degHide m:val="on"/>
                              <m:ctrlPr>
                                <a:rPr lang="en-GB" sz="2200" b="0" i="1" smtClean="0">
                                  <a:latin typeface="Cambria Math" panose="02040503050406030204" pitchFamily="18" charset="0"/>
                                </a:rPr>
                              </m:ctrlPr>
                            </m:radPr>
                            <m:deg/>
                            <m:e>
                              <m:f>
                                <m:fPr>
                                  <m:ctrlPr>
                                    <a:rPr lang="en-GB" sz="2200" i="1">
                                      <a:latin typeface="Cambria Math" panose="02040503050406030204" pitchFamily="18" charset="0"/>
                                    </a:rPr>
                                  </m:ctrlPr>
                                </m:fPr>
                                <m:num>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1</m:t>
                                      </m:r>
                                    </m:sub>
                                  </m:sSub>
                                  <m:d>
                                    <m:dPr>
                                      <m:ctrlPr>
                                        <a:rPr lang="en-GB" sz="2200" i="1">
                                          <a:latin typeface="Cambria Math" panose="02040503050406030204" pitchFamily="18" charset="0"/>
                                        </a:rPr>
                                      </m:ctrlPr>
                                    </m:dPr>
                                    <m:e>
                                      <m:r>
                                        <a:rPr lang="en-GB" sz="2200" i="1">
                                          <a:latin typeface="Cambria Math"/>
                                        </a:rPr>
                                        <m:t>1−</m:t>
                                      </m:r>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1</m:t>
                                          </m:r>
                                        </m:sub>
                                      </m:sSub>
                                    </m:e>
                                  </m:d>
                                </m:num>
                                <m:den>
                                  <m:sSub>
                                    <m:sSubPr>
                                      <m:ctrlPr>
                                        <a:rPr lang="en-GB" sz="2200" i="1">
                                          <a:latin typeface="Cambria Math" panose="02040503050406030204" pitchFamily="18" charset="0"/>
                                        </a:rPr>
                                      </m:ctrlPr>
                                    </m:sSubPr>
                                    <m:e>
                                      <m:r>
                                        <a:rPr lang="en-GB" sz="2200" i="1">
                                          <a:latin typeface="Cambria Math"/>
                                        </a:rPr>
                                        <m:t>𝑛</m:t>
                                      </m:r>
                                    </m:e>
                                    <m:sub>
                                      <m:r>
                                        <a:rPr lang="en-GB" sz="2200" i="1">
                                          <a:latin typeface="Cambria Math"/>
                                        </a:rPr>
                                        <m:t>1+</m:t>
                                      </m:r>
                                    </m:sub>
                                  </m:sSub>
                                </m:den>
                              </m:f>
                              <m:r>
                                <a:rPr lang="en-GB" sz="2200" b="0" i="1" smtClean="0">
                                  <a:latin typeface="Cambria Math"/>
                                </a:rPr>
                                <m:t>+</m:t>
                              </m:r>
                              <m:f>
                                <m:fPr>
                                  <m:ctrlPr>
                                    <a:rPr lang="en-GB" sz="2200" i="1">
                                      <a:latin typeface="Cambria Math" panose="02040503050406030204" pitchFamily="18" charset="0"/>
                                    </a:rPr>
                                  </m:ctrlPr>
                                </m:fPr>
                                <m:num>
                                  <m:sSub>
                                    <m:sSubPr>
                                      <m:ctrlPr>
                                        <a:rPr lang="en-GB" sz="2200" i="1">
                                          <a:latin typeface="Cambria Math" panose="02040503050406030204" pitchFamily="18" charset="0"/>
                                        </a:rPr>
                                      </m:ctrlPr>
                                    </m:sSubPr>
                                    <m:e>
                                      <m:r>
                                        <a:rPr lang="en-GB" sz="2200" i="1">
                                          <a:latin typeface="Cambria Math"/>
                                        </a:rPr>
                                        <m:t>𝑝</m:t>
                                      </m:r>
                                    </m:e>
                                    <m:sub>
                                      <m:r>
                                        <a:rPr lang="en-GB" sz="2200" b="0" i="1" smtClean="0">
                                          <a:latin typeface="Cambria Math"/>
                                        </a:rPr>
                                        <m:t>2</m:t>
                                      </m:r>
                                    </m:sub>
                                  </m:sSub>
                                  <m:d>
                                    <m:dPr>
                                      <m:ctrlPr>
                                        <a:rPr lang="en-GB" sz="2200" i="1">
                                          <a:latin typeface="Cambria Math" panose="02040503050406030204" pitchFamily="18" charset="0"/>
                                        </a:rPr>
                                      </m:ctrlPr>
                                    </m:dPr>
                                    <m:e>
                                      <m:r>
                                        <a:rPr lang="en-GB" sz="2200" i="1">
                                          <a:latin typeface="Cambria Math"/>
                                        </a:rPr>
                                        <m:t>1−</m:t>
                                      </m:r>
                                      <m:sSub>
                                        <m:sSubPr>
                                          <m:ctrlPr>
                                            <a:rPr lang="en-GB" sz="2200" i="1">
                                              <a:latin typeface="Cambria Math" panose="02040503050406030204" pitchFamily="18" charset="0"/>
                                            </a:rPr>
                                          </m:ctrlPr>
                                        </m:sSubPr>
                                        <m:e>
                                          <m:r>
                                            <a:rPr lang="en-GB" sz="2200" i="1">
                                              <a:latin typeface="Cambria Math"/>
                                            </a:rPr>
                                            <m:t>𝑝</m:t>
                                          </m:r>
                                        </m:e>
                                        <m:sub>
                                          <m:r>
                                            <a:rPr lang="en-GB" sz="2200" b="0" i="1" smtClean="0">
                                              <a:latin typeface="Cambria Math"/>
                                            </a:rPr>
                                            <m:t>2</m:t>
                                          </m:r>
                                        </m:sub>
                                      </m:sSub>
                                    </m:e>
                                  </m:d>
                                </m:num>
                                <m:den>
                                  <m:sSub>
                                    <m:sSubPr>
                                      <m:ctrlPr>
                                        <a:rPr lang="en-GB" sz="2200" i="1">
                                          <a:latin typeface="Cambria Math" panose="02040503050406030204" pitchFamily="18" charset="0"/>
                                        </a:rPr>
                                      </m:ctrlPr>
                                    </m:sSubPr>
                                    <m:e>
                                      <m:r>
                                        <a:rPr lang="en-GB" sz="2200" i="1">
                                          <a:latin typeface="Cambria Math"/>
                                        </a:rPr>
                                        <m:t>𝑛</m:t>
                                      </m:r>
                                    </m:e>
                                    <m:sub>
                                      <m:r>
                                        <a:rPr lang="en-GB" sz="2200" b="0" i="1" smtClean="0">
                                          <a:latin typeface="Cambria Math"/>
                                        </a:rPr>
                                        <m:t>2</m:t>
                                      </m:r>
                                      <m:r>
                                        <a:rPr lang="en-GB" sz="2200" i="1">
                                          <a:latin typeface="Cambria Math"/>
                                        </a:rPr>
                                        <m:t>+</m:t>
                                      </m:r>
                                    </m:sub>
                                  </m:sSub>
                                </m:den>
                              </m:f>
                            </m:e>
                          </m:rad>
                        </m:den>
                      </m:f>
                      <m:r>
                        <a:rPr lang="en-GB" sz="2200" b="0" i="1" smtClean="0">
                          <a:latin typeface="Cambria Math"/>
                        </a:rPr>
                        <m:t>=</m:t>
                      </m:r>
                      <m:r>
                        <a:rPr lang="en-GB" sz="2200" i="1">
                          <a:latin typeface="Cambria Math"/>
                        </a:rPr>
                        <m:t>−7.041399</m:t>
                      </m:r>
                    </m:oMath>
                  </m:oMathPara>
                </a14:m>
                <a:endParaRPr lang="en-GB" sz="2200" dirty="0"/>
              </a:p>
            </p:txBody>
          </p:sp>
        </mc:Choice>
        <mc:Fallback xmlns="">
          <p:sp>
            <p:nvSpPr>
              <p:cNvPr id="32" name="Rectangle 31"/>
              <p:cNvSpPr>
                <a:spLocks noRot="1" noChangeAspect="1" noMove="1" noResize="1" noEditPoints="1" noAdjustHandles="1" noChangeArrowheads="1" noChangeShapeType="1" noTextEdit="1"/>
              </p:cNvSpPr>
              <p:nvPr/>
            </p:nvSpPr>
            <p:spPr>
              <a:xfrm>
                <a:off x="1835696" y="2420888"/>
                <a:ext cx="5492978" cy="1093248"/>
              </a:xfrm>
              <a:prstGeom prst="rect">
                <a:avLst/>
              </a:prstGeom>
              <a:blipFill rotWithShape="1">
                <a:blip r:embed="rId2"/>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907976" y="4222249"/>
                <a:ext cx="568024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Two sided test, </a:t>
                </a:r>
                <a14:m>
                  <m:oMath xmlns:m="http://schemas.openxmlformats.org/officeDocument/2006/math">
                    <m:r>
                      <a:rPr lang="en-GB" sz="2200" i="1" smtClean="0">
                        <a:latin typeface="Cambria Math"/>
                        <a:ea typeface="Cambria Math"/>
                      </a:rPr>
                      <m:t>𝛼</m:t>
                    </m:r>
                    <m:r>
                      <a:rPr lang="en-GB" sz="2200" b="0" i="1" smtClean="0">
                        <a:latin typeface="Cambria Math"/>
                        <a:ea typeface="Cambria Math"/>
                      </a:rPr>
                      <m:t>=0.05,</m:t>
                    </m:r>
                  </m:oMath>
                </a14:m>
                <a:r>
                  <a:rPr lang="en-GB" sz="2200" dirty="0"/>
                  <a:t> p-value= &lt;0.001</a:t>
                </a:r>
              </a:p>
            </p:txBody>
          </p:sp>
        </mc:Choice>
        <mc:Fallback xmlns="">
          <p:sp>
            <p:nvSpPr>
              <p:cNvPr id="33" name="TextBox 32"/>
              <p:cNvSpPr txBox="1">
                <a:spLocks noRot="1" noChangeAspect="1" noMove="1" noResize="1" noEditPoints="1" noAdjustHandles="1" noChangeArrowheads="1" noChangeShapeType="1" noTextEdit="1"/>
              </p:cNvSpPr>
              <p:nvPr/>
            </p:nvSpPr>
            <p:spPr>
              <a:xfrm>
                <a:off x="907976" y="4222249"/>
                <a:ext cx="5680248" cy="430887"/>
              </a:xfrm>
              <a:prstGeom prst="rect">
                <a:avLst/>
              </a:prstGeom>
              <a:blipFill rotWithShape="1">
                <a:blip r:embed="rId3"/>
                <a:stretch>
                  <a:fillRect l="-1288" t="-8571" b="-28571"/>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942490" y="5085184"/>
                <a:ext cx="7931224" cy="1107996"/>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t>Note that </a:t>
                </a:r>
                <a14:m>
                  <m:oMath xmlns:m="http://schemas.openxmlformats.org/officeDocument/2006/math">
                    <m:r>
                      <a:rPr lang="en-GB" sz="2200" b="0" i="1" smtClean="0">
                        <a:latin typeface="Cambria Math"/>
                      </a:rPr>
                      <m:t>𝑍</m:t>
                    </m:r>
                  </m:oMath>
                </a14:m>
                <a:r>
                  <a:rPr lang="en-GB" sz="2200" dirty="0"/>
                  <a:t> is approximated with standard Normal distribution </a:t>
                </a:r>
                <a14:m>
                  <m:oMath xmlns:m="http://schemas.openxmlformats.org/officeDocument/2006/math">
                    <m:r>
                      <a:rPr lang="en-GB" sz="2200" b="0" i="1" smtClean="0">
                        <a:latin typeface="Cambria Math"/>
                      </a:rPr>
                      <m:t>𝑁</m:t>
                    </m:r>
                    <m:r>
                      <a:rPr lang="en-GB" sz="2200" b="0" i="1" smtClean="0">
                        <a:latin typeface="Cambria Math"/>
                      </a:rPr>
                      <m:t>(0,1)</m:t>
                    </m:r>
                  </m:oMath>
                </a14:m>
                <a:endParaRPr lang="en-GB" sz="2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942490" y="5085184"/>
                <a:ext cx="7931224" cy="1107996"/>
              </a:xfrm>
              <a:prstGeom prst="rect">
                <a:avLst/>
              </a:prstGeom>
              <a:blipFill rotWithShape="1">
                <a:blip r:embed="rId4"/>
                <a:stretch>
                  <a:fillRect l="-922" b="-4396"/>
                </a:stretch>
              </a:blipFill>
            </p:spPr>
            <p:txBody>
              <a:bodyPr/>
              <a:lstStyle/>
              <a:p>
                <a:r>
                  <a:rPr lang="en-GB">
                    <a:noFill/>
                  </a:rPr>
                  <a:t> </a:t>
                </a:r>
              </a:p>
            </p:txBody>
          </p:sp>
        </mc:Fallback>
      </mc:AlternateContent>
      <p:sp>
        <p:nvSpPr>
          <p:cNvPr id="11"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32694484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F8F33-E833-410C-86D4-1EA22AEB9AFA}" type="slidenum">
              <a:rPr lang="en-GB" smtClean="0"/>
              <a:t>125</a:t>
            </a:fld>
            <a:endParaRPr lang="en-GB"/>
          </a:p>
        </p:txBody>
      </p:sp>
      <p:sp>
        <p:nvSpPr>
          <p:cNvPr id="4" name="TextBox 3"/>
          <p:cNvSpPr txBox="1"/>
          <p:nvPr/>
        </p:nvSpPr>
        <p:spPr>
          <a:xfrm>
            <a:off x="395536" y="1599178"/>
            <a:ext cx="8280920" cy="4278094"/>
          </a:xfrm>
          <a:prstGeom prst="rect">
            <a:avLst/>
          </a:prstGeom>
          <a:noFill/>
          <a:ln>
            <a:solidFill>
              <a:srgbClr val="0070C0"/>
            </a:solidFill>
            <a:prstDash val="lgDash"/>
          </a:ln>
        </p:spPr>
        <p:txBody>
          <a:bodyPr wrap="square" rtlCol="0">
            <a:spAutoFit/>
          </a:bodyPr>
          <a:lstStyle/>
          <a:p>
            <a:r>
              <a:rPr lang="nl-BE" sz="1600" dirty="0">
                <a:latin typeface="Courier New" panose="02070309020205020404" pitchFamily="49" charset="0"/>
                <a:cs typeface="Courier New" panose="02070309020205020404" pitchFamily="49" charset="0"/>
              </a:rPr>
              <a:t>&gt; </a:t>
            </a:r>
            <a:r>
              <a:rPr lang="nl-BE" sz="1600" dirty="0" err="1">
                <a:latin typeface="Courier New" panose="02070309020205020404" pitchFamily="49" charset="0"/>
                <a:cs typeface="Courier New" panose="02070309020205020404" pitchFamily="49" charset="0"/>
              </a:rPr>
              <a:t>RDanemic</a:t>
            </a:r>
            <a:r>
              <a:rPr lang="nl-BE" sz="1600" dirty="0">
                <a:latin typeface="Courier New" panose="02070309020205020404" pitchFamily="49" charset="0"/>
                <a:cs typeface="Courier New" panose="02070309020205020404" pitchFamily="49" charset="0"/>
              </a:rPr>
              <a:t> &lt;- </a:t>
            </a:r>
            <a:r>
              <a:rPr lang="nl-BE" sz="1600" dirty="0" err="1">
                <a:latin typeface="Courier New" panose="02070309020205020404" pitchFamily="49" charset="0"/>
                <a:cs typeface="Courier New" panose="02070309020205020404" pitchFamily="49" charset="0"/>
              </a:rPr>
              <a:t>prop.test</a:t>
            </a:r>
            <a:r>
              <a:rPr lang="nl-BE" sz="1600" dirty="0">
                <a:latin typeface="Courier New" panose="02070309020205020404" pitchFamily="49" charset="0"/>
                <a:cs typeface="Courier New" panose="02070309020205020404" pitchFamily="49" charset="0"/>
              </a:rPr>
              <a:t>(x=</a:t>
            </a:r>
            <a:r>
              <a:rPr lang="nl-BE" sz="1600" dirty="0" err="1">
                <a:latin typeface="Courier New" panose="02070309020205020404" pitchFamily="49" charset="0"/>
                <a:cs typeface="Courier New" panose="02070309020205020404" pitchFamily="49" charset="0"/>
              </a:rPr>
              <a:t>ageAnemic</a:t>
            </a:r>
            <a:r>
              <a:rPr lang="nl-BE" sz="1600" dirty="0">
                <a:latin typeface="Courier New" panose="02070309020205020404" pitchFamily="49" charset="0"/>
                <a:cs typeface="Courier New" panose="02070309020205020404" pitchFamily="49" charset="0"/>
              </a:rPr>
              <a:t>[,2],  n= </a:t>
            </a:r>
            <a:r>
              <a:rPr lang="nl-BE" sz="1600" dirty="0" err="1">
                <a:latin typeface="Courier New" panose="02070309020205020404" pitchFamily="49" charset="0"/>
                <a:cs typeface="Courier New" panose="02070309020205020404" pitchFamily="49" charset="0"/>
              </a:rPr>
              <a:t>rowSums</a:t>
            </a:r>
            <a:r>
              <a:rPr lang="nl-BE" sz="1600" dirty="0">
                <a:latin typeface="Courier New" panose="02070309020205020404" pitchFamily="49" charset="0"/>
                <a:cs typeface="Courier New" panose="02070309020205020404" pitchFamily="49" charset="0"/>
              </a:rPr>
              <a:t>(</a:t>
            </a:r>
            <a:r>
              <a:rPr lang="nl-BE" sz="1600" dirty="0" err="1">
                <a:latin typeface="Courier New" panose="02070309020205020404" pitchFamily="49" charset="0"/>
                <a:cs typeface="Courier New" panose="02070309020205020404" pitchFamily="49" charset="0"/>
              </a:rPr>
              <a:t>ageAnemic</a:t>
            </a:r>
            <a:r>
              <a:rPr lang="nl-BE" sz="1600" dirty="0">
                <a:latin typeface="Courier New" panose="02070309020205020404" pitchFamily="49" charset="0"/>
                <a:cs typeface="Courier New" panose="02070309020205020404" pitchFamily="49" charset="0"/>
              </a:rPr>
              <a:t>) , correct = FALSE)</a:t>
            </a:r>
          </a:p>
          <a:p>
            <a:r>
              <a:rPr lang="nl-BE" sz="1600" dirty="0">
                <a:latin typeface="Courier New" panose="02070309020205020404" pitchFamily="49" charset="0"/>
                <a:cs typeface="Courier New" panose="02070309020205020404" pitchFamily="49" charset="0"/>
              </a:rPr>
              <a:t>&gt; </a:t>
            </a:r>
          </a:p>
          <a:p>
            <a:r>
              <a:rPr lang="nl-BE" sz="1600" dirty="0">
                <a:latin typeface="Courier New" panose="02070309020205020404" pitchFamily="49" charset="0"/>
                <a:cs typeface="Courier New" panose="02070309020205020404" pitchFamily="49" charset="0"/>
              </a:rPr>
              <a:t>&gt; </a:t>
            </a:r>
            <a:r>
              <a:rPr lang="nl-BE" sz="1600" dirty="0" err="1">
                <a:latin typeface="Courier New" panose="02070309020205020404" pitchFamily="49" charset="0"/>
                <a:cs typeface="Courier New" panose="02070309020205020404" pitchFamily="49" charset="0"/>
              </a:rPr>
              <a:t>RDanemic</a:t>
            </a:r>
            <a:endParaRPr lang="nl-BE" sz="1600" dirty="0">
              <a:latin typeface="Courier New" panose="02070309020205020404" pitchFamily="49" charset="0"/>
              <a:cs typeface="Courier New" panose="02070309020205020404" pitchFamily="49" charset="0"/>
            </a:endParaRPr>
          </a:p>
          <a:p>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        2-sample test </a:t>
            </a:r>
            <a:r>
              <a:rPr lang="nl-BE" sz="1600" dirty="0" err="1">
                <a:latin typeface="Courier New" panose="02070309020205020404" pitchFamily="49" charset="0"/>
                <a:cs typeface="Courier New" panose="02070309020205020404" pitchFamily="49" charset="0"/>
              </a:rPr>
              <a:t>for</a:t>
            </a:r>
            <a:r>
              <a:rPr lang="nl-BE" sz="1600" dirty="0">
                <a:latin typeface="Courier New" panose="02070309020205020404" pitchFamily="49" charset="0"/>
                <a:cs typeface="Courier New" panose="02070309020205020404" pitchFamily="49" charset="0"/>
              </a:rPr>
              <a:t> </a:t>
            </a:r>
            <a:r>
              <a:rPr lang="nl-BE" sz="1600" dirty="0" err="1">
                <a:latin typeface="Courier New" panose="02070309020205020404" pitchFamily="49" charset="0"/>
                <a:cs typeface="Courier New" panose="02070309020205020404" pitchFamily="49" charset="0"/>
              </a:rPr>
              <a:t>equality</a:t>
            </a:r>
            <a:r>
              <a:rPr lang="nl-BE" sz="1600" dirty="0">
                <a:latin typeface="Courier New" panose="02070309020205020404" pitchFamily="49" charset="0"/>
                <a:cs typeface="Courier New" panose="02070309020205020404" pitchFamily="49" charset="0"/>
              </a:rPr>
              <a:t> of </a:t>
            </a:r>
            <a:r>
              <a:rPr lang="nl-BE" sz="1600" dirty="0" err="1">
                <a:latin typeface="Courier New" panose="02070309020205020404" pitchFamily="49" charset="0"/>
                <a:cs typeface="Courier New" panose="02070309020205020404" pitchFamily="49" charset="0"/>
              </a:rPr>
              <a:t>proportions</a:t>
            </a:r>
            <a:r>
              <a:rPr lang="nl-BE" sz="1600" dirty="0">
                <a:latin typeface="Courier New" panose="02070309020205020404" pitchFamily="49" charset="0"/>
                <a:cs typeface="Courier New" panose="02070309020205020404" pitchFamily="49" charset="0"/>
              </a:rPr>
              <a:t> without </a:t>
            </a:r>
            <a:r>
              <a:rPr lang="nl-BE" sz="1600" dirty="0" err="1">
                <a:latin typeface="Courier New" panose="02070309020205020404" pitchFamily="49" charset="0"/>
                <a:cs typeface="Courier New" panose="02070309020205020404" pitchFamily="49" charset="0"/>
              </a:rPr>
              <a:t>continuity</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        </a:t>
            </a:r>
            <a:r>
              <a:rPr lang="nl-BE" sz="1600" dirty="0" err="1">
                <a:latin typeface="Courier New" panose="02070309020205020404" pitchFamily="49" charset="0"/>
                <a:cs typeface="Courier New" panose="02070309020205020404" pitchFamily="49" charset="0"/>
              </a:rPr>
              <a:t>correction</a:t>
            </a:r>
            <a:endParaRPr lang="nl-BE" sz="1600" dirty="0">
              <a:latin typeface="Courier New" panose="02070309020205020404" pitchFamily="49" charset="0"/>
              <a:cs typeface="Courier New" panose="02070309020205020404" pitchFamily="49" charset="0"/>
            </a:endParaRPr>
          </a:p>
          <a:p>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data:  </a:t>
            </a:r>
            <a:r>
              <a:rPr lang="nl-BE" sz="1600" dirty="0" err="1">
                <a:latin typeface="Courier New" panose="02070309020205020404" pitchFamily="49" charset="0"/>
                <a:cs typeface="Courier New" panose="02070309020205020404" pitchFamily="49" charset="0"/>
              </a:rPr>
              <a:t>ageAnemic</a:t>
            </a:r>
            <a:r>
              <a:rPr lang="nl-BE" sz="1600" dirty="0">
                <a:latin typeface="Courier New" panose="02070309020205020404" pitchFamily="49" charset="0"/>
                <a:cs typeface="Courier New" panose="02070309020205020404" pitchFamily="49" charset="0"/>
              </a:rPr>
              <a:t>[, 2] out of </a:t>
            </a:r>
            <a:r>
              <a:rPr lang="nl-BE" sz="1600" dirty="0" err="1">
                <a:latin typeface="Courier New" panose="02070309020205020404" pitchFamily="49" charset="0"/>
                <a:cs typeface="Courier New" panose="02070309020205020404" pitchFamily="49" charset="0"/>
              </a:rPr>
              <a:t>rowSums</a:t>
            </a:r>
            <a:r>
              <a:rPr lang="nl-BE" sz="1600" dirty="0">
                <a:latin typeface="Courier New" panose="02070309020205020404" pitchFamily="49" charset="0"/>
                <a:cs typeface="Courier New" panose="02070309020205020404" pitchFamily="49" charset="0"/>
              </a:rPr>
              <a:t>(</a:t>
            </a:r>
            <a:r>
              <a:rPr lang="nl-BE" sz="1600" dirty="0" err="1">
                <a:latin typeface="Courier New" panose="02070309020205020404" pitchFamily="49" charset="0"/>
                <a:cs typeface="Courier New" panose="02070309020205020404" pitchFamily="49" charset="0"/>
              </a:rPr>
              <a:t>ageAnemic</a:t>
            </a:r>
            <a:r>
              <a:rPr lang="nl-BE" sz="1600" dirty="0">
                <a:latin typeface="Courier New" panose="02070309020205020404" pitchFamily="49" charset="0"/>
                <a:cs typeface="Courier New" panose="02070309020205020404" pitchFamily="49" charset="0"/>
              </a:rPr>
              <a:t>)</a:t>
            </a:r>
          </a:p>
          <a:p>
            <a:r>
              <a:rPr lang="nl-BE" sz="1600" dirty="0">
                <a:latin typeface="Courier New" panose="02070309020205020404" pitchFamily="49" charset="0"/>
                <a:cs typeface="Courier New" panose="02070309020205020404" pitchFamily="49" charset="0"/>
              </a:rPr>
              <a:t>X-</a:t>
            </a:r>
            <a:r>
              <a:rPr lang="nl-BE" sz="1600" dirty="0" err="1">
                <a:latin typeface="Courier New" panose="02070309020205020404" pitchFamily="49" charset="0"/>
                <a:cs typeface="Courier New" panose="02070309020205020404" pitchFamily="49" charset="0"/>
              </a:rPr>
              <a:t>squared</a:t>
            </a:r>
            <a:r>
              <a:rPr lang="nl-BE" sz="1600" dirty="0">
                <a:latin typeface="Courier New" panose="02070309020205020404" pitchFamily="49" charset="0"/>
                <a:cs typeface="Courier New" panose="02070309020205020404" pitchFamily="49" charset="0"/>
              </a:rPr>
              <a:t> = 47.5894, </a:t>
            </a:r>
            <a:r>
              <a:rPr lang="nl-BE" sz="1600" dirty="0" err="1">
                <a:latin typeface="Courier New" panose="02070309020205020404" pitchFamily="49" charset="0"/>
                <a:cs typeface="Courier New" panose="02070309020205020404" pitchFamily="49" charset="0"/>
              </a:rPr>
              <a:t>df</a:t>
            </a:r>
            <a:r>
              <a:rPr lang="nl-BE" sz="1600" dirty="0">
                <a:latin typeface="Courier New" panose="02070309020205020404" pitchFamily="49" charset="0"/>
                <a:cs typeface="Courier New" panose="02070309020205020404" pitchFamily="49" charset="0"/>
              </a:rPr>
              <a:t> = 1, p-</a:t>
            </a:r>
            <a:r>
              <a:rPr lang="nl-BE" sz="1600" dirty="0" err="1">
                <a:latin typeface="Courier New" panose="02070309020205020404" pitchFamily="49" charset="0"/>
                <a:cs typeface="Courier New" panose="02070309020205020404" pitchFamily="49" charset="0"/>
              </a:rPr>
              <a:t>value</a:t>
            </a:r>
            <a:r>
              <a:rPr lang="nl-BE" sz="1600" dirty="0">
                <a:latin typeface="Courier New" panose="02070309020205020404" pitchFamily="49" charset="0"/>
                <a:cs typeface="Courier New" panose="02070309020205020404" pitchFamily="49" charset="0"/>
              </a:rPr>
              <a:t> = 5.255e-12</a:t>
            </a:r>
          </a:p>
          <a:p>
            <a:r>
              <a:rPr lang="nl-BE" sz="1600" dirty="0" err="1">
                <a:latin typeface="Courier New" panose="02070309020205020404" pitchFamily="49" charset="0"/>
                <a:cs typeface="Courier New" panose="02070309020205020404" pitchFamily="49" charset="0"/>
              </a:rPr>
              <a:t>alternative</a:t>
            </a:r>
            <a:r>
              <a:rPr lang="nl-BE" sz="1600" dirty="0">
                <a:latin typeface="Courier New" panose="02070309020205020404" pitchFamily="49" charset="0"/>
                <a:cs typeface="Courier New" panose="02070309020205020404" pitchFamily="49" charset="0"/>
              </a:rPr>
              <a:t> hypothesis: </a:t>
            </a:r>
            <a:r>
              <a:rPr lang="nl-BE" sz="1600" dirty="0" err="1">
                <a:latin typeface="Courier New" panose="02070309020205020404" pitchFamily="49" charset="0"/>
                <a:cs typeface="Courier New" panose="02070309020205020404" pitchFamily="49" charset="0"/>
              </a:rPr>
              <a:t>two.sided</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95 percent </a:t>
            </a:r>
            <a:r>
              <a:rPr lang="nl-BE" sz="1600" dirty="0" err="1">
                <a:latin typeface="Courier New" panose="02070309020205020404" pitchFamily="49" charset="0"/>
                <a:cs typeface="Courier New" panose="02070309020205020404" pitchFamily="49" charset="0"/>
              </a:rPr>
              <a:t>confidence</a:t>
            </a:r>
            <a:r>
              <a:rPr lang="nl-BE" sz="1600" dirty="0">
                <a:latin typeface="Courier New" panose="02070309020205020404" pitchFamily="49" charset="0"/>
                <a:cs typeface="Courier New" panose="02070309020205020404" pitchFamily="49" charset="0"/>
              </a:rPr>
              <a:t> interval:</a:t>
            </a:r>
          </a:p>
          <a:p>
            <a:r>
              <a:rPr lang="nl-BE" sz="1600" dirty="0">
                <a:latin typeface="Courier New" panose="02070309020205020404" pitchFamily="49" charset="0"/>
                <a:cs typeface="Courier New" panose="02070309020205020404" pitchFamily="49" charset="0"/>
              </a:rPr>
              <a:t> -0.2648663 -0.1495219</a:t>
            </a:r>
          </a:p>
          <a:p>
            <a:r>
              <a:rPr lang="nl-BE" sz="1600" dirty="0">
                <a:latin typeface="Courier New" panose="02070309020205020404" pitchFamily="49" charset="0"/>
                <a:cs typeface="Courier New" panose="02070309020205020404" pitchFamily="49" charset="0"/>
              </a:rPr>
              <a:t>sample </a:t>
            </a:r>
            <a:r>
              <a:rPr lang="nl-BE" sz="1600" dirty="0" err="1">
                <a:latin typeface="Courier New" panose="02070309020205020404" pitchFamily="49" charset="0"/>
                <a:cs typeface="Courier New" panose="02070309020205020404" pitchFamily="49" charset="0"/>
              </a:rPr>
              <a:t>estimates</a:t>
            </a:r>
            <a:r>
              <a:rPr lang="nl-BE" sz="1600" dirty="0">
                <a:latin typeface="Courier New" panose="02070309020205020404" pitchFamily="49" charset="0"/>
                <a:cs typeface="Courier New" panose="02070309020205020404" pitchFamily="49" charset="0"/>
              </a:rPr>
              <a:t>:</a:t>
            </a:r>
          </a:p>
          <a:p>
            <a:r>
              <a:rPr lang="nl-BE" sz="1600" dirty="0">
                <a:latin typeface="Courier New" panose="02070309020205020404" pitchFamily="49" charset="0"/>
                <a:cs typeface="Courier New" panose="02070309020205020404" pitchFamily="49" charset="0"/>
              </a:rPr>
              <a:t>   prop 1    prop 2 </a:t>
            </a:r>
          </a:p>
          <a:p>
            <a:r>
              <a:rPr lang="nl-BE" sz="1600" dirty="0">
                <a:latin typeface="Courier New" panose="02070309020205020404" pitchFamily="49" charset="0"/>
                <a:cs typeface="Courier New" panose="02070309020205020404" pitchFamily="49" charset="0"/>
              </a:rPr>
              <a:t>0.3979461 0.6051402 </a:t>
            </a:r>
          </a:p>
        </p:txBody>
      </p:sp>
      <p:sp>
        <p:nvSpPr>
          <p:cNvPr id="5"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 in R</a:t>
            </a:r>
          </a:p>
        </p:txBody>
      </p:sp>
    </p:spTree>
    <p:extLst>
      <p:ext uri="{BB962C8B-B14F-4D97-AF65-F5344CB8AC3E}">
        <p14:creationId xmlns:p14="http://schemas.microsoft.com/office/powerpoint/2010/main" val="41711267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F8F33-E833-410C-86D4-1EA22AEB9AFA}" type="slidenum">
              <a:rPr lang="en-GB" smtClean="0"/>
              <a:t>126</a:t>
            </a:fld>
            <a:endParaRPr lang="en-GB"/>
          </a:p>
        </p:txBody>
      </p:sp>
      <p:sp>
        <p:nvSpPr>
          <p:cNvPr id="4" name="TextBox 3"/>
          <p:cNvSpPr txBox="1"/>
          <p:nvPr/>
        </p:nvSpPr>
        <p:spPr>
          <a:xfrm>
            <a:off x="395536" y="3325048"/>
            <a:ext cx="3312368" cy="3416320"/>
          </a:xfrm>
          <a:prstGeom prst="rect">
            <a:avLst/>
          </a:prstGeom>
          <a:noFill/>
          <a:ln>
            <a:solidFill>
              <a:srgbClr val="0070C0"/>
            </a:solidFill>
            <a:prstDash val="lgDash"/>
          </a:ln>
        </p:spPr>
        <p:txBody>
          <a:bodyPr wrap="square" rtlCol="0">
            <a:spAutoFit/>
          </a:bodyPr>
          <a:lstStyle/>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Oij</a:t>
            </a:r>
            <a:r>
              <a:rPr lang="nl-BE" sz="1200" dirty="0">
                <a:latin typeface="Courier New" panose="02070309020205020404" pitchFamily="49" charset="0"/>
                <a:cs typeface="Courier New" panose="02070309020205020404" pitchFamily="49" charset="0"/>
              </a:rPr>
              <a:t> &lt;- </a:t>
            </a:r>
            <a:r>
              <a:rPr lang="nl-BE" sz="1200" dirty="0" err="1">
                <a:latin typeface="Courier New" panose="02070309020205020404" pitchFamily="49" charset="0"/>
                <a:cs typeface="Courier New" panose="02070309020205020404" pitchFamily="49" charset="0"/>
              </a:rPr>
              <a:t>ageAnemic</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Oij</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No Yes</a:t>
            </a:r>
          </a:p>
          <a:p>
            <a:r>
              <a:rPr lang="nl-BE" sz="1200" dirty="0">
                <a:latin typeface="Courier New" panose="02070309020205020404" pitchFamily="49" charset="0"/>
                <a:cs typeface="Courier New" panose="02070309020205020404" pitchFamily="49" charset="0"/>
              </a:rPr>
              <a:t>  24-59 </a:t>
            </a:r>
            <a:r>
              <a:rPr lang="nl-BE" sz="1200" dirty="0" err="1">
                <a:latin typeface="Courier New" panose="02070309020205020404" pitchFamily="49" charset="0"/>
                <a:cs typeface="Courier New" panose="02070309020205020404" pitchFamily="49" charset="0"/>
              </a:rPr>
              <a:t>months</a:t>
            </a:r>
            <a:r>
              <a:rPr lang="nl-BE" sz="1200" dirty="0">
                <a:latin typeface="Courier New" panose="02070309020205020404" pitchFamily="49" charset="0"/>
                <a:cs typeface="Courier New" panose="02070309020205020404" pitchFamily="49" charset="0"/>
              </a:rPr>
              <a:t> 469 310</a:t>
            </a:r>
          </a:p>
          <a:p>
            <a:r>
              <a:rPr lang="nl-BE" sz="1200" dirty="0">
                <a:latin typeface="Courier New" panose="02070309020205020404" pitchFamily="49" charset="0"/>
                <a:cs typeface="Courier New" panose="02070309020205020404" pitchFamily="49" charset="0"/>
              </a:rPr>
              <a:t>  6-23 </a:t>
            </a:r>
            <a:r>
              <a:rPr lang="nl-BE" sz="1200" dirty="0" err="1">
                <a:latin typeface="Courier New" panose="02070309020205020404" pitchFamily="49" charset="0"/>
                <a:cs typeface="Courier New" panose="02070309020205020404" pitchFamily="49" charset="0"/>
              </a:rPr>
              <a:t>months</a:t>
            </a:r>
            <a:r>
              <a:rPr lang="nl-BE" sz="1200" dirty="0">
                <a:latin typeface="Courier New" panose="02070309020205020404" pitchFamily="49" charset="0"/>
                <a:cs typeface="Courier New" panose="02070309020205020404" pitchFamily="49" charset="0"/>
              </a:rPr>
              <a:t>  169 259</a:t>
            </a:r>
          </a:p>
          <a:p>
            <a:r>
              <a:rPr lang="nl-BE" sz="1200" dirty="0">
                <a:latin typeface="Courier New" panose="02070309020205020404" pitchFamily="49" charset="0"/>
                <a:cs typeface="Courier New" panose="02070309020205020404" pitchFamily="49" charset="0"/>
              </a:rPr>
              <a:t>&gt; </a:t>
            </a: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nplus</a:t>
            </a:r>
            <a:r>
              <a:rPr lang="nl-BE" sz="1200" dirty="0">
                <a:latin typeface="Courier New" panose="02070309020205020404" pitchFamily="49" charset="0"/>
                <a:cs typeface="Courier New" panose="02070309020205020404" pitchFamily="49" charset="0"/>
              </a:rPr>
              <a:t>. &lt;- </a:t>
            </a:r>
            <a:r>
              <a:rPr lang="nl-BE" sz="1200" dirty="0" err="1">
                <a:latin typeface="Courier New" panose="02070309020205020404" pitchFamily="49" charset="0"/>
                <a:cs typeface="Courier New" panose="02070309020205020404" pitchFamily="49" charset="0"/>
              </a:rPr>
              <a:t>rowSums</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ageAnemic</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nplus</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24-59 </a:t>
            </a:r>
            <a:r>
              <a:rPr lang="nl-BE" sz="1200" dirty="0" err="1">
                <a:latin typeface="Courier New" panose="02070309020205020404" pitchFamily="49" charset="0"/>
                <a:cs typeface="Courier New" panose="02070309020205020404" pitchFamily="49" charset="0"/>
              </a:rPr>
              <a:t>months</a:t>
            </a:r>
            <a:r>
              <a:rPr lang="nl-BE" sz="1200" dirty="0">
                <a:latin typeface="Courier New" panose="02070309020205020404" pitchFamily="49" charset="0"/>
                <a:cs typeface="Courier New" panose="02070309020205020404" pitchFamily="49" charset="0"/>
              </a:rPr>
              <a:t>  6-23 </a:t>
            </a:r>
            <a:r>
              <a:rPr lang="nl-BE" sz="1200" dirty="0" err="1">
                <a:latin typeface="Courier New" panose="02070309020205020404" pitchFamily="49" charset="0"/>
                <a:cs typeface="Courier New" panose="02070309020205020404" pitchFamily="49" charset="0"/>
              </a:rPr>
              <a:t>months</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779          428 </a:t>
            </a: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n.plus</a:t>
            </a:r>
            <a:r>
              <a:rPr lang="nl-BE" sz="1200" dirty="0">
                <a:latin typeface="Courier New" panose="02070309020205020404" pitchFamily="49" charset="0"/>
                <a:cs typeface="Courier New" panose="02070309020205020404" pitchFamily="49" charset="0"/>
              </a:rPr>
              <a:t> &lt;- </a:t>
            </a:r>
            <a:r>
              <a:rPr lang="nl-BE" sz="1200" dirty="0" err="1">
                <a:latin typeface="Courier New" panose="02070309020205020404" pitchFamily="49" charset="0"/>
                <a:cs typeface="Courier New" panose="02070309020205020404" pitchFamily="49" charset="0"/>
              </a:rPr>
              <a:t>colSums</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ageAnemic</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n.plus</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No Yes </a:t>
            </a:r>
          </a:p>
          <a:p>
            <a:r>
              <a:rPr lang="nl-BE" sz="1200" dirty="0">
                <a:latin typeface="Courier New" panose="02070309020205020404" pitchFamily="49" charset="0"/>
                <a:cs typeface="Courier New" panose="02070309020205020404" pitchFamily="49" charset="0"/>
              </a:rPr>
              <a:t>638 569 </a:t>
            </a: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npluplus</a:t>
            </a:r>
            <a:r>
              <a:rPr lang="nl-BE" sz="1200" dirty="0">
                <a:latin typeface="Courier New" panose="02070309020205020404" pitchFamily="49" charset="0"/>
                <a:cs typeface="Courier New" panose="02070309020205020404" pitchFamily="49" charset="0"/>
              </a:rPr>
              <a:t> &lt;- </a:t>
            </a:r>
            <a:r>
              <a:rPr lang="nl-BE" sz="1200" dirty="0" err="1">
                <a:latin typeface="Courier New" panose="02070309020205020404" pitchFamily="49" charset="0"/>
                <a:cs typeface="Courier New" panose="02070309020205020404" pitchFamily="49" charset="0"/>
              </a:rPr>
              <a:t>sum</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ageAnemic</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npluplus</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[1] 1207</a:t>
            </a:r>
            <a:endParaRPr lang="nl-BE" dirty="0"/>
          </a:p>
        </p:txBody>
      </p:sp>
      <p:graphicFrame>
        <p:nvGraphicFramePr>
          <p:cNvPr id="5" name="Table 4"/>
          <p:cNvGraphicFramePr>
            <a:graphicFrameLocks noGrp="1"/>
          </p:cNvGraphicFramePr>
          <p:nvPr>
            <p:extLst>
              <p:ext uri="{D42A27DB-BD31-4B8C-83A1-F6EECF244321}">
                <p14:modId xmlns:p14="http://schemas.microsoft.com/office/powerpoint/2010/main" val="2558638917"/>
              </p:ext>
            </p:extLst>
          </p:nvPr>
        </p:nvGraphicFramePr>
        <p:xfrm>
          <a:off x="395536" y="764705"/>
          <a:ext cx="5112568" cy="2448271"/>
        </p:xfrm>
        <a:graphic>
          <a:graphicData uri="http://schemas.openxmlformats.org/drawingml/2006/table">
            <a:tbl>
              <a:tblPr firstRow="1" firstCol="1" bandRow="1">
                <a:tableStyleId>{2D5ABB26-0587-4C30-8999-92F81FD0307C}</a:tableStyleId>
              </a:tblPr>
              <a:tblGrid>
                <a:gridCol w="1872207">
                  <a:extLst>
                    <a:ext uri="{9D8B030D-6E8A-4147-A177-3AD203B41FA5}">
                      <a16:colId xmlns:a16="http://schemas.microsoft.com/office/drawing/2014/main" val="20000"/>
                    </a:ext>
                  </a:extLst>
                </a:gridCol>
                <a:gridCol w="850251">
                  <a:extLst>
                    <a:ext uri="{9D8B030D-6E8A-4147-A177-3AD203B41FA5}">
                      <a16:colId xmlns:a16="http://schemas.microsoft.com/office/drawing/2014/main" val="20001"/>
                    </a:ext>
                  </a:extLst>
                </a:gridCol>
                <a:gridCol w="1080908">
                  <a:extLst>
                    <a:ext uri="{9D8B030D-6E8A-4147-A177-3AD203B41FA5}">
                      <a16:colId xmlns:a16="http://schemas.microsoft.com/office/drawing/2014/main" val="20002"/>
                    </a:ext>
                  </a:extLst>
                </a:gridCol>
                <a:gridCol w="1309202">
                  <a:extLst>
                    <a:ext uri="{9D8B030D-6E8A-4147-A177-3AD203B41FA5}">
                      <a16:colId xmlns:a16="http://schemas.microsoft.com/office/drawing/2014/main" val="20003"/>
                    </a:ext>
                  </a:extLst>
                </a:gridCol>
              </a:tblGrid>
              <a:tr h="1065718">
                <a:tc>
                  <a:txBody>
                    <a:bodyPr/>
                    <a:lstStyle/>
                    <a:p>
                      <a:pPr>
                        <a:spcAft>
                          <a:spcPts val="0"/>
                        </a:spcAft>
                      </a:pPr>
                      <a:r>
                        <a:rPr lang="en-GB" sz="1200" dirty="0">
                          <a:effectLst/>
                        </a:rPr>
                        <a:t>Age categories</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1200" dirty="0" err="1">
                          <a:effectLst/>
                        </a:rPr>
                        <a:t>Anemic</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1200">
                          <a:effectLst/>
                        </a:rPr>
                        <a:t> </a:t>
                      </a:r>
                    </a:p>
                    <a:p>
                      <a:pPr algn="ctr">
                        <a:spcAft>
                          <a:spcPts val="0"/>
                        </a:spcAft>
                      </a:pPr>
                      <a:r>
                        <a:rPr lang="en-GB" sz="1200">
                          <a:effectLst/>
                        </a:rPr>
                        <a:t>Total</a:t>
                      </a:r>
                      <a:endParaRPr lang="en-GB" sz="1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1200">
                          <a:effectLst/>
                        </a:rPr>
                        <a:t> </a:t>
                      </a:r>
                      <a:endParaRPr lang="en-GB" sz="1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200" dirty="0">
                          <a:effectLst/>
                        </a:rPr>
                        <a:t>Yes</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200" dirty="0">
                          <a:effectLst/>
                        </a:rPr>
                        <a:t>No</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60851">
                <a:tc>
                  <a:txBody>
                    <a:bodyPr/>
                    <a:lstStyle/>
                    <a:p>
                      <a:pPr>
                        <a:spcAft>
                          <a:spcPts val="0"/>
                        </a:spcAft>
                      </a:pPr>
                      <a:r>
                        <a:rPr lang="en-GB" sz="1200" dirty="0">
                          <a:effectLst/>
                        </a:rPr>
                        <a:t>6-23 months</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200" dirty="0">
                          <a:effectLst/>
                        </a:rPr>
                        <a:t>259</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200" dirty="0">
                          <a:effectLst/>
                        </a:rPr>
                        <a:t>169</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200" dirty="0">
                          <a:effectLst/>
                        </a:rPr>
                        <a:t>428</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1200" dirty="0">
                          <a:effectLst/>
                        </a:rPr>
                        <a:t>24-59 months</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200" dirty="0">
                          <a:effectLst/>
                        </a:rPr>
                        <a:t>310</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200" dirty="0">
                          <a:effectLst/>
                        </a:rPr>
                        <a:t>469</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1200" dirty="0">
                          <a:effectLst/>
                        </a:rPr>
                        <a:t>779</a:t>
                      </a:r>
                      <a:endParaRPr lang="en-GB" sz="1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a:spLocks/>
          </p:cNvSpPr>
          <p:nvPr/>
        </p:nvSpPr>
        <p:spPr>
          <a:xfrm>
            <a:off x="1007604" y="116632"/>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Example: a 2 X 2 table</a:t>
            </a:r>
          </a:p>
        </p:txBody>
      </p:sp>
      <p:sp>
        <p:nvSpPr>
          <p:cNvPr id="7" name="Rectangle 6"/>
          <p:cNvSpPr/>
          <p:nvPr/>
        </p:nvSpPr>
        <p:spPr>
          <a:xfrm>
            <a:off x="4283968" y="3356992"/>
            <a:ext cx="4572000" cy="1938992"/>
          </a:xfrm>
          <a:prstGeom prst="rect">
            <a:avLst/>
          </a:prstGeom>
          <a:ln>
            <a:solidFill>
              <a:srgbClr val="0070C0"/>
            </a:solidFill>
            <a:prstDash val="lgDash"/>
          </a:ln>
        </p:spPr>
        <p:txBody>
          <a:bodyPr>
            <a:spAutoFit/>
          </a:bodyPr>
          <a:lstStyle/>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Eij</a:t>
            </a:r>
            <a:r>
              <a:rPr lang="nl-BE" sz="1200" dirty="0">
                <a:latin typeface="Courier New" panose="02070309020205020404" pitchFamily="49" charset="0"/>
                <a:cs typeface="Courier New" panose="02070309020205020404" pitchFamily="49" charset="0"/>
              </a:rPr>
              <a:t> &lt;- (</a:t>
            </a:r>
            <a:r>
              <a:rPr lang="nl-BE" sz="1200" dirty="0" err="1">
                <a:latin typeface="Courier New" panose="02070309020205020404" pitchFamily="49" charset="0"/>
                <a:cs typeface="Courier New" panose="02070309020205020404" pitchFamily="49" charset="0"/>
              </a:rPr>
              <a:t>nplus</a:t>
            </a:r>
            <a:r>
              <a:rPr lang="nl-BE" sz="1200" dirty="0">
                <a:latin typeface="Courier New" panose="02070309020205020404" pitchFamily="49" charset="0"/>
                <a:cs typeface="Courier New" panose="02070309020205020404" pitchFamily="49" charset="0"/>
              </a:rPr>
              <a:t>.%*%t(</a:t>
            </a:r>
            <a:r>
              <a:rPr lang="nl-BE" sz="1200" dirty="0" err="1">
                <a:latin typeface="Courier New" panose="02070309020205020404" pitchFamily="49" charset="0"/>
                <a:cs typeface="Courier New" panose="02070309020205020404" pitchFamily="49" charset="0"/>
              </a:rPr>
              <a:t>n.plus</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npluplus</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Eij</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No      Yes</a:t>
            </a:r>
          </a:p>
          <a:p>
            <a:r>
              <a:rPr lang="nl-BE" sz="1200" dirty="0">
                <a:latin typeface="Courier New" panose="02070309020205020404" pitchFamily="49" charset="0"/>
                <a:cs typeface="Courier New" panose="02070309020205020404" pitchFamily="49" charset="0"/>
              </a:rPr>
              <a:t>[1,] 411.7664 367.2336</a:t>
            </a:r>
          </a:p>
          <a:p>
            <a:r>
              <a:rPr lang="nl-BE" sz="1200" dirty="0">
                <a:latin typeface="Courier New" panose="02070309020205020404" pitchFamily="49" charset="0"/>
                <a:cs typeface="Courier New" panose="02070309020205020404" pitchFamily="49" charset="0"/>
              </a:rPr>
              <a:t>[2,] 226.2336 201.7664</a:t>
            </a:r>
          </a:p>
          <a:p>
            <a:r>
              <a:rPr lang="nl-BE" sz="1200" dirty="0">
                <a:latin typeface="Courier New" panose="02070309020205020404" pitchFamily="49" charset="0"/>
                <a:cs typeface="Courier New" panose="02070309020205020404" pitchFamily="49" charset="0"/>
              </a:rPr>
              <a:t>&gt; </a:t>
            </a: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tmp</a:t>
            </a:r>
            <a:r>
              <a:rPr lang="nl-BE" sz="1200" dirty="0">
                <a:latin typeface="Courier New" panose="02070309020205020404" pitchFamily="49" charset="0"/>
                <a:cs typeface="Courier New" panose="02070309020205020404" pitchFamily="49" charset="0"/>
              </a:rPr>
              <a:t>  &lt;- ((</a:t>
            </a:r>
            <a:r>
              <a:rPr lang="nl-BE" sz="1200" dirty="0" err="1">
                <a:latin typeface="Courier New" panose="02070309020205020404" pitchFamily="49" charset="0"/>
                <a:cs typeface="Courier New" panose="02070309020205020404" pitchFamily="49" charset="0"/>
              </a:rPr>
              <a:t>Oij-Eij</a:t>
            </a:r>
            <a:r>
              <a:rPr lang="nl-BE" sz="1200" dirty="0">
                <a:latin typeface="Courier New" panose="02070309020205020404" pitchFamily="49" charset="0"/>
                <a:cs typeface="Courier New" panose="02070309020205020404" pitchFamily="49" charset="0"/>
              </a:rPr>
              <a:t>)^2)/</a:t>
            </a:r>
            <a:r>
              <a:rPr lang="nl-BE" sz="1200" dirty="0" err="1">
                <a:latin typeface="Courier New" panose="02070309020205020404" pitchFamily="49" charset="0"/>
                <a:cs typeface="Courier New" panose="02070309020205020404" pitchFamily="49" charset="0"/>
              </a:rPr>
              <a:t>Eij</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&gt; X2 &lt;- </a:t>
            </a:r>
            <a:r>
              <a:rPr lang="nl-BE" sz="1200" dirty="0" err="1">
                <a:latin typeface="Courier New" panose="02070309020205020404" pitchFamily="49" charset="0"/>
                <a:cs typeface="Courier New" panose="02070309020205020404" pitchFamily="49" charset="0"/>
              </a:rPr>
              <a:t>sum</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tmp</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&gt; X2</a:t>
            </a:r>
          </a:p>
          <a:p>
            <a:r>
              <a:rPr lang="nl-BE" sz="1200" dirty="0">
                <a:latin typeface="Courier New" panose="02070309020205020404" pitchFamily="49" charset="0"/>
                <a:cs typeface="Courier New" panose="02070309020205020404" pitchFamily="49" charset="0"/>
              </a:rPr>
              <a:t>[1] 47.58941</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4087" y="705334"/>
            <a:ext cx="2479974" cy="2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587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127</a:t>
            </a:fld>
            <a:endParaRPr lang="en-GB" dirty="0">
              <a:solidFill>
                <a:schemeClr val="tx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08113339"/>
              </p:ext>
            </p:extLst>
          </p:nvPr>
        </p:nvGraphicFramePr>
        <p:xfrm>
          <a:off x="251520" y="1484784"/>
          <a:ext cx="5112568" cy="2448271"/>
        </p:xfrm>
        <a:graphic>
          <a:graphicData uri="http://schemas.openxmlformats.org/drawingml/2006/table">
            <a:tbl>
              <a:tblPr firstRow="1" firstCol="1" bandRow="1">
                <a:tableStyleId>{2D5ABB26-0587-4C30-8999-92F81FD0307C}</a:tableStyleId>
              </a:tblPr>
              <a:tblGrid>
                <a:gridCol w="1872207">
                  <a:extLst>
                    <a:ext uri="{9D8B030D-6E8A-4147-A177-3AD203B41FA5}">
                      <a16:colId xmlns:a16="http://schemas.microsoft.com/office/drawing/2014/main" val="20000"/>
                    </a:ext>
                  </a:extLst>
                </a:gridCol>
                <a:gridCol w="850251">
                  <a:extLst>
                    <a:ext uri="{9D8B030D-6E8A-4147-A177-3AD203B41FA5}">
                      <a16:colId xmlns:a16="http://schemas.microsoft.com/office/drawing/2014/main" val="20001"/>
                    </a:ext>
                  </a:extLst>
                </a:gridCol>
                <a:gridCol w="1080908">
                  <a:extLst>
                    <a:ext uri="{9D8B030D-6E8A-4147-A177-3AD203B41FA5}">
                      <a16:colId xmlns:a16="http://schemas.microsoft.com/office/drawing/2014/main" val="20002"/>
                    </a:ext>
                  </a:extLst>
                </a:gridCol>
                <a:gridCol w="1309202">
                  <a:extLst>
                    <a:ext uri="{9D8B030D-6E8A-4147-A177-3AD203B41FA5}">
                      <a16:colId xmlns:a16="http://schemas.microsoft.com/office/drawing/2014/main" val="20003"/>
                    </a:ext>
                  </a:extLst>
                </a:gridCol>
              </a:tblGrid>
              <a:tr h="1065718">
                <a:tc>
                  <a:txBody>
                    <a:bodyPr/>
                    <a:lstStyle/>
                    <a:p>
                      <a:pPr>
                        <a:spcAft>
                          <a:spcPts val="0"/>
                        </a:spcAft>
                      </a:pPr>
                      <a:r>
                        <a:rPr lang="en-GB" sz="2000" dirty="0">
                          <a:effectLst/>
                        </a:rPr>
                        <a:t>Age categories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000" dirty="0" err="1">
                          <a:effectLst/>
                        </a:rPr>
                        <a:t>Anemic</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000">
                          <a:effectLst/>
                        </a:rPr>
                        <a:t> </a:t>
                      </a:r>
                    </a:p>
                    <a:p>
                      <a:pPr algn="ctr">
                        <a:spcAft>
                          <a:spcPts val="0"/>
                        </a:spcAft>
                      </a:pPr>
                      <a:r>
                        <a:rPr lang="en-GB" sz="2000">
                          <a:effectLst/>
                        </a:rPr>
                        <a:t>Total</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2000">
                          <a:effectLst/>
                        </a:rPr>
                        <a:t> </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Yes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a:effectLst/>
                        </a:rPr>
                        <a:t>No</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60851">
                <a:tc>
                  <a:txBody>
                    <a:bodyPr/>
                    <a:lstStyle/>
                    <a:p>
                      <a:pPr>
                        <a:spcAft>
                          <a:spcPts val="0"/>
                        </a:spcAft>
                      </a:pPr>
                      <a:r>
                        <a:rPr lang="en-GB" sz="2000" dirty="0">
                          <a:effectLst/>
                        </a:rPr>
                        <a:t>6-23 months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259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169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428</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000" dirty="0">
                          <a:effectLst/>
                        </a:rPr>
                        <a:t>24-59 months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310</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469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779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Example: a 2 X 2 table</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941996"/>
            <a:ext cx="3528392" cy="3523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3528" y="4465090"/>
            <a:ext cx="8424936" cy="1846659"/>
          </a:xfrm>
          <a:prstGeom prst="rect">
            <a:avLst/>
          </a:prstGeom>
          <a:noFill/>
          <a:ln>
            <a:solidFill>
              <a:srgbClr val="0070C0"/>
            </a:solidFill>
            <a:prstDash val="lgDash"/>
          </a:ln>
        </p:spPr>
        <p:txBody>
          <a:bodyPr wrap="square" rtlCol="0">
            <a:spAutoFit/>
          </a:bodyPr>
          <a:lstStyle/>
          <a:p>
            <a:r>
              <a:rPr lang="nl-BE" dirty="0"/>
              <a:t> </a:t>
            </a:r>
            <a:r>
              <a:rPr lang="nl-BE" sz="1600" dirty="0" err="1">
                <a:latin typeface="Courier New" panose="02070309020205020404" pitchFamily="49" charset="0"/>
                <a:cs typeface="Courier New" panose="02070309020205020404" pitchFamily="49" charset="0"/>
              </a:rPr>
              <a:t>chi.sq</a:t>
            </a:r>
            <a:r>
              <a:rPr lang="nl-BE" sz="1600" dirty="0">
                <a:latin typeface="Courier New" panose="02070309020205020404" pitchFamily="49" charset="0"/>
                <a:cs typeface="Courier New" panose="02070309020205020404" pitchFamily="49" charset="0"/>
              </a:rPr>
              <a:t> &lt;- </a:t>
            </a:r>
            <a:r>
              <a:rPr lang="nl-BE" sz="1600" dirty="0" err="1">
                <a:latin typeface="Courier New" panose="02070309020205020404" pitchFamily="49" charset="0"/>
                <a:cs typeface="Courier New" panose="02070309020205020404" pitchFamily="49" charset="0"/>
              </a:rPr>
              <a:t>chisq.test</a:t>
            </a:r>
            <a:r>
              <a:rPr lang="nl-BE" sz="1600" dirty="0">
                <a:latin typeface="Courier New" panose="02070309020205020404" pitchFamily="49" charset="0"/>
                <a:cs typeface="Courier New" panose="02070309020205020404" pitchFamily="49" charset="0"/>
              </a:rPr>
              <a:t>(</a:t>
            </a:r>
            <a:r>
              <a:rPr lang="nl-BE" sz="1600" dirty="0" err="1">
                <a:latin typeface="Courier New" panose="02070309020205020404" pitchFamily="49" charset="0"/>
                <a:cs typeface="Courier New" panose="02070309020205020404" pitchFamily="49" charset="0"/>
              </a:rPr>
              <a:t>ageAnemic,correct</a:t>
            </a:r>
            <a:r>
              <a:rPr lang="nl-BE" sz="1600" dirty="0">
                <a:latin typeface="Courier New" panose="02070309020205020404" pitchFamily="49" charset="0"/>
                <a:cs typeface="Courier New" panose="02070309020205020404" pitchFamily="49" charset="0"/>
              </a:rPr>
              <a:t> = FALSE)</a:t>
            </a:r>
          </a:p>
          <a:p>
            <a:r>
              <a:rPr lang="nl-BE" sz="1600" dirty="0">
                <a:latin typeface="Courier New" panose="02070309020205020404" pitchFamily="49" charset="0"/>
                <a:cs typeface="Courier New" panose="02070309020205020404" pitchFamily="49" charset="0"/>
              </a:rPr>
              <a:t>&gt; </a:t>
            </a:r>
            <a:r>
              <a:rPr lang="nl-BE" sz="1600" dirty="0" err="1">
                <a:latin typeface="Courier New" panose="02070309020205020404" pitchFamily="49" charset="0"/>
                <a:cs typeface="Courier New" panose="02070309020205020404" pitchFamily="49" charset="0"/>
              </a:rPr>
              <a:t>chi.sq</a:t>
            </a:r>
            <a:endParaRPr lang="nl-BE" sz="1600" dirty="0">
              <a:latin typeface="Courier New" panose="02070309020205020404" pitchFamily="49" charset="0"/>
              <a:cs typeface="Courier New" panose="02070309020205020404" pitchFamily="49" charset="0"/>
            </a:endParaRPr>
          </a:p>
          <a:p>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        </a:t>
            </a:r>
            <a:r>
              <a:rPr lang="nl-BE" sz="1600" dirty="0" err="1">
                <a:latin typeface="Courier New" panose="02070309020205020404" pitchFamily="49" charset="0"/>
                <a:cs typeface="Courier New" panose="02070309020205020404" pitchFamily="49" charset="0"/>
              </a:rPr>
              <a:t>Pearson's</a:t>
            </a:r>
            <a:r>
              <a:rPr lang="nl-BE" sz="1600" dirty="0">
                <a:latin typeface="Courier New" panose="02070309020205020404" pitchFamily="49" charset="0"/>
                <a:cs typeface="Courier New" panose="02070309020205020404" pitchFamily="49" charset="0"/>
              </a:rPr>
              <a:t> Chi-</a:t>
            </a:r>
            <a:r>
              <a:rPr lang="nl-BE" sz="1600" dirty="0" err="1">
                <a:latin typeface="Courier New" panose="02070309020205020404" pitchFamily="49" charset="0"/>
                <a:cs typeface="Courier New" panose="02070309020205020404" pitchFamily="49" charset="0"/>
              </a:rPr>
              <a:t>squared</a:t>
            </a:r>
            <a:r>
              <a:rPr lang="nl-BE" sz="1600" dirty="0">
                <a:latin typeface="Courier New" panose="02070309020205020404" pitchFamily="49" charset="0"/>
                <a:cs typeface="Courier New" panose="02070309020205020404" pitchFamily="49" charset="0"/>
              </a:rPr>
              <a:t> test</a:t>
            </a:r>
          </a:p>
          <a:p>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data:  </a:t>
            </a:r>
            <a:r>
              <a:rPr lang="nl-BE" sz="1600" dirty="0" err="1">
                <a:latin typeface="Courier New" panose="02070309020205020404" pitchFamily="49" charset="0"/>
                <a:cs typeface="Courier New" panose="02070309020205020404" pitchFamily="49" charset="0"/>
              </a:rPr>
              <a:t>ageAnemic</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X-</a:t>
            </a:r>
            <a:r>
              <a:rPr lang="nl-BE" sz="1600" dirty="0" err="1">
                <a:latin typeface="Courier New" panose="02070309020205020404" pitchFamily="49" charset="0"/>
                <a:cs typeface="Courier New" panose="02070309020205020404" pitchFamily="49" charset="0"/>
              </a:rPr>
              <a:t>squared</a:t>
            </a:r>
            <a:r>
              <a:rPr lang="nl-BE" sz="1600" dirty="0">
                <a:latin typeface="Courier New" panose="02070309020205020404" pitchFamily="49" charset="0"/>
                <a:cs typeface="Courier New" panose="02070309020205020404" pitchFamily="49" charset="0"/>
              </a:rPr>
              <a:t> = 47.5894, </a:t>
            </a:r>
            <a:r>
              <a:rPr lang="nl-BE" sz="1600" dirty="0" err="1">
                <a:latin typeface="Courier New" panose="02070309020205020404" pitchFamily="49" charset="0"/>
                <a:cs typeface="Courier New" panose="02070309020205020404" pitchFamily="49" charset="0"/>
              </a:rPr>
              <a:t>df</a:t>
            </a:r>
            <a:r>
              <a:rPr lang="nl-BE" sz="1600" dirty="0">
                <a:latin typeface="Courier New" panose="02070309020205020404" pitchFamily="49" charset="0"/>
                <a:cs typeface="Courier New" panose="02070309020205020404" pitchFamily="49" charset="0"/>
              </a:rPr>
              <a:t> = 1, p-</a:t>
            </a:r>
            <a:r>
              <a:rPr lang="nl-BE" sz="1600" dirty="0" err="1">
                <a:latin typeface="Courier New" panose="02070309020205020404" pitchFamily="49" charset="0"/>
                <a:cs typeface="Courier New" panose="02070309020205020404" pitchFamily="49" charset="0"/>
              </a:rPr>
              <a:t>value</a:t>
            </a:r>
            <a:r>
              <a:rPr lang="nl-BE" sz="1600" dirty="0">
                <a:latin typeface="Courier New" panose="02070309020205020404" pitchFamily="49" charset="0"/>
                <a:cs typeface="Courier New" panose="02070309020205020404" pitchFamily="49" charset="0"/>
              </a:rPr>
              <a:t> = 5.255e-12</a:t>
            </a:r>
          </a:p>
        </p:txBody>
      </p:sp>
    </p:spTree>
    <p:extLst>
      <p:ext uri="{BB962C8B-B14F-4D97-AF65-F5344CB8AC3E}">
        <p14:creationId xmlns:p14="http://schemas.microsoft.com/office/powerpoint/2010/main" val="9478348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F8F33-E833-410C-86D4-1EA22AEB9AFA}" type="slidenum">
              <a:rPr lang="en-GB" smtClean="0"/>
              <a:t>128</a:t>
            </a:fld>
            <a:endParaRPr lang="en-GB"/>
          </a:p>
        </p:txBody>
      </p:sp>
      <p:sp>
        <p:nvSpPr>
          <p:cNvPr id="6" name="Title 1"/>
          <p:cNvSpPr txBox="1">
            <a:spLocks/>
          </p:cNvSpPr>
          <p:nvPr/>
        </p:nvSpPr>
        <p:spPr>
          <a:xfrm>
            <a:off x="1007604" y="116632"/>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dirty="0">
                <a:cs typeface="Arial" panose="020B0604020202020204" pitchFamily="34" charset="0"/>
              </a:rPr>
              <a:t>Example: a 2 X 2 table – OR for </a:t>
            </a:r>
            <a:r>
              <a:rPr lang="en-GB" dirty="0" err="1">
                <a:cs typeface="Arial" panose="020B0604020202020204" pitchFamily="34" charset="0"/>
              </a:rPr>
              <a:t>rhe</a:t>
            </a:r>
            <a:r>
              <a:rPr lang="en-GB" dirty="0">
                <a:cs typeface="Arial" panose="020B0604020202020204" pitchFamily="34" charset="0"/>
              </a:rPr>
              <a:t> expected table</a:t>
            </a:r>
          </a:p>
        </p:txBody>
      </p:sp>
      <p:sp>
        <p:nvSpPr>
          <p:cNvPr id="7" name="Rectangle 6"/>
          <p:cNvSpPr/>
          <p:nvPr/>
        </p:nvSpPr>
        <p:spPr>
          <a:xfrm>
            <a:off x="467544" y="4581128"/>
            <a:ext cx="4572000" cy="1938992"/>
          </a:xfrm>
          <a:prstGeom prst="rect">
            <a:avLst/>
          </a:prstGeom>
          <a:ln>
            <a:solidFill>
              <a:srgbClr val="0070C0"/>
            </a:solidFill>
            <a:prstDash val="lgDash"/>
          </a:ln>
        </p:spPr>
        <p:txBody>
          <a:bodyPr>
            <a:spAutoFit/>
          </a:bodyPr>
          <a:lstStyle/>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Eij</a:t>
            </a:r>
            <a:r>
              <a:rPr lang="nl-BE" sz="1200" dirty="0">
                <a:latin typeface="Courier New" panose="02070309020205020404" pitchFamily="49" charset="0"/>
                <a:cs typeface="Courier New" panose="02070309020205020404" pitchFamily="49" charset="0"/>
              </a:rPr>
              <a:t> &lt;- (</a:t>
            </a:r>
            <a:r>
              <a:rPr lang="nl-BE" sz="1200" dirty="0" err="1">
                <a:latin typeface="Courier New" panose="02070309020205020404" pitchFamily="49" charset="0"/>
                <a:cs typeface="Courier New" panose="02070309020205020404" pitchFamily="49" charset="0"/>
              </a:rPr>
              <a:t>nplus</a:t>
            </a:r>
            <a:r>
              <a:rPr lang="nl-BE" sz="1200" dirty="0">
                <a:latin typeface="Courier New" panose="02070309020205020404" pitchFamily="49" charset="0"/>
                <a:cs typeface="Courier New" panose="02070309020205020404" pitchFamily="49" charset="0"/>
              </a:rPr>
              <a:t>.%*%t(</a:t>
            </a:r>
            <a:r>
              <a:rPr lang="nl-BE" sz="1200" dirty="0" err="1">
                <a:latin typeface="Courier New" panose="02070309020205020404" pitchFamily="49" charset="0"/>
                <a:cs typeface="Courier New" panose="02070309020205020404" pitchFamily="49" charset="0"/>
              </a:rPr>
              <a:t>n.plus</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npluplus</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Eij</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No      Yes</a:t>
            </a:r>
          </a:p>
          <a:p>
            <a:r>
              <a:rPr lang="nl-BE" sz="1200" dirty="0">
                <a:latin typeface="Courier New" panose="02070309020205020404" pitchFamily="49" charset="0"/>
                <a:cs typeface="Courier New" panose="02070309020205020404" pitchFamily="49" charset="0"/>
              </a:rPr>
              <a:t>[1,] 411.7664 367.2336</a:t>
            </a:r>
          </a:p>
          <a:p>
            <a:r>
              <a:rPr lang="nl-BE" sz="1200" dirty="0">
                <a:latin typeface="Courier New" panose="02070309020205020404" pitchFamily="49" charset="0"/>
                <a:cs typeface="Courier New" panose="02070309020205020404" pitchFamily="49" charset="0"/>
              </a:rPr>
              <a:t>[2,] 226.2336 201.7664</a:t>
            </a:r>
          </a:p>
          <a:p>
            <a:r>
              <a:rPr lang="nl-BE" sz="1200" dirty="0">
                <a:latin typeface="Courier New" panose="02070309020205020404" pitchFamily="49" charset="0"/>
                <a:cs typeface="Courier New" panose="02070309020205020404" pitchFamily="49" charset="0"/>
              </a:rPr>
              <a:t>&gt; </a:t>
            </a: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tmp</a:t>
            </a:r>
            <a:r>
              <a:rPr lang="nl-BE" sz="1200" dirty="0">
                <a:latin typeface="Courier New" panose="02070309020205020404" pitchFamily="49" charset="0"/>
                <a:cs typeface="Courier New" panose="02070309020205020404" pitchFamily="49" charset="0"/>
              </a:rPr>
              <a:t>  &lt;- ((</a:t>
            </a:r>
            <a:r>
              <a:rPr lang="nl-BE" sz="1200" dirty="0" err="1">
                <a:latin typeface="Courier New" panose="02070309020205020404" pitchFamily="49" charset="0"/>
                <a:cs typeface="Courier New" panose="02070309020205020404" pitchFamily="49" charset="0"/>
              </a:rPr>
              <a:t>Oij-Eij</a:t>
            </a:r>
            <a:r>
              <a:rPr lang="nl-BE" sz="1200" dirty="0">
                <a:latin typeface="Courier New" panose="02070309020205020404" pitchFamily="49" charset="0"/>
                <a:cs typeface="Courier New" panose="02070309020205020404" pitchFamily="49" charset="0"/>
              </a:rPr>
              <a:t>)^2)/</a:t>
            </a:r>
            <a:r>
              <a:rPr lang="nl-BE" sz="1200" dirty="0" err="1">
                <a:latin typeface="Courier New" panose="02070309020205020404" pitchFamily="49" charset="0"/>
                <a:cs typeface="Courier New" panose="02070309020205020404" pitchFamily="49" charset="0"/>
              </a:rPr>
              <a:t>Eij</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&gt; X2 &lt;- </a:t>
            </a:r>
            <a:r>
              <a:rPr lang="nl-BE" sz="1200" dirty="0" err="1">
                <a:latin typeface="Courier New" panose="02070309020205020404" pitchFamily="49" charset="0"/>
                <a:cs typeface="Courier New" panose="02070309020205020404" pitchFamily="49" charset="0"/>
              </a:rPr>
              <a:t>sum</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tmp</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&gt; X2</a:t>
            </a:r>
          </a:p>
          <a:p>
            <a:r>
              <a:rPr lang="nl-BE" sz="1200" dirty="0">
                <a:latin typeface="Courier New" panose="02070309020205020404" pitchFamily="49" charset="0"/>
                <a:cs typeface="Courier New" panose="02070309020205020404" pitchFamily="49" charset="0"/>
              </a:rPr>
              <a:t>[1] 47.58941</a:t>
            </a: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2"/>
            <a:ext cx="3102889" cy="30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626914"/>
            <a:ext cx="2958656" cy="295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Rectangle 9"/>
              <p:cNvSpPr/>
              <p:nvPr/>
            </p:nvSpPr>
            <p:spPr>
              <a:xfrm>
                <a:off x="6012160" y="5181131"/>
                <a:ext cx="2088232" cy="7389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GB" sz="2200" b="0" i="1" dirty="0" smtClean="0">
                                  <a:latin typeface="Cambria Math"/>
                                  <a:ea typeface="Cambria Math"/>
                                  <a:cs typeface="Arial" panose="020B0604020202020204" pitchFamily="34" charset="0"/>
                                </a:rPr>
                                <m:t>𝜇</m:t>
                              </m:r>
                            </m:e>
                          </m:acc>
                        </m:e>
                        <m:sub>
                          <m:r>
                            <a:rPr lang="en-GB" sz="2200" b="0" i="1" dirty="0" smtClean="0">
                              <a:latin typeface="Cambria Math"/>
                              <a:ea typeface="Cambria Math" panose="02040503050406030204" pitchFamily="18" charset="0"/>
                              <a:cs typeface="Arial" panose="020B0604020202020204" pitchFamily="34" charset="0"/>
                            </a:rPr>
                            <m:t>𝑖𝑗</m:t>
                          </m:r>
                        </m:sub>
                      </m:sSub>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panose="02040503050406030204" pitchFamily="18" charset="0"/>
                                  <a:ea typeface="Cambria Math" panose="02040503050406030204" pitchFamily="18" charset="0"/>
                                  <a:cs typeface="Arial" panose="020B0604020202020204" pitchFamily="34" charset="0"/>
                                </a:rPr>
                                <m:t>𝑛</m:t>
                              </m:r>
                            </m:e>
                            <m:sub>
                              <m:r>
                                <a:rPr lang="en-GB" sz="2200" b="0" i="1" dirty="0" smtClean="0">
                                  <a:latin typeface="Cambria Math" panose="02040503050406030204" pitchFamily="18" charset="0"/>
                                  <a:ea typeface="Cambria Math" panose="02040503050406030204" pitchFamily="18" charset="0"/>
                                  <a:cs typeface="Arial" panose="020B0604020202020204" pitchFamily="34" charset="0"/>
                                </a:rPr>
                                <m:t>𝑖</m:t>
                              </m:r>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sub>
                          </m:sSub>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panose="02040503050406030204" pitchFamily="18" charset="0"/>
                                  <a:ea typeface="Cambria Math" panose="02040503050406030204" pitchFamily="18" charset="0"/>
                                  <a:cs typeface="Arial" panose="020B0604020202020204" pitchFamily="34" charset="0"/>
                                </a:rPr>
                                <m:t>𝑛</m:t>
                              </m:r>
                            </m:e>
                            <m:sub>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r>
                                <a:rPr lang="en-GB" sz="2200" b="0" i="1" dirty="0" smtClean="0">
                                  <a:latin typeface="Cambria Math" panose="02040503050406030204" pitchFamily="18" charset="0"/>
                                  <a:ea typeface="Cambria Math" panose="02040503050406030204" pitchFamily="18" charset="0"/>
                                  <a:cs typeface="Arial" panose="020B0604020202020204" pitchFamily="34" charset="0"/>
                                </a:rPr>
                                <m:t>𝑗</m:t>
                              </m:r>
                            </m:sub>
                          </m:sSub>
                        </m:num>
                        <m:den>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panose="02040503050406030204" pitchFamily="18" charset="0"/>
                                  <a:ea typeface="Cambria Math" panose="02040503050406030204" pitchFamily="18" charset="0"/>
                                  <a:cs typeface="Arial" panose="020B0604020202020204" pitchFamily="34" charset="0"/>
                                </a:rPr>
                                <m:t>𝑛</m:t>
                              </m:r>
                            </m:e>
                            <m:sub>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sub>
                          </m:sSub>
                        </m:den>
                      </m:f>
                    </m:oMath>
                  </m:oMathPara>
                </a14:m>
                <a:endParaRPr lang="en-GB" sz="2200" dirty="0">
                  <a:latin typeface="Cambria Math" panose="02040503050406030204" pitchFamily="18" charset="0"/>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012160" y="5181131"/>
                <a:ext cx="2088232" cy="738985"/>
              </a:xfrm>
              <a:prstGeom prst="rect">
                <a:avLst/>
              </a:prstGeom>
              <a:blipFill rotWithShape="1">
                <a:blip r:embed="rId4"/>
                <a:stretch>
                  <a:fillRect/>
                </a:stretch>
              </a:blipFill>
            </p:spPr>
            <p:txBody>
              <a:bodyPr/>
              <a:lstStyle/>
              <a:p>
                <a:r>
                  <a:rPr lang="nl-BE">
                    <a:noFill/>
                  </a:rPr>
                  <a:t> </a:t>
                </a:r>
              </a:p>
            </p:txBody>
          </p:sp>
        </mc:Fallback>
      </mc:AlternateContent>
      <p:sp>
        <p:nvSpPr>
          <p:cNvPr id="2" name="TextBox 1"/>
          <p:cNvSpPr txBox="1"/>
          <p:nvPr/>
        </p:nvSpPr>
        <p:spPr>
          <a:xfrm>
            <a:off x="6292092" y="4575766"/>
            <a:ext cx="1800200" cy="369332"/>
          </a:xfrm>
          <a:prstGeom prst="rect">
            <a:avLst/>
          </a:prstGeom>
          <a:noFill/>
        </p:spPr>
        <p:txBody>
          <a:bodyPr wrap="square" rtlCol="0">
            <a:spAutoFit/>
          </a:bodyPr>
          <a:lstStyle/>
          <a:p>
            <a:r>
              <a:rPr lang="en-US" dirty="0"/>
              <a:t>Expected value</a:t>
            </a:r>
            <a:endParaRPr lang="nl-BE" dirty="0"/>
          </a:p>
        </p:txBody>
      </p:sp>
      <p:sp>
        <p:nvSpPr>
          <p:cNvPr id="9" name="Oval 8"/>
          <p:cNvSpPr/>
          <p:nvPr/>
        </p:nvSpPr>
        <p:spPr>
          <a:xfrm>
            <a:off x="467544" y="4945098"/>
            <a:ext cx="2592288" cy="7881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xtBox 10"/>
          <p:cNvSpPr txBox="1"/>
          <p:nvPr/>
        </p:nvSpPr>
        <p:spPr>
          <a:xfrm>
            <a:off x="1420676" y="1442248"/>
            <a:ext cx="1368152" cy="369332"/>
          </a:xfrm>
          <a:prstGeom prst="rect">
            <a:avLst/>
          </a:prstGeom>
          <a:noFill/>
        </p:spPr>
        <p:txBody>
          <a:bodyPr wrap="square" rtlCol="0">
            <a:spAutoFit/>
          </a:bodyPr>
          <a:lstStyle/>
          <a:p>
            <a:r>
              <a:rPr lang="en-US" dirty="0"/>
              <a:t>counts</a:t>
            </a:r>
            <a:endParaRPr lang="nl-BE" dirty="0"/>
          </a:p>
        </p:txBody>
      </p:sp>
      <p:sp>
        <p:nvSpPr>
          <p:cNvPr id="14" name="TextBox 13"/>
          <p:cNvSpPr txBox="1"/>
          <p:nvPr/>
        </p:nvSpPr>
        <p:spPr>
          <a:xfrm>
            <a:off x="6228184" y="1435354"/>
            <a:ext cx="1368152" cy="369332"/>
          </a:xfrm>
          <a:prstGeom prst="rect">
            <a:avLst/>
          </a:prstGeom>
          <a:noFill/>
        </p:spPr>
        <p:txBody>
          <a:bodyPr wrap="square" rtlCol="0">
            <a:spAutoFit/>
          </a:bodyPr>
          <a:lstStyle/>
          <a:p>
            <a:r>
              <a:rPr lang="en-US" dirty="0"/>
              <a:t>proportions</a:t>
            </a:r>
            <a:endParaRPr lang="nl-BE" dirty="0"/>
          </a:p>
        </p:txBody>
      </p:sp>
    </p:spTree>
    <p:extLst>
      <p:ext uri="{BB962C8B-B14F-4D97-AF65-F5344CB8AC3E}">
        <p14:creationId xmlns:p14="http://schemas.microsoft.com/office/powerpoint/2010/main" val="5904839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F8F33-E833-410C-86D4-1EA22AEB9AFA}" type="slidenum">
              <a:rPr lang="en-GB" smtClean="0"/>
              <a:t>129</a:t>
            </a:fld>
            <a:endParaRPr lang="en-GB"/>
          </a:p>
        </p:txBody>
      </p:sp>
      <p:sp>
        <p:nvSpPr>
          <p:cNvPr id="6" name="Title 1"/>
          <p:cNvSpPr txBox="1">
            <a:spLocks/>
          </p:cNvSpPr>
          <p:nvPr/>
        </p:nvSpPr>
        <p:spPr>
          <a:xfrm>
            <a:off x="1007604" y="116632"/>
            <a:ext cx="7488832" cy="1152128"/>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Example: a 2 X 2 table – OR for the expected table</a:t>
            </a:r>
          </a:p>
        </p:txBody>
      </p:sp>
      <p:sp>
        <p:nvSpPr>
          <p:cNvPr id="7" name="Rectangle 6"/>
          <p:cNvSpPr/>
          <p:nvPr/>
        </p:nvSpPr>
        <p:spPr>
          <a:xfrm>
            <a:off x="323528" y="1772816"/>
            <a:ext cx="4824536" cy="1938992"/>
          </a:xfrm>
          <a:prstGeom prst="rect">
            <a:avLst/>
          </a:prstGeom>
          <a:ln>
            <a:solidFill>
              <a:srgbClr val="0070C0"/>
            </a:solidFill>
            <a:prstDash val="lgDash"/>
          </a:ln>
        </p:spPr>
        <p:txBody>
          <a:bodyPr wrap="square">
            <a:spAutoFit/>
          </a:bodyPr>
          <a:lstStyle/>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Eij</a:t>
            </a:r>
            <a:r>
              <a:rPr lang="nl-BE" sz="1200" dirty="0">
                <a:latin typeface="Courier New" panose="02070309020205020404" pitchFamily="49" charset="0"/>
                <a:cs typeface="Courier New" panose="02070309020205020404" pitchFamily="49" charset="0"/>
              </a:rPr>
              <a:t> &lt;- (</a:t>
            </a:r>
            <a:r>
              <a:rPr lang="nl-BE" sz="1200" dirty="0" err="1">
                <a:latin typeface="Courier New" panose="02070309020205020404" pitchFamily="49" charset="0"/>
                <a:cs typeface="Courier New" panose="02070309020205020404" pitchFamily="49" charset="0"/>
              </a:rPr>
              <a:t>nplus</a:t>
            </a:r>
            <a:r>
              <a:rPr lang="nl-BE" sz="1200" dirty="0">
                <a:latin typeface="Courier New" panose="02070309020205020404" pitchFamily="49" charset="0"/>
                <a:cs typeface="Courier New" panose="02070309020205020404" pitchFamily="49" charset="0"/>
              </a:rPr>
              <a:t>.%*%t(</a:t>
            </a:r>
            <a:r>
              <a:rPr lang="nl-BE" sz="1200" dirty="0" err="1">
                <a:latin typeface="Courier New" panose="02070309020205020404" pitchFamily="49" charset="0"/>
                <a:cs typeface="Courier New" panose="02070309020205020404" pitchFamily="49" charset="0"/>
              </a:rPr>
              <a:t>n.plus</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npluplus</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Eij</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No      Yes</a:t>
            </a:r>
          </a:p>
          <a:p>
            <a:r>
              <a:rPr lang="nl-BE" sz="1200" dirty="0">
                <a:latin typeface="Courier New" panose="02070309020205020404" pitchFamily="49" charset="0"/>
                <a:cs typeface="Courier New" panose="02070309020205020404" pitchFamily="49" charset="0"/>
              </a:rPr>
              <a:t>[1,] 411.7664 367.2336</a:t>
            </a:r>
          </a:p>
          <a:p>
            <a:r>
              <a:rPr lang="nl-BE" sz="1200" dirty="0">
                <a:latin typeface="Courier New" panose="02070309020205020404" pitchFamily="49" charset="0"/>
                <a:cs typeface="Courier New" panose="02070309020205020404" pitchFamily="49" charset="0"/>
              </a:rPr>
              <a:t>[2,] 226.2336 201.7664</a:t>
            </a:r>
          </a:p>
          <a:p>
            <a:r>
              <a:rPr lang="nl-BE" sz="1200" dirty="0">
                <a:latin typeface="Courier New" panose="02070309020205020404" pitchFamily="49" charset="0"/>
                <a:cs typeface="Courier New" panose="02070309020205020404" pitchFamily="49" charset="0"/>
              </a:rPr>
              <a:t>&gt; </a:t>
            </a: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tmp</a:t>
            </a:r>
            <a:r>
              <a:rPr lang="nl-BE" sz="1200" dirty="0">
                <a:latin typeface="Courier New" panose="02070309020205020404" pitchFamily="49" charset="0"/>
                <a:cs typeface="Courier New" panose="02070309020205020404" pitchFamily="49" charset="0"/>
              </a:rPr>
              <a:t>  &lt;- ((</a:t>
            </a:r>
            <a:r>
              <a:rPr lang="nl-BE" sz="1200" dirty="0" err="1">
                <a:latin typeface="Courier New" panose="02070309020205020404" pitchFamily="49" charset="0"/>
                <a:cs typeface="Courier New" panose="02070309020205020404" pitchFamily="49" charset="0"/>
              </a:rPr>
              <a:t>Oij-Eij</a:t>
            </a:r>
            <a:r>
              <a:rPr lang="nl-BE" sz="1200" dirty="0">
                <a:latin typeface="Courier New" panose="02070309020205020404" pitchFamily="49" charset="0"/>
                <a:cs typeface="Courier New" panose="02070309020205020404" pitchFamily="49" charset="0"/>
              </a:rPr>
              <a:t>)^2)/</a:t>
            </a:r>
            <a:r>
              <a:rPr lang="nl-BE" sz="1200" dirty="0" err="1">
                <a:latin typeface="Courier New" panose="02070309020205020404" pitchFamily="49" charset="0"/>
                <a:cs typeface="Courier New" panose="02070309020205020404" pitchFamily="49" charset="0"/>
              </a:rPr>
              <a:t>Eij</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&gt; X2 &lt;- </a:t>
            </a:r>
            <a:r>
              <a:rPr lang="nl-BE" sz="1200" dirty="0" err="1">
                <a:latin typeface="Courier New" panose="02070309020205020404" pitchFamily="49" charset="0"/>
                <a:cs typeface="Courier New" panose="02070309020205020404" pitchFamily="49" charset="0"/>
              </a:rPr>
              <a:t>sum</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tmp</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&gt; X2</a:t>
            </a:r>
          </a:p>
          <a:p>
            <a:r>
              <a:rPr lang="nl-BE" sz="1200" dirty="0">
                <a:latin typeface="Courier New" panose="02070309020205020404" pitchFamily="49" charset="0"/>
                <a:cs typeface="Courier New" panose="02070309020205020404" pitchFamily="49" charset="0"/>
              </a:rPr>
              <a:t>[1] 47.58941</a:t>
            </a:r>
          </a:p>
        </p:txBody>
      </p:sp>
      <mc:AlternateContent xmlns:mc="http://schemas.openxmlformats.org/markup-compatibility/2006" xmlns:a14="http://schemas.microsoft.com/office/drawing/2010/main">
        <mc:Choice Requires="a14">
          <p:sp>
            <p:nvSpPr>
              <p:cNvPr id="10" name="Rectangle 9"/>
              <p:cNvSpPr/>
              <p:nvPr/>
            </p:nvSpPr>
            <p:spPr>
              <a:xfrm>
                <a:off x="5868144" y="2372819"/>
                <a:ext cx="2088232" cy="7389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GB" sz="2200" b="0" i="1" dirty="0" smtClean="0">
                                  <a:latin typeface="Cambria Math"/>
                                  <a:ea typeface="Cambria Math"/>
                                  <a:cs typeface="Arial" panose="020B0604020202020204" pitchFamily="34" charset="0"/>
                                </a:rPr>
                                <m:t>𝜇</m:t>
                              </m:r>
                            </m:e>
                          </m:acc>
                        </m:e>
                        <m:sub>
                          <m:r>
                            <a:rPr lang="en-GB" sz="2200" b="0" i="1" dirty="0" smtClean="0">
                              <a:latin typeface="Cambria Math"/>
                              <a:ea typeface="Cambria Math" panose="02040503050406030204" pitchFamily="18" charset="0"/>
                              <a:cs typeface="Arial" panose="020B0604020202020204" pitchFamily="34" charset="0"/>
                            </a:rPr>
                            <m:t>𝑖𝑗</m:t>
                          </m:r>
                        </m:sub>
                      </m:sSub>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f>
                        <m:f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panose="02040503050406030204" pitchFamily="18" charset="0"/>
                                  <a:ea typeface="Cambria Math" panose="02040503050406030204" pitchFamily="18" charset="0"/>
                                  <a:cs typeface="Arial" panose="020B0604020202020204" pitchFamily="34" charset="0"/>
                                </a:rPr>
                                <m:t>𝑛</m:t>
                              </m:r>
                            </m:e>
                            <m:sub>
                              <m:r>
                                <a:rPr lang="en-GB" sz="2200" b="0" i="1" dirty="0" smtClean="0">
                                  <a:latin typeface="Cambria Math" panose="02040503050406030204" pitchFamily="18" charset="0"/>
                                  <a:ea typeface="Cambria Math" panose="02040503050406030204" pitchFamily="18" charset="0"/>
                                  <a:cs typeface="Arial" panose="020B0604020202020204" pitchFamily="34" charset="0"/>
                                </a:rPr>
                                <m:t>𝑖</m:t>
                              </m:r>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sub>
                          </m:sSub>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panose="02040503050406030204" pitchFamily="18" charset="0"/>
                                  <a:ea typeface="Cambria Math" panose="02040503050406030204" pitchFamily="18" charset="0"/>
                                  <a:cs typeface="Arial" panose="020B0604020202020204" pitchFamily="34" charset="0"/>
                                </a:rPr>
                                <m:t>𝑛</m:t>
                              </m:r>
                            </m:e>
                            <m:sub>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r>
                                <a:rPr lang="en-GB" sz="2200" b="0" i="1" dirty="0" smtClean="0">
                                  <a:latin typeface="Cambria Math" panose="02040503050406030204" pitchFamily="18" charset="0"/>
                                  <a:ea typeface="Cambria Math" panose="02040503050406030204" pitchFamily="18" charset="0"/>
                                  <a:cs typeface="Arial" panose="020B0604020202020204" pitchFamily="34" charset="0"/>
                                </a:rPr>
                                <m:t>𝑗</m:t>
                              </m:r>
                            </m:sub>
                          </m:sSub>
                        </m:num>
                        <m:den>
                          <m:sSub>
                            <m:sSubPr>
                              <m:ctrlPr>
                                <a:rPr lang="en-GB" sz="2200" b="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GB" sz="2200" b="0" i="1" dirty="0" smtClean="0">
                                  <a:latin typeface="Cambria Math" panose="02040503050406030204" pitchFamily="18" charset="0"/>
                                  <a:ea typeface="Cambria Math" panose="02040503050406030204" pitchFamily="18" charset="0"/>
                                  <a:cs typeface="Arial" panose="020B0604020202020204" pitchFamily="34" charset="0"/>
                                </a:rPr>
                                <m:t>𝑛</m:t>
                              </m:r>
                            </m:e>
                            <m:sub>
                              <m:r>
                                <a:rPr lang="en-GB" sz="2200" b="0" i="1" dirty="0" smtClean="0">
                                  <a:latin typeface="Cambria Math" panose="02040503050406030204" pitchFamily="18" charset="0"/>
                                  <a:ea typeface="Cambria Math" panose="02040503050406030204" pitchFamily="18" charset="0"/>
                                  <a:cs typeface="Arial" panose="020B0604020202020204" pitchFamily="34" charset="0"/>
                                </a:rPr>
                                <m:t>++</m:t>
                              </m:r>
                            </m:sub>
                          </m:sSub>
                        </m:den>
                      </m:f>
                    </m:oMath>
                  </m:oMathPara>
                </a14:m>
                <a:endParaRPr lang="en-GB" sz="2200" dirty="0">
                  <a:latin typeface="Cambria Math" panose="02040503050406030204" pitchFamily="18" charset="0"/>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5868144" y="2372819"/>
                <a:ext cx="2088232" cy="738985"/>
              </a:xfrm>
              <a:prstGeom prst="rect">
                <a:avLst/>
              </a:prstGeom>
              <a:blipFill rotWithShape="1">
                <a:blip r:embed="rId2"/>
                <a:stretch>
                  <a:fillRect/>
                </a:stretch>
              </a:blipFill>
            </p:spPr>
            <p:txBody>
              <a:bodyPr/>
              <a:lstStyle/>
              <a:p>
                <a:r>
                  <a:rPr lang="nl-BE">
                    <a:noFill/>
                  </a:rPr>
                  <a:t> </a:t>
                </a:r>
              </a:p>
            </p:txBody>
          </p:sp>
        </mc:Fallback>
      </mc:AlternateContent>
      <p:sp>
        <p:nvSpPr>
          <p:cNvPr id="2" name="TextBox 1"/>
          <p:cNvSpPr txBox="1"/>
          <p:nvPr/>
        </p:nvSpPr>
        <p:spPr>
          <a:xfrm>
            <a:off x="5868144" y="1763524"/>
            <a:ext cx="1800200" cy="369332"/>
          </a:xfrm>
          <a:prstGeom prst="rect">
            <a:avLst/>
          </a:prstGeom>
          <a:noFill/>
        </p:spPr>
        <p:txBody>
          <a:bodyPr wrap="square" rtlCol="0">
            <a:spAutoFit/>
          </a:bodyPr>
          <a:lstStyle/>
          <a:p>
            <a:r>
              <a:rPr lang="en-US" dirty="0"/>
              <a:t>Expected value</a:t>
            </a:r>
            <a:endParaRPr lang="nl-BE" dirty="0"/>
          </a:p>
        </p:txBody>
      </p:sp>
      <p:sp>
        <p:nvSpPr>
          <p:cNvPr id="9" name="Oval 8"/>
          <p:cNvSpPr/>
          <p:nvPr/>
        </p:nvSpPr>
        <p:spPr>
          <a:xfrm>
            <a:off x="323528" y="2132856"/>
            <a:ext cx="2592288" cy="7881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TextBox 3"/>
          <p:cNvSpPr txBox="1"/>
          <p:nvPr/>
        </p:nvSpPr>
        <p:spPr>
          <a:xfrm>
            <a:off x="323528" y="3847432"/>
            <a:ext cx="4896544" cy="2954655"/>
          </a:xfrm>
          <a:prstGeom prst="rect">
            <a:avLst/>
          </a:prstGeom>
          <a:noFill/>
          <a:ln>
            <a:solidFill>
              <a:srgbClr val="0070C0"/>
            </a:solidFill>
            <a:prstDash val="lgDash"/>
          </a:ln>
        </p:spPr>
        <p:txBody>
          <a:bodyPr wrap="square" rtlCol="0">
            <a:spAutoFit/>
          </a:bodyPr>
          <a:lstStyle/>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ORanemic</a:t>
            </a:r>
            <a:r>
              <a:rPr lang="nl-BE" sz="1200" dirty="0">
                <a:latin typeface="Courier New" panose="02070309020205020404" pitchFamily="49" charset="0"/>
                <a:cs typeface="Courier New" panose="02070309020205020404" pitchFamily="49" charset="0"/>
              </a:rPr>
              <a:t> &lt;- </a:t>
            </a:r>
            <a:r>
              <a:rPr lang="nl-BE" sz="1200" dirty="0" err="1">
                <a:latin typeface="Courier New" panose="02070309020205020404" pitchFamily="49" charset="0"/>
                <a:cs typeface="Courier New" panose="02070309020205020404" pitchFamily="49" charset="0"/>
              </a:rPr>
              <a:t>oddsratio</a:t>
            </a:r>
            <a:r>
              <a:rPr lang="nl-BE" sz="1200" dirty="0">
                <a:latin typeface="Courier New" panose="02070309020205020404" pitchFamily="49" charset="0"/>
                <a:cs typeface="Courier New" panose="02070309020205020404" pitchFamily="49" charset="0"/>
              </a:rPr>
              <a:t>(x=</a:t>
            </a:r>
            <a:r>
              <a:rPr lang="nl-BE" sz="1200" dirty="0" err="1">
                <a:latin typeface="Courier New" panose="02070309020205020404" pitchFamily="49" charset="0"/>
                <a:cs typeface="Courier New" panose="02070309020205020404" pitchFamily="49" charset="0"/>
              </a:rPr>
              <a:t>Eij</a:t>
            </a:r>
            <a:r>
              <a:rPr lang="nl-BE" sz="1200" dirty="0">
                <a:latin typeface="Courier New" panose="02070309020205020404" pitchFamily="49" charset="0"/>
                <a:cs typeface="Courier New" panose="02070309020205020404" pitchFamily="49" charset="0"/>
              </a:rPr>
              <a:t>[,2], n=</a:t>
            </a:r>
            <a:r>
              <a:rPr lang="nl-BE" sz="1200" dirty="0" err="1">
                <a:latin typeface="Courier New" panose="02070309020205020404" pitchFamily="49" charset="0"/>
                <a:cs typeface="Courier New" panose="02070309020205020404" pitchFamily="49" charset="0"/>
              </a:rPr>
              <a:t>rowSums</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Eij</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ORanemic</a:t>
            </a:r>
            <a:endParaRPr lang="nl-BE" sz="1200" dirty="0">
              <a:latin typeface="Courier New" panose="02070309020205020404" pitchFamily="49" charset="0"/>
              <a:cs typeface="Courier New" panose="02070309020205020404" pitchFamily="49" charset="0"/>
            </a:endParaRP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Data:</a:t>
            </a:r>
          </a:p>
          <a:p>
            <a:r>
              <a:rPr lang="nl-BE" sz="1200" dirty="0">
                <a:latin typeface="Courier New" panose="02070309020205020404" pitchFamily="49" charset="0"/>
                <a:cs typeface="Courier New" panose="02070309020205020404" pitchFamily="49" charset="0"/>
              </a:rPr>
              <a:t>         Event </a:t>
            </a:r>
            <a:r>
              <a:rPr lang="nl-BE" sz="1200" dirty="0" err="1">
                <a:latin typeface="Courier New" panose="02070309020205020404" pitchFamily="49" charset="0"/>
                <a:cs typeface="Courier New" panose="02070309020205020404" pitchFamily="49" charset="0"/>
              </a:rPr>
              <a:t>Size</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Sample 1   367  779</a:t>
            </a:r>
          </a:p>
          <a:p>
            <a:r>
              <a:rPr lang="nl-BE" sz="1200" dirty="0">
                <a:latin typeface="Courier New" panose="02070309020205020404" pitchFamily="49" charset="0"/>
                <a:cs typeface="Courier New" panose="02070309020205020404" pitchFamily="49" charset="0"/>
              </a:rPr>
              <a:t>Sample 2   201  428</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Odds</a:t>
            </a:r>
            <a:r>
              <a:rPr lang="nl-BE" sz="1200" dirty="0">
                <a:latin typeface="Courier New" panose="02070309020205020404" pitchFamily="49" charset="0"/>
                <a:cs typeface="Courier New" panose="02070309020205020404" pitchFamily="49" charset="0"/>
              </a:rPr>
              <a:t> ratio:      1.006002</a:t>
            </a:r>
          </a:p>
          <a:p>
            <a:r>
              <a:rPr lang="nl-BE" sz="1200" dirty="0">
                <a:latin typeface="Courier New" panose="02070309020205020404" pitchFamily="49" charset="0"/>
                <a:cs typeface="Courier New" panose="02070309020205020404" pitchFamily="49" charset="0"/>
              </a:rPr>
              <a:t> 95 % </a:t>
            </a:r>
            <a:r>
              <a:rPr lang="nl-BE" sz="1200" dirty="0" err="1">
                <a:latin typeface="Courier New" panose="02070309020205020404" pitchFamily="49" charset="0"/>
                <a:cs typeface="Courier New" panose="02070309020205020404" pitchFamily="49" charset="0"/>
              </a:rPr>
              <a:t>confidence</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intervals</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LL           UL</a:t>
            </a:r>
          </a:p>
          <a:p>
            <a:r>
              <a:rPr lang="nl-BE" sz="1200" dirty="0" err="1">
                <a:latin typeface="Courier New" panose="02070309020205020404" pitchFamily="49" charset="0"/>
                <a:cs typeface="Courier New" panose="02070309020205020404" pitchFamily="49" charset="0"/>
              </a:rPr>
              <a:t>Asymptotic</a:t>
            </a:r>
            <a:r>
              <a:rPr lang="nl-BE" sz="1200" dirty="0">
                <a:latin typeface="Courier New" panose="02070309020205020404" pitchFamily="49" charset="0"/>
                <a:cs typeface="Courier New" panose="02070309020205020404" pitchFamily="49" charset="0"/>
              </a:rPr>
              <a:t> 7.943026e-01 1.274123e+00</a:t>
            </a:r>
          </a:p>
          <a:p>
            <a:r>
              <a:rPr lang="nl-BE" sz="1200" dirty="0">
                <a:latin typeface="Courier New" panose="02070309020205020404" pitchFamily="49" charset="0"/>
                <a:cs typeface="Courier New" panose="02070309020205020404" pitchFamily="49" charset="0"/>
              </a:rPr>
              <a:t>Exact      1.000000e+06 </a:t>
            </a:r>
            <a:r>
              <a:rPr lang="nl-BE" sz="1200" dirty="0" err="1">
                <a:latin typeface="Courier New" panose="02070309020205020404" pitchFamily="49" charset="0"/>
                <a:cs typeface="Courier New" panose="02070309020205020404" pitchFamily="49" charset="0"/>
              </a:rPr>
              <a:t>1.000000e+06</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Score      7.943301e-01 1.274079e+00</a:t>
            </a:r>
          </a:p>
          <a:p>
            <a:endParaRPr lang="nl-BE" dirty="0"/>
          </a:p>
        </p:txBody>
      </p:sp>
      <p:sp>
        <p:nvSpPr>
          <p:cNvPr id="5" name="TextBox 4"/>
          <p:cNvSpPr txBox="1"/>
          <p:nvPr/>
        </p:nvSpPr>
        <p:spPr>
          <a:xfrm>
            <a:off x="5796136" y="3875606"/>
            <a:ext cx="2916324" cy="923330"/>
          </a:xfrm>
          <a:prstGeom prst="rect">
            <a:avLst/>
          </a:prstGeom>
          <a:noFill/>
        </p:spPr>
        <p:txBody>
          <a:bodyPr wrap="square" rtlCol="0">
            <a:spAutoFit/>
          </a:bodyPr>
          <a:lstStyle/>
          <a:p>
            <a:r>
              <a:rPr lang="en-US" dirty="0"/>
              <a:t>OR for the expected table !!</a:t>
            </a:r>
          </a:p>
          <a:p>
            <a:endParaRPr lang="en-US" dirty="0"/>
          </a:p>
          <a:p>
            <a:r>
              <a:rPr lang="en-US" dirty="0"/>
              <a:t>Why OR=1 ? </a:t>
            </a:r>
            <a:endParaRPr lang="nl-BE" dirty="0"/>
          </a:p>
        </p:txBody>
      </p:sp>
    </p:spTree>
    <p:extLst>
      <p:ext uri="{BB962C8B-B14F-4D97-AF65-F5344CB8AC3E}">
        <p14:creationId xmlns:p14="http://schemas.microsoft.com/office/powerpoint/2010/main" val="2468949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rgbClr val="C00000"/>
                </a:solidFill>
              </a:rPr>
              <a:t>13</a:t>
            </a:fld>
            <a:endParaRPr lang="en-GB" dirty="0">
              <a:solidFill>
                <a:srgbClr val="C00000"/>
              </a:solidFill>
            </a:endParaRPr>
          </a:p>
        </p:txBody>
      </p:sp>
      <mc:AlternateContent xmlns:mc="http://schemas.openxmlformats.org/markup-compatibility/2006" xmlns:a14="http://schemas.microsoft.com/office/drawing/2010/main">
        <mc:Choice Requires="a14">
          <p:sp>
            <p:nvSpPr>
              <p:cNvPr id="6" name="TextBox 5"/>
              <p:cNvSpPr txBox="1"/>
              <p:nvPr/>
            </p:nvSpPr>
            <p:spPr>
              <a:xfrm>
                <a:off x="467544" y="1772816"/>
                <a:ext cx="8280920" cy="3139321"/>
              </a:xfrm>
              <a:prstGeom prst="rect">
                <a:avLst/>
              </a:prstGeom>
              <a:noFill/>
            </p:spPr>
            <p:txBody>
              <a:bodyPr wrap="square" rtlCol="0">
                <a:spAutoFit/>
              </a:bodyPr>
              <a:lstStyle/>
              <a:p>
                <a:pPr algn="just">
                  <a:lnSpc>
                    <a:spcPct val="150000"/>
                  </a:lnSpc>
                </a:pPr>
                <a:r>
                  <a:rPr lang="en-GB" sz="2200" dirty="0"/>
                  <a:t>Bernoulli distribution represents  a single trial of an event. For example, tossing a coin once. However, real life events rarely occurred in singleton. They often occur as consecutive Bernoulli processes. The probability of success from a consecutive Bernoulli processes can be represented as a Binomial distribution with probability (</a:t>
                </a:r>
                <a14:m>
                  <m:oMath xmlns:m="http://schemas.openxmlformats.org/officeDocument/2006/math">
                    <m:r>
                      <a:rPr lang="en-GB" sz="2200" i="1" dirty="0" smtClean="0">
                        <a:latin typeface="Cambria Math"/>
                      </a:rPr>
                      <m:t>𝑝</m:t>
                    </m:r>
                  </m:oMath>
                </a14:m>
                <a:r>
                  <a:rPr lang="en-GB" sz="2200" dirty="0"/>
                  <a:t>) and number of trials (</a:t>
                </a:r>
                <a14:m>
                  <m:oMath xmlns:m="http://schemas.openxmlformats.org/officeDocument/2006/math">
                    <m:r>
                      <a:rPr lang="en-GB" sz="2200" i="1" dirty="0" smtClean="0">
                        <a:latin typeface="Cambria Math"/>
                      </a:rPr>
                      <m:t>𝑛</m:t>
                    </m:r>
                  </m:oMath>
                </a14:m>
                <a:r>
                  <a:rPr lang="en-GB" sz="2200"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467544" y="1772816"/>
                <a:ext cx="8280920" cy="3139321"/>
              </a:xfrm>
              <a:prstGeom prst="rect">
                <a:avLst/>
              </a:prstGeom>
              <a:blipFill rotWithShape="1">
                <a:blip r:embed="rId2"/>
                <a:stretch>
                  <a:fillRect l="-957" r="-957" b="-971"/>
                </a:stretch>
              </a:blipFill>
            </p:spPr>
            <p:txBody>
              <a:bodyPr/>
              <a:lstStyle/>
              <a:p>
                <a:r>
                  <a:rPr lang="en-GB">
                    <a:noFill/>
                  </a:rPr>
                  <a:t> </a:t>
                </a:r>
              </a:p>
            </p:txBody>
          </p:sp>
        </mc:Fallback>
      </mc:AlternateContent>
      <p:sp>
        <p:nvSpPr>
          <p:cNvPr id="8" name="Title 1"/>
          <p:cNvSpPr txBox="1">
            <a:spLocks/>
          </p:cNvSpPr>
          <p:nvPr/>
        </p:nvSpPr>
        <p:spPr>
          <a:xfrm>
            <a:off x="971600" y="207079"/>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p:spTree>
    <p:extLst>
      <p:ext uri="{BB962C8B-B14F-4D97-AF65-F5344CB8AC3E}">
        <p14:creationId xmlns:p14="http://schemas.microsoft.com/office/powerpoint/2010/main" val="17811431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Slide Number Placeholder 2"/>
          <p:cNvSpPr>
            <a:spLocks noGrp="1"/>
          </p:cNvSpPr>
          <p:nvPr>
            <p:ph type="sldNum" sz="quarter" idx="12"/>
          </p:nvPr>
        </p:nvSpPr>
        <p:spPr/>
        <p:txBody>
          <a:bodyPr/>
          <a:lstStyle/>
          <a:p>
            <a:fld id="{027F8F33-E833-410C-86D4-1EA22AEB9AFA}" type="slidenum">
              <a:rPr lang="en-GB" smtClean="0"/>
              <a:t>130</a:t>
            </a:fld>
            <a:endParaRPr lang="en-GB"/>
          </a:p>
        </p:txBody>
      </p:sp>
    </p:spTree>
    <p:extLst>
      <p:ext uri="{BB962C8B-B14F-4D97-AF65-F5344CB8AC3E}">
        <p14:creationId xmlns:p14="http://schemas.microsoft.com/office/powerpoint/2010/main" val="25568620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6632"/>
            <a:ext cx="8229600" cy="780696"/>
          </a:xfrm>
        </p:spPr>
        <p:txBody>
          <a:bodyPr>
            <a:normAutofit/>
          </a:bodyPr>
          <a:lstStyle/>
          <a:p>
            <a:pPr algn="l"/>
            <a:r>
              <a:rPr lang="en-GB" sz="3200" dirty="0"/>
              <a:t>Practical II</a:t>
            </a:r>
          </a:p>
        </p:txBody>
      </p:sp>
      <p:sp>
        <p:nvSpPr>
          <p:cNvPr id="7" name="Date Placeholder 2"/>
          <p:cNvSpPr>
            <a:spLocks noGrp="1"/>
          </p:cNvSpPr>
          <p:nvPr>
            <p:ph type="dt" sz="half" idx="10"/>
          </p:nvPr>
        </p:nvSpPr>
        <p:spPr/>
        <p:txBody>
          <a:bodyPr/>
          <a:lstStyle/>
          <a:p>
            <a:endParaRPr lang="en-GB" dirty="0"/>
          </a:p>
        </p:txBody>
      </p:sp>
      <p:sp>
        <p:nvSpPr>
          <p:cNvPr id="6" name="Slide Number Placeholder 1"/>
          <p:cNvSpPr>
            <a:spLocks noGrp="1"/>
          </p:cNvSpPr>
          <p:nvPr>
            <p:ph type="sldNum" sz="quarter" idx="12"/>
          </p:nvPr>
        </p:nvSpPr>
        <p:spPr/>
        <p:txBody>
          <a:bodyPr/>
          <a:lstStyle/>
          <a:p>
            <a:fld id="{027F8F33-E833-410C-86D4-1EA22AEB9AFA}" type="slidenum">
              <a:rPr lang="en-GB" smtClean="0">
                <a:solidFill>
                  <a:schemeClr val="tx2"/>
                </a:solidFill>
              </a:rPr>
              <a:t>131</a:t>
            </a:fld>
            <a:endParaRPr lang="en-GB" dirty="0">
              <a:solidFill>
                <a:schemeClr val="tx2"/>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2761765160"/>
              </p:ext>
            </p:extLst>
          </p:nvPr>
        </p:nvGraphicFramePr>
        <p:xfrm>
          <a:off x="1547664" y="2924944"/>
          <a:ext cx="5917225" cy="2138095"/>
        </p:xfrm>
        <a:graphic>
          <a:graphicData uri="http://schemas.openxmlformats.org/drawingml/2006/table">
            <a:tbl>
              <a:tblPr firstRow="1" firstCol="1" bandRow="1">
                <a:tableStyleId>{2D5ABB26-0587-4C30-8999-92F81FD0307C}</a:tableStyleId>
              </a:tblPr>
              <a:tblGrid>
                <a:gridCol w="1467272">
                  <a:extLst>
                    <a:ext uri="{9D8B030D-6E8A-4147-A177-3AD203B41FA5}">
                      <a16:colId xmlns:a16="http://schemas.microsoft.com/office/drawing/2014/main" val="20000"/>
                    </a:ext>
                  </a:extLst>
                </a:gridCol>
                <a:gridCol w="1291717">
                  <a:extLst>
                    <a:ext uri="{9D8B030D-6E8A-4147-A177-3AD203B41FA5}">
                      <a16:colId xmlns:a16="http://schemas.microsoft.com/office/drawing/2014/main" val="20001"/>
                    </a:ext>
                  </a:extLst>
                </a:gridCol>
                <a:gridCol w="1616710">
                  <a:extLst>
                    <a:ext uri="{9D8B030D-6E8A-4147-A177-3AD203B41FA5}">
                      <a16:colId xmlns:a16="http://schemas.microsoft.com/office/drawing/2014/main" val="20002"/>
                    </a:ext>
                  </a:extLst>
                </a:gridCol>
                <a:gridCol w="1541526">
                  <a:extLst>
                    <a:ext uri="{9D8B030D-6E8A-4147-A177-3AD203B41FA5}">
                      <a16:colId xmlns:a16="http://schemas.microsoft.com/office/drawing/2014/main" val="20003"/>
                    </a:ext>
                  </a:extLst>
                </a:gridCol>
              </a:tblGrid>
              <a:tr h="700720">
                <a:tc rowSpan="2">
                  <a:txBody>
                    <a:bodyPr/>
                    <a:lstStyle/>
                    <a:p>
                      <a:pPr algn="ctr">
                        <a:spcAft>
                          <a:spcPts val="0"/>
                        </a:spcAft>
                      </a:pPr>
                      <a:r>
                        <a:rPr lang="en-GB" sz="2000" dirty="0">
                          <a:effectLst/>
                          <a:latin typeface="Constantia"/>
                          <a:cs typeface="Constantia"/>
                        </a:rPr>
                        <a:t>Gender</a:t>
                      </a:r>
                      <a:endParaRPr lang="en-GB" sz="2000" dirty="0">
                        <a:effectLst/>
                        <a:latin typeface="Constantia"/>
                        <a:ea typeface="Times New Roman"/>
                        <a:cs typeface="Constantia"/>
                      </a:endParaRPr>
                    </a:p>
                    <a:p>
                      <a:pPr algn="ctr">
                        <a:spcAft>
                          <a:spcPts val="0"/>
                        </a:spcAft>
                      </a:pPr>
                      <a:r>
                        <a:rPr lang="en-GB" sz="2000" dirty="0">
                          <a:effectLst/>
                          <a:latin typeface="Constantia"/>
                          <a:cs typeface="Constantia"/>
                        </a:rPr>
                        <a:t> </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spcAft>
                          <a:spcPts val="0"/>
                        </a:spcAft>
                      </a:pPr>
                      <a:r>
                        <a:rPr lang="en-GB" sz="2000" dirty="0">
                          <a:effectLst/>
                          <a:latin typeface="Constantia"/>
                          <a:cs typeface="Constantia"/>
                        </a:rPr>
                        <a:t>Party Identification</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pPr algn="ctr">
                        <a:spcAft>
                          <a:spcPts val="0"/>
                        </a:spcAft>
                      </a:pP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9125">
                <a:tc vMerge="1">
                  <a:txBody>
                    <a:bodyPr/>
                    <a:lstStyle/>
                    <a:p>
                      <a:pPr algn="ctr">
                        <a:spcAft>
                          <a:spcPts val="0"/>
                        </a:spcAft>
                      </a:pP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Democrat</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Independent</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Republicans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79125">
                <a:tc>
                  <a:txBody>
                    <a:bodyPr/>
                    <a:lstStyle/>
                    <a:p>
                      <a:pPr algn="ctr">
                        <a:spcAft>
                          <a:spcPts val="0"/>
                        </a:spcAft>
                      </a:pPr>
                      <a:r>
                        <a:rPr lang="en-GB" sz="2000" baseline="0" dirty="0">
                          <a:effectLst/>
                          <a:latin typeface="Constantia"/>
                          <a:ea typeface="+mn-ea"/>
                          <a:cs typeface="Constantia"/>
                        </a:rPr>
                        <a:t>Females</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279</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73</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225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9125">
                <a:tc>
                  <a:txBody>
                    <a:bodyPr/>
                    <a:lstStyle/>
                    <a:p>
                      <a:pPr algn="ctr">
                        <a:spcAft>
                          <a:spcPts val="0"/>
                        </a:spcAft>
                      </a:pPr>
                      <a:r>
                        <a:rPr lang="en-GB" sz="2000" dirty="0">
                          <a:effectLst/>
                          <a:latin typeface="Constantia"/>
                          <a:cs typeface="Constantia"/>
                        </a:rPr>
                        <a:t>Male</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165</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47</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191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4" name="Content Placeholder 2"/>
          <p:cNvSpPr txBox="1">
            <a:spLocks/>
          </p:cNvSpPr>
          <p:nvPr/>
        </p:nvSpPr>
        <p:spPr>
          <a:xfrm>
            <a:off x="489945" y="1052736"/>
            <a:ext cx="8258519" cy="1584176"/>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just">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Investigate whether there is association between Party Identification and Gender using Chi-square test (should be done manually in R).</a:t>
            </a:r>
          </a:p>
        </p:txBody>
      </p:sp>
      <mc:AlternateContent xmlns:mc="http://schemas.openxmlformats.org/markup-compatibility/2006" xmlns:a14="http://schemas.microsoft.com/office/drawing/2010/main">
        <mc:Choice Requires="a14">
          <p:sp>
            <p:nvSpPr>
              <p:cNvPr id="15" name="Content Placeholder 2"/>
              <p:cNvSpPr txBox="1">
                <a:spLocks/>
              </p:cNvSpPr>
              <p:nvPr/>
            </p:nvSpPr>
            <p:spPr>
              <a:xfrm>
                <a:off x="520800" y="5373216"/>
                <a:ext cx="8546549" cy="100811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Verify your results using </a:t>
                </a:r>
                <a14:m>
                  <m:oMath xmlns:m="http://schemas.openxmlformats.org/officeDocument/2006/math">
                    <m:r>
                      <a:rPr lang="en-GB" sz="2200" i="1" dirty="0" smtClean="0">
                        <a:latin typeface="Cambria Math"/>
                        <a:ea typeface="Verdana" panose="020B0604030504040204" pitchFamily="34" charset="0"/>
                        <a:cs typeface="Arial" panose="020B0604020202020204" pitchFamily="34" charset="0"/>
                      </a:rPr>
                      <m:t>𝑐h𝑖𝑠𝑞</m:t>
                    </m:r>
                    <m:r>
                      <a:rPr lang="en-GB" sz="2200" i="1" dirty="0" smtClean="0">
                        <a:latin typeface="Cambria Math"/>
                        <a:ea typeface="Verdana" panose="020B0604030504040204" pitchFamily="34" charset="0"/>
                        <a:cs typeface="Arial" panose="020B0604020202020204" pitchFamily="34" charset="0"/>
                      </a:rPr>
                      <m:t>.</m:t>
                    </m:r>
                    <m:r>
                      <a:rPr lang="en-GB" sz="2200" i="1" dirty="0" smtClean="0">
                        <a:latin typeface="Cambria Math"/>
                        <a:ea typeface="Verdana" panose="020B0604030504040204" pitchFamily="34" charset="0"/>
                        <a:cs typeface="Arial" panose="020B0604020202020204" pitchFamily="34" charset="0"/>
                      </a:rPr>
                      <m:t>𝑡𝑒𝑠𝑡</m:t>
                    </m:r>
                    <m:r>
                      <a:rPr lang="en-GB" sz="2200" i="1" dirty="0" smtClean="0">
                        <a:latin typeface="Cambria Math"/>
                        <a:ea typeface="Verdana" panose="020B0604030504040204" pitchFamily="34" charset="0"/>
                        <a:cs typeface="Arial" panose="020B0604020202020204" pitchFamily="34" charset="0"/>
                      </a:rPr>
                      <m:t>()</m:t>
                    </m:r>
                  </m:oMath>
                </a14:m>
                <a:r>
                  <a:rPr lang="en-GB" sz="2200" dirty="0">
                    <a:latin typeface="Arial" panose="020B0604020202020204" pitchFamily="34" charset="0"/>
                    <a:ea typeface="Verdana" panose="020B0604030504040204" pitchFamily="34" charset="0"/>
                    <a:cs typeface="Arial" panose="020B0604020202020204" pitchFamily="34" charset="0"/>
                  </a:rPr>
                  <a:t> function in R </a:t>
                </a:r>
              </a:p>
            </p:txBody>
          </p:sp>
        </mc:Choice>
        <mc:Fallback xmlns="">
          <p:sp>
            <p:nvSpPr>
              <p:cNvPr id="15" name="Content Placeholder 2"/>
              <p:cNvSpPr txBox="1">
                <a:spLocks noRot="1" noChangeAspect="1" noMove="1" noResize="1" noEditPoints="1" noAdjustHandles="1" noChangeArrowheads="1" noChangeShapeType="1" noTextEdit="1"/>
              </p:cNvSpPr>
              <p:nvPr/>
            </p:nvSpPr>
            <p:spPr>
              <a:xfrm>
                <a:off x="520800" y="5373216"/>
                <a:ext cx="8546549" cy="1008112"/>
              </a:xfrm>
              <a:prstGeom prst="rect">
                <a:avLst/>
              </a:prstGeom>
              <a:blipFill rotWithShape="1">
                <a:blip r:embed="rId2"/>
                <a:stretch>
                  <a:fillRect l="-428"/>
                </a:stretch>
              </a:blipFill>
            </p:spPr>
            <p:txBody>
              <a:bodyPr/>
              <a:lstStyle/>
              <a:p>
                <a:r>
                  <a:rPr lang="en-GB">
                    <a:noFill/>
                  </a:rPr>
                  <a:t> </a:t>
                </a:r>
              </a:p>
            </p:txBody>
          </p:sp>
        </mc:Fallback>
      </mc:AlternateContent>
    </p:spTree>
    <p:extLst>
      <p:ext uri="{BB962C8B-B14F-4D97-AF65-F5344CB8AC3E}">
        <p14:creationId xmlns:p14="http://schemas.microsoft.com/office/powerpoint/2010/main" val="26647608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552" y="1268760"/>
            <a:ext cx="8208912" cy="4893647"/>
          </a:xfrm>
          <a:prstGeom prst="rect">
            <a:avLst/>
          </a:prstGeom>
          <a:noFill/>
        </p:spPr>
        <p:txBody>
          <a:bodyPr wrap="square" rtlCol="0">
            <a:spAutoFit/>
          </a:bodyPr>
          <a:lstStyle/>
          <a:p>
            <a:pPr marL="342900" indent="-342900" algn="just">
              <a:lnSpc>
                <a:spcPct val="150000"/>
              </a:lnSpc>
              <a:buClr>
                <a:schemeClr val="tx2"/>
              </a:buClr>
              <a:buFont typeface="Arial"/>
              <a:buChar char="•"/>
            </a:pPr>
            <a:r>
              <a:rPr lang="en-US" sz="2200" dirty="0">
                <a:cs typeface="Arial"/>
              </a:rPr>
              <a:t>Chi-square is only valid when comparing nominal categorical variables. When either/both of the variables are ordinal, please discuss with a more experience colleague or your lecturer. </a:t>
            </a:r>
          </a:p>
          <a:p>
            <a:pPr marL="342900" indent="-342900" algn="just">
              <a:lnSpc>
                <a:spcPct val="150000"/>
              </a:lnSpc>
              <a:buFont typeface="Arial"/>
              <a:buChar char="•"/>
            </a:pPr>
            <a:endParaRPr lang="en-US" sz="1000" dirty="0">
              <a:cs typeface="Arial"/>
            </a:endParaRPr>
          </a:p>
          <a:p>
            <a:pPr marL="342900" indent="-342900" algn="just">
              <a:lnSpc>
                <a:spcPct val="150000"/>
              </a:lnSpc>
              <a:buClr>
                <a:schemeClr val="tx2"/>
              </a:buClr>
              <a:buFont typeface="Arial"/>
              <a:buChar char="•"/>
            </a:pPr>
            <a:r>
              <a:rPr lang="en-US" sz="2200" dirty="0">
                <a:cs typeface="Arial"/>
              </a:rPr>
              <a:t>There are other tests for two-way tables that are not covered in this course. This includes:</a:t>
            </a:r>
          </a:p>
          <a:p>
            <a:pPr marL="800100" lvl="1" indent="-342900" algn="just">
              <a:lnSpc>
                <a:spcPct val="150000"/>
              </a:lnSpc>
              <a:buFont typeface="Wingdings" panose="05000000000000000000" pitchFamily="2" charset="2"/>
              <a:buChar char="Ø"/>
            </a:pPr>
            <a:r>
              <a:rPr lang="en-US" sz="2200" dirty="0">
                <a:cs typeface="Arial"/>
              </a:rPr>
              <a:t>Trend test (M</a:t>
            </a:r>
            <a:r>
              <a:rPr lang="en-US" sz="2200" baseline="30000" dirty="0">
                <a:cs typeface="Arial"/>
              </a:rPr>
              <a:t>2</a:t>
            </a:r>
            <a:r>
              <a:rPr lang="en-US" sz="2200" dirty="0">
                <a:cs typeface="Arial"/>
              </a:rPr>
              <a:t>) test for ordinal outcomes</a:t>
            </a:r>
          </a:p>
          <a:p>
            <a:pPr marL="800100" lvl="1" indent="-342900" algn="just">
              <a:lnSpc>
                <a:spcPct val="150000"/>
              </a:lnSpc>
              <a:buFont typeface="Wingdings" panose="05000000000000000000" pitchFamily="2" charset="2"/>
              <a:buChar char="Ø"/>
            </a:pPr>
            <a:r>
              <a:rPr lang="en-US" sz="2200" dirty="0">
                <a:cs typeface="Arial"/>
              </a:rPr>
              <a:t>Fisher’s exact test</a:t>
            </a:r>
          </a:p>
          <a:p>
            <a:pPr marL="800100" lvl="1" indent="-342900" algn="just">
              <a:lnSpc>
                <a:spcPct val="150000"/>
              </a:lnSpc>
              <a:buFont typeface="Wingdings" panose="05000000000000000000" pitchFamily="2" charset="2"/>
              <a:buChar char="Ø"/>
            </a:pPr>
            <a:r>
              <a:rPr lang="en-US" sz="2200" dirty="0">
                <a:cs typeface="Arial"/>
              </a:rPr>
              <a:t>Likelihood-ratio statistics</a:t>
            </a:r>
            <a:endParaRPr lang="en-GB" sz="2200" dirty="0">
              <a:cs typeface="Arial"/>
            </a:endParaRPr>
          </a:p>
        </p:txBody>
      </p:sp>
      <p:sp>
        <p:nvSpPr>
          <p:cNvPr id="5"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Summary</a:t>
            </a:r>
          </a:p>
        </p:txBody>
      </p:sp>
      <p:sp>
        <p:nvSpPr>
          <p:cNvPr id="7" name="Date Placeholder 2"/>
          <p:cNvSpPr>
            <a:spLocks noGrp="1"/>
          </p:cNvSpPr>
          <p:nvPr>
            <p:ph type="dt" sz="half" idx="10"/>
          </p:nvPr>
        </p:nvSpPr>
        <p:spPr/>
        <p:txBody>
          <a:bodyPr/>
          <a:lstStyle/>
          <a:p>
            <a:endParaRPr lang="en-GB" dirty="0"/>
          </a:p>
        </p:txBody>
      </p:sp>
      <p:sp>
        <p:nvSpPr>
          <p:cNvPr id="6" name="Slide Number Placeholder 1"/>
          <p:cNvSpPr>
            <a:spLocks noGrp="1"/>
          </p:cNvSpPr>
          <p:nvPr>
            <p:ph type="sldNum" sz="quarter" idx="12"/>
          </p:nvPr>
        </p:nvSpPr>
        <p:spPr/>
        <p:txBody>
          <a:bodyPr/>
          <a:lstStyle/>
          <a:p>
            <a:fld id="{027F8F33-E833-410C-86D4-1EA22AEB9AFA}" type="slidenum">
              <a:rPr lang="en-GB" smtClean="0">
                <a:solidFill>
                  <a:schemeClr val="tx2"/>
                </a:solidFill>
              </a:rPr>
              <a:t>132</a:t>
            </a:fld>
            <a:endParaRPr lang="en-GB" dirty="0">
              <a:solidFill>
                <a:schemeClr val="tx2"/>
              </a:solidFill>
            </a:endParaRPr>
          </a:p>
        </p:txBody>
      </p:sp>
    </p:spTree>
    <p:extLst>
      <p:ext uri="{BB962C8B-B14F-4D97-AF65-F5344CB8AC3E}">
        <p14:creationId xmlns:p14="http://schemas.microsoft.com/office/powerpoint/2010/main" val="17316266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Part 3</a:t>
            </a:r>
            <a:endParaRPr lang="nl-BE" dirty="0"/>
          </a:p>
        </p:txBody>
      </p:sp>
      <p:sp>
        <p:nvSpPr>
          <p:cNvPr id="7" name="Subtitle 6"/>
          <p:cNvSpPr>
            <a:spLocks noGrp="1"/>
          </p:cNvSpPr>
          <p:nvPr>
            <p:ph type="subTitle" idx="1"/>
          </p:nvPr>
        </p:nvSpPr>
        <p:spPr>
          <a:xfrm>
            <a:off x="1371600" y="3501008"/>
            <a:ext cx="6400800" cy="1752600"/>
          </a:xfrm>
        </p:spPr>
        <p:txBody>
          <a:bodyPr/>
          <a:lstStyle/>
          <a:p>
            <a:r>
              <a:rPr lang="en-US" dirty="0">
                <a:solidFill>
                  <a:schemeClr val="tx1"/>
                </a:solidFill>
              </a:rPr>
              <a:t>Generalized linear models: a short introduction</a:t>
            </a:r>
            <a:endParaRPr lang="nl-BE" dirty="0">
              <a:solidFill>
                <a:schemeClr val="tx1"/>
              </a:solidFill>
            </a:endParaRPr>
          </a:p>
        </p:txBody>
      </p:sp>
      <p:sp>
        <p:nvSpPr>
          <p:cNvPr id="5" name="Slide Number Placeholder 4"/>
          <p:cNvSpPr>
            <a:spLocks noGrp="1"/>
          </p:cNvSpPr>
          <p:nvPr>
            <p:ph type="sldNum" sz="quarter" idx="12"/>
          </p:nvPr>
        </p:nvSpPr>
        <p:spPr/>
        <p:txBody>
          <a:bodyPr/>
          <a:lstStyle/>
          <a:p>
            <a:fld id="{027F8F33-E833-410C-86D4-1EA22AEB9AFA}" type="slidenum">
              <a:rPr lang="en-GB" smtClean="0"/>
              <a:pPr/>
              <a:t>133</a:t>
            </a:fld>
            <a:endParaRPr lang="en-GB" dirty="0"/>
          </a:p>
        </p:txBody>
      </p:sp>
      <p:pic>
        <p:nvPicPr>
          <p:cNvPr id="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5" y="15925"/>
            <a:ext cx="1895705" cy="146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38661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457200" y="152400"/>
            <a:ext cx="8229600" cy="838200"/>
          </a:xfrm>
        </p:spPr>
        <p:txBody>
          <a:bodyPr/>
          <a:lstStyle/>
          <a:p>
            <a:r>
              <a:rPr lang="en-US" altLang="nl-BE" sz="3200"/>
              <a:t>Generalized linear models (GLM)</a:t>
            </a:r>
          </a:p>
        </p:txBody>
      </p:sp>
      <p:sp>
        <p:nvSpPr>
          <p:cNvPr id="106499" name="Content Placeholder 2"/>
          <p:cNvSpPr>
            <a:spLocks noGrp="1"/>
          </p:cNvSpPr>
          <p:nvPr>
            <p:ph idx="1"/>
          </p:nvPr>
        </p:nvSpPr>
        <p:spPr>
          <a:xfrm>
            <a:off x="381000" y="1219200"/>
            <a:ext cx="8382000" cy="5638800"/>
          </a:xfrm>
        </p:spPr>
        <p:txBody>
          <a:bodyPr/>
          <a:lstStyle/>
          <a:p>
            <a:pPr algn="just">
              <a:buFont typeface="Arial" charset="0"/>
              <a:buNone/>
            </a:pPr>
            <a:r>
              <a:rPr lang="en-US" altLang="nl-BE" sz="2400"/>
              <a:t>A framework for model fitting.</a:t>
            </a:r>
          </a:p>
          <a:p>
            <a:pPr algn="just">
              <a:buFont typeface="Arial" charset="0"/>
              <a:buNone/>
            </a:pPr>
            <a:endParaRPr lang="en-US" altLang="nl-BE" sz="2400"/>
          </a:p>
          <a:p>
            <a:pPr algn="just">
              <a:buFont typeface="Arial" charset="0"/>
              <a:buNone/>
            </a:pPr>
            <a:r>
              <a:rPr lang="en-US" altLang="nl-BE" sz="2400"/>
              <a:t>Examples:</a:t>
            </a:r>
          </a:p>
          <a:p>
            <a:pPr lvl="1" algn="just"/>
            <a:r>
              <a:rPr lang="en-US" altLang="nl-BE" sz="2400"/>
              <a:t>	when an outcome is measured as a success or failure. </a:t>
            </a:r>
          </a:p>
          <a:p>
            <a:pPr lvl="1" algn="just"/>
            <a:r>
              <a:rPr lang="en-US" altLang="nl-BE" sz="2400"/>
              <a:t>	when we count the number of events over a fixed period.  </a:t>
            </a:r>
          </a:p>
          <a:p>
            <a:pPr algn="just">
              <a:buFont typeface="Arial" charset="0"/>
              <a:buNone/>
            </a:pPr>
            <a:endParaRPr lang="en-US" altLang="nl-BE" sz="2400" baseline="-25000"/>
          </a:p>
          <a:p>
            <a:pPr algn="just">
              <a:buFont typeface="Arial" charset="0"/>
              <a:buNone/>
            </a:pPr>
            <a:r>
              <a:rPr lang="en-US" altLang="nl-BE" sz="2400"/>
              <a:t>Generalized linear models (GLM) are used to fit fixed effect</a:t>
            </a:r>
          </a:p>
          <a:p>
            <a:pPr algn="just">
              <a:buFont typeface="Arial" charset="0"/>
              <a:buNone/>
            </a:pPr>
            <a:r>
              <a:rPr lang="en-US" altLang="nl-BE" sz="2400"/>
              <a:t>models to certain types of data that are not normally distributed.</a:t>
            </a:r>
          </a:p>
          <a:p>
            <a:pPr algn="just">
              <a:buFont typeface="Arial" charset="0"/>
              <a:buNone/>
            </a:pPr>
            <a:endParaRPr lang="en-US" altLang="nl-BE" sz="2400" baseline="-25000"/>
          </a:p>
          <a:p>
            <a:pPr algn="just">
              <a:buFont typeface="Arial" charset="0"/>
              <a:buNone/>
            </a:pPr>
            <a:r>
              <a:rPr lang="en-US" altLang="nl-BE" sz="2400"/>
              <a:t>Generalized – not limited to normally distributed data.</a:t>
            </a:r>
          </a:p>
          <a:p>
            <a:pPr algn="just">
              <a:buFont typeface="Arial" charset="0"/>
              <a:buNone/>
            </a:pPr>
            <a:r>
              <a:rPr lang="en-US" altLang="nl-BE" sz="2400"/>
              <a:t>Linear – models use a linear combination of variables to ‘predict’ </a:t>
            </a:r>
          </a:p>
          <a:p>
            <a:pPr algn="just">
              <a:buFont typeface="Arial" charset="0"/>
              <a:buNone/>
            </a:pPr>
            <a:r>
              <a:rPr lang="en-US" altLang="nl-BE" sz="2400"/>
              <a:t>the response.</a:t>
            </a:r>
          </a:p>
          <a:p>
            <a:pPr algn="just"/>
            <a:endParaRPr lang="en-US" altLang="nl-BE" sz="2400"/>
          </a:p>
        </p:txBody>
      </p:sp>
      <p:sp>
        <p:nvSpPr>
          <p:cNvPr id="4" name="Slide Number Placeholder 3"/>
          <p:cNvSpPr>
            <a:spLocks noGrp="1"/>
          </p:cNvSpPr>
          <p:nvPr>
            <p:ph type="sldNum" sz="quarter" idx="12"/>
          </p:nvPr>
        </p:nvSpPr>
        <p:spPr/>
        <p:txBody>
          <a:bodyPr/>
          <a:lstStyle/>
          <a:p>
            <a:pPr>
              <a:defRPr/>
            </a:pPr>
            <a:fld id="{6AB80B6E-6A25-4EBC-83F3-AC1B09AAB68D}" type="slidenum">
              <a:rPr lang="en-US" smtClean="0"/>
              <a:pPr>
                <a:defRPr/>
              </a:pPr>
              <a:t>134</a:t>
            </a:fld>
            <a:endParaRPr lang="en-US" dirty="0"/>
          </a:p>
        </p:txBody>
      </p:sp>
    </p:spTree>
    <p:extLst>
      <p:ext uri="{BB962C8B-B14F-4D97-AF65-F5344CB8AC3E}">
        <p14:creationId xmlns:p14="http://schemas.microsoft.com/office/powerpoint/2010/main" val="16866388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457200" y="274638"/>
            <a:ext cx="8229600" cy="715962"/>
          </a:xfrm>
        </p:spPr>
        <p:txBody>
          <a:bodyPr/>
          <a:lstStyle/>
          <a:p>
            <a:r>
              <a:rPr lang="en-US" altLang="nl-BE" sz="3200"/>
              <a:t>Components of a GLM</a:t>
            </a:r>
          </a:p>
        </p:txBody>
      </p:sp>
      <p:sp>
        <p:nvSpPr>
          <p:cNvPr id="107523" name="Content Placeholder 2"/>
          <p:cNvSpPr>
            <a:spLocks noGrp="1"/>
          </p:cNvSpPr>
          <p:nvPr>
            <p:ph idx="1"/>
          </p:nvPr>
        </p:nvSpPr>
        <p:spPr>
          <a:xfrm>
            <a:off x="457200" y="990600"/>
            <a:ext cx="8229600" cy="5135563"/>
          </a:xfrm>
        </p:spPr>
        <p:txBody>
          <a:bodyPr/>
          <a:lstStyle/>
          <a:p>
            <a:pPr marL="914400" lvl="1" indent="-514350">
              <a:buFont typeface="Calibri" pitchFamily="34" charset="0"/>
              <a:buAutoNum type="arabicPeriod"/>
            </a:pPr>
            <a:r>
              <a:rPr lang="en-US" altLang="nl-BE" sz="2400" b="1"/>
              <a:t>Random component-  </a:t>
            </a:r>
            <a:r>
              <a:rPr lang="en-US" altLang="nl-BE" sz="2400"/>
              <a:t>the</a:t>
            </a:r>
            <a:r>
              <a:rPr lang="en-US" altLang="nl-BE" sz="2400" b="1"/>
              <a:t> </a:t>
            </a:r>
            <a:r>
              <a:rPr lang="en-US" altLang="nl-BE" sz="2400"/>
              <a:t>probability distribution of the response.</a:t>
            </a:r>
          </a:p>
          <a:p>
            <a:pPr marL="914400" lvl="1" indent="-514350">
              <a:buFont typeface="Calibri" pitchFamily="34" charset="0"/>
              <a:buAutoNum type="arabicPeriod"/>
            </a:pPr>
            <a:endParaRPr lang="en-US" altLang="nl-BE" sz="2400"/>
          </a:p>
          <a:p>
            <a:pPr marL="914400" lvl="1" indent="-514350">
              <a:buFont typeface="Calibri" pitchFamily="34" charset="0"/>
              <a:buAutoNum type="arabicPeriod"/>
            </a:pPr>
            <a:r>
              <a:rPr lang="en-US" altLang="nl-BE" sz="2400" b="1"/>
              <a:t>Systematic component (linear predictor): </a:t>
            </a:r>
            <a:r>
              <a:rPr lang="en-US" altLang="nl-BE" sz="2400"/>
              <a:t>the  predictor variables are (e.g., X</a:t>
            </a:r>
            <a:r>
              <a:rPr lang="en-US" altLang="nl-BE" sz="2400" baseline="-25000"/>
              <a:t>1</a:t>
            </a:r>
            <a:r>
              <a:rPr lang="en-US" altLang="nl-BE" sz="2400"/>
              <a:t>, X</a:t>
            </a:r>
            <a:r>
              <a:rPr lang="en-US" altLang="nl-BE" sz="2400" baseline="-25000"/>
              <a:t>2</a:t>
            </a:r>
            <a:r>
              <a:rPr lang="en-US" altLang="nl-BE" sz="2400"/>
              <a:t>, etc). These variable enter to the model in a linear manner.</a:t>
            </a:r>
          </a:p>
          <a:p>
            <a:pPr marL="914400" lvl="1" indent="-514350">
              <a:buFont typeface="Calibri" pitchFamily="34" charset="0"/>
              <a:buAutoNum type="arabicPeriod"/>
            </a:pPr>
            <a:endParaRPr lang="en-US" altLang="nl-BE" sz="2400"/>
          </a:p>
          <a:p>
            <a:pPr marL="914400" lvl="1" indent="-514350">
              <a:buFont typeface="Calibri" pitchFamily="34" charset="0"/>
              <a:buAutoNum type="arabicPeriod"/>
            </a:pPr>
            <a:endParaRPr lang="en-US" altLang="nl-BE" sz="2400"/>
          </a:p>
          <a:p>
            <a:pPr marL="914400" lvl="1" indent="-514350">
              <a:buFont typeface="Calibri" pitchFamily="34" charset="0"/>
              <a:buAutoNum type="arabicPeriod"/>
            </a:pPr>
            <a:r>
              <a:rPr lang="en-US" altLang="nl-BE" sz="2400" b="1"/>
              <a:t>Link function</a:t>
            </a:r>
            <a:r>
              <a:rPr lang="en-US" altLang="nl-BE" sz="2400"/>
              <a:t>-Specify the relationship between the mean random component (i.e., E(Y)) and the systematic component.</a:t>
            </a:r>
          </a:p>
        </p:txBody>
      </p:sp>
      <p:graphicFrame>
        <p:nvGraphicFramePr>
          <p:cNvPr id="107524" name="Object 2"/>
          <p:cNvGraphicFramePr>
            <a:graphicFrameLocks noChangeAspect="1"/>
          </p:cNvGraphicFramePr>
          <p:nvPr/>
        </p:nvGraphicFramePr>
        <p:xfrm>
          <a:off x="3276600" y="3505200"/>
          <a:ext cx="3048000" cy="457200"/>
        </p:xfrm>
        <a:graphic>
          <a:graphicData uri="http://schemas.openxmlformats.org/presentationml/2006/ole">
            <mc:AlternateContent xmlns:mc="http://schemas.openxmlformats.org/markup-compatibility/2006">
              <mc:Choice xmlns:v="urn:schemas-microsoft-com:vml" Requires="v">
                <p:oleObj spid="_x0000_s62562" name="Equation" r:id="rId3" imgW="1841500" imgH="228600" progId="Equation.3">
                  <p:embed/>
                </p:oleObj>
              </mc:Choice>
              <mc:Fallback>
                <p:oleObj name="Equation" r:id="rId3" imgW="1841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5052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4"/>
          <p:cNvSpPr>
            <a:spLocks noGrp="1"/>
          </p:cNvSpPr>
          <p:nvPr>
            <p:ph type="sldNum" sz="quarter" idx="12"/>
          </p:nvPr>
        </p:nvSpPr>
        <p:spPr/>
        <p:txBody>
          <a:bodyPr/>
          <a:lstStyle/>
          <a:p>
            <a:pPr>
              <a:defRPr/>
            </a:pPr>
            <a:fld id="{BC6E5E89-160D-430B-BF91-0EC2116BD080}" type="slidenum">
              <a:rPr lang="en-US" smtClean="0"/>
              <a:pPr>
                <a:defRPr/>
              </a:pPr>
              <a:t>135</a:t>
            </a:fld>
            <a:endParaRPr lang="en-US" dirty="0"/>
          </a:p>
        </p:txBody>
      </p:sp>
    </p:spTree>
    <p:extLst>
      <p:ext uri="{BB962C8B-B14F-4D97-AF65-F5344CB8AC3E}">
        <p14:creationId xmlns:p14="http://schemas.microsoft.com/office/powerpoint/2010/main" val="28163147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4"/>
          <p:cNvSpPr>
            <a:spLocks noGrp="1"/>
          </p:cNvSpPr>
          <p:nvPr>
            <p:ph type="title"/>
          </p:nvPr>
        </p:nvSpPr>
        <p:spPr/>
        <p:txBody>
          <a:bodyPr/>
          <a:lstStyle/>
          <a:p>
            <a:r>
              <a:rPr lang="en-US" altLang="nl-BE" sz="3200">
                <a:solidFill>
                  <a:srgbClr val="3333FF"/>
                </a:solidFill>
              </a:rPr>
              <a:t>Example 1: linear regression models</a:t>
            </a:r>
            <a:endParaRPr lang="nl-BE" altLang="nl-BE" sz="3200">
              <a:solidFill>
                <a:srgbClr val="3333FF"/>
              </a:solidFill>
            </a:endParaRPr>
          </a:p>
        </p:txBody>
      </p:sp>
      <p:graphicFrame>
        <p:nvGraphicFramePr>
          <p:cNvPr id="108547" name="Object 3"/>
          <p:cNvGraphicFramePr>
            <a:graphicFrameLocks noChangeAspect="1"/>
          </p:cNvGraphicFramePr>
          <p:nvPr/>
        </p:nvGraphicFramePr>
        <p:xfrm>
          <a:off x="381000" y="4648200"/>
          <a:ext cx="2743200" cy="571500"/>
        </p:xfrm>
        <a:graphic>
          <a:graphicData uri="http://schemas.openxmlformats.org/presentationml/2006/ole">
            <mc:AlternateContent xmlns:mc="http://schemas.openxmlformats.org/markup-compatibility/2006">
              <mc:Choice xmlns:v="urn:schemas-microsoft-com:vml" Requires="v">
                <p:oleObj spid="_x0000_s63874" name="Equation" r:id="rId3" imgW="977900" imgH="228600" progId="Equation.3">
                  <p:embed/>
                </p:oleObj>
              </mc:Choice>
              <mc:Fallback>
                <p:oleObj name="Equation" r:id="rId3" imgW="977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648200"/>
                        <a:ext cx="27432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48" name="Object 6"/>
          <p:cNvGraphicFramePr>
            <a:graphicFrameLocks noChangeAspect="1"/>
          </p:cNvGraphicFramePr>
          <p:nvPr/>
        </p:nvGraphicFramePr>
        <p:xfrm>
          <a:off x="609600" y="2794000"/>
          <a:ext cx="2514600" cy="482600"/>
        </p:xfrm>
        <a:graphic>
          <a:graphicData uri="http://schemas.openxmlformats.org/presentationml/2006/ole">
            <mc:AlternateContent xmlns:mc="http://schemas.openxmlformats.org/markup-compatibility/2006">
              <mc:Choice xmlns:v="urn:schemas-microsoft-com:vml" Requires="v">
                <p:oleObj spid="_x0000_s63875" name="Vergelijking" r:id="rId5" imgW="1257300" imgH="241300" progId="Equation.3">
                  <p:embed/>
                </p:oleObj>
              </mc:Choice>
              <mc:Fallback>
                <p:oleObj name="Vergelijking" r:id="rId5" imgW="12573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794000"/>
                        <a:ext cx="25146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ight Brace 9"/>
          <p:cNvSpPr/>
          <p:nvPr/>
        </p:nvSpPr>
        <p:spPr>
          <a:xfrm rot="5400000">
            <a:off x="2171700" y="4914900"/>
            <a:ext cx="457200" cy="1143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nl-BE"/>
          </a:p>
        </p:txBody>
      </p:sp>
      <p:sp>
        <p:nvSpPr>
          <p:cNvPr id="108550" name="TextBox 10"/>
          <p:cNvSpPr txBox="1">
            <a:spLocks noChangeArrowheads="1"/>
          </p:cNvSpPr>
          <p:nvPr/>
        </p:nvSpPr>
        <p:spPr bwMode="auto">
          <a:xfrm>
            <a:off x="1905000" y="5791200"/>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nl-BE"/>
              <a:t>Linear predictor</a:t>
            </a:r>
            <a:endParaRPr lang="nl-BE" altLang="nl-BE"/>
          </a:p>
        </p:txBody>
      </p:sp>
      <p:sp>
        <p:nvSpPr>
          <p:cNvPr id="52233" name="TextBox 12"/>
          <p:cNvSpPr txBox="1">
            <a:spLocks noChangeArrowheads="1"/>
          </p:cNvSpPr>
          <p:nvPr/>
        </p:nvSpPr>
        <p:spPr bwMode="auto">
          <a:xfrm>
            <a:off x="381000" y="1600200"/>
            <a:ext cx="3810000" cy="830263"/>
          </a:xfrm>
          <a:prstGeom prst="rect">
            <a:avLst/>
          </a:prstGeom>
          <a:noFill/>
          <a:ln w="9525">
            <a:noFill/>
            <a:miter lim="800000"/>
            <a:headEnd/>
            <a:tailEnd/>
          </a:ln>
        </p:spPr>
        <p:txBody>
          <a:bodyPr>
            <a:spAutoFit/>
          </a:bodyPr>
          <a:lstStyle/>
          <a:p>
            <a:pPr>
              <a:defRPr/>
            </a:pPr>
            <a:r>
              <a:rPr lang="en-US" sz="2400" dirty="0">
                <a:latin typeface="+mn-lt"/>
              </a:rPr>
              <a:t>Random component: the distribution of the response</a:t>
            </a:r>
            <a:endParaRPr lang="nl-BE" sz="2400" dirty="0">
              <a:latin typeface="+mn-lt"/>
            </a:endParaRPr>
          </a:p>
        </p:txBody>
      </p:sp>
      <p:sp>
        <p:nvSpPr>
          <p:cNvPr id="52234" name="TextBox 13"/>
          <p:cNvSpPr txBox="1">
            <a:spLocks noChangeArrowheads="1"/>
          </p:cNvSpPr>
          <p:nvPr/>
        </p:nvSpPr>
        <p:spPr bwMode="auto">
          <a:xfrm>
            <a:off x="381000" y="3352800"/>
            <a:ext cx="3810000" cy="830263"/>
          </a:xfrm>
          <a:prstGeom prst="rect">
            <a:avLst/>
          </a:prstGeom>
          <a:noFill/>
          <a:ln w="9525">
            <a:noFill/>
            <a:miter lim="800000"/>
            <a:headEnd/>
            <a:tailEnd/>
          </a:ln>
        </p:spPr>
        <p:txBody>
          <a:bodyPr>
            <a:spAutoFit/>
          </a:bodyPr>
          <a:lstStyle/>
          <a:p>
            <a:pPr>
              <a:defRPr/>
            </a:pPr>
            <a:r>
              <a:rPr lang="en-US" sz="2400" dirty="0">
                <a:latin typeface="+mn-lt"/>
              </a:rPr>
              <a:t>The systematic component: the linear predictor</a:t>
            </a:r>
            <a:endParaRPr lang="nl-BE" sz="2400" dirty="0">
              <a:latin typeface="+mn-lt"/>
            </a:endParaRPr>
          </a:p>
        </p:txBody>
      </p:sp>
      <p:graphicFrame>
        <p:nvGraphicFramePr>
          <p:cNvPr id="108553" name="Object 8"/>
          <p:cNvGraphicFramePr>
            <a:graphicFrameLocks noChangeAspect="1"/>
          </p:cNvGraphicFramePr>
          <p:nvPr/>
        </p:nvGraphicFramePr>
        <p:xfrm>
          <a:off x="5257800" y="2362200"/>
          <a:ext cx="2101850" cy="571500"/>
        </p:xfrm>
        <a:graphic>
          <a:graphicData uri="http://schemas.openxmlformats.org/presentationml/2006/ole">
            <mc:AlternateContent xmlns:mc="http://schemas.openxmlformats.org/markup-compatibility/2006">
              <mc:Choice xmlns:v="urn:schemas-microsoft-com:vml" Requires="v">
                <p:oleObj spid="_x0000_s63876" name="Vergelijking" r:id="rId7" imgW="749300" imgH="228600" progId="Equation.3">
                  <p:embed/>
                </p:oleObj>
              </mc:Choice>
              <mc:Fallback>
                <p:oleObj name="Vergelijking" r:id="rId7" imgW="7493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2362200"/>
                        <a:ext cx="21018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4" name="Object 9"/>
          <p:cNvGraphicFramePr>
            <a:graphicFrameLocks noChangeAspect="1"/>
          </p:cNvGraphicFramePr>
          <p:nvPr/>
        </p:nvGraphicFramePr>
        <p:xfrm>
          <a:off x="5181600" y="3276600"/>
          <a:ext cx="2244725" cy="1143000"/>
        </p:xfrm>
        <a:graphic>
          <a:graphicData uri="http://schemas.openxmlformats.org/presentationml/2006/ole">
            <mc:AlternateContent xmlns:mc="http://schemas.openxmlformats.org/markup-compatibility/2006">
              <mc:Choice xmlns:v="urn:schemas-microsoft-com:vml" Requires="v">
                <p:oleObj spid="_x0000_s63877" name="Vergelijking" r:id="rId9" imgW="800100" imgH="457200" progId="Equation.3">
                  <p:embed/>
                </p:oleObj>
              </mc:Choice>
              <mc:Fallback>
                <p:oleObj name="Vergelijking" r:id="rId9" imgW="8001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1600" y="3276600"/>
                        <a:ext cx="22447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Right Brace 17"/>
          <p:cNvSpPr/>
          <p:nvPr/>
        </p:nvSpPr>
        <p:spPr>
          <a:xfrm rot="5400000">
            <a:off x="5524500" y="4076700"/>
            <a:ext cx="304800" cy="8382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nl-BE"/>
          </a:p>
        </p:txBody>
      </p:sp>
      <p:sp>
        <p:nvSpPr>
          <p:cNvPr id="108556" name="TextBox 18"/>
          <p:cNvSpPr txBox="1">
            <a:spLocks noChangeArrowheads="1"/>
          </p:cNvSpPr>
          <p:nvPr/>
        </p:nvSpPr>
        <p:spPr bwMode="auto">
          <a:xfrm>
            <a:off x="5181600" y="472440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nl-BE"/>
              <a:t>Link function</a:t>
            </a:r>
            <a:endParaRPr lang="nl-BE" altLang="nl-BE"/>
          </a:p>
        </p:txBody>
      </p:sp>
      <p:cxnSp>
        <p:nvCxnSpPr>
          <p:cNvPr id="21" name="Straight Connector 20"/>
          <p:cNvCxnSpPr/>
          <p:nvPr/>
        </p:nvCxnSpPr>
        <p:spPr>
          <a:xfrm rot="5400000">
            <a:off x="1866900" y="3771900"/>
            <a:ext cx="4343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238" name="TextBox 21"/>
          <p:cNvSpPr txBox="1">
            <a:spLocks noChangeArrowheads="1"/>
          </p:cNvSpPr>
          <p:nvPr/>
        </p:nvSpPr>
        <p:spPr bwMode="auto">
          <a:xfrm>
            <a:off x="4343400" y="1600200"/>
            <a:ext cx="3810000" cy="461963"/>
          </a:xfrm>
          <a:prstGeom prst="rect">
            <a:avLst/>
          </a:prstGeom>
          <a:noFill/>
          <a:ln w="9525">
            <a:noFill/>
            <a:miter lim="800000"/>
            <a:headEnd/>
            <a:tailEnd/>
          </a:ln>
        </p:spPr>
        <p:txBody>
          <a:bodyPr>
            <a:spAutoFit/>
          </a:bodyPr>
          <a:lstStyle/>
          <a:p>
            <a:pPr>
              <a:defRPr/>
            </a:pPr>
            <a:r>
              <a:rPr lang="en-US" sz="2400" dirty="0">
                <a:latin typeface="+mn-lt"/>
              </a:rPr>
              <a:t>The link function</a:t>
            </a:r>
            <a:endParaRPr lang="nl-BE" sz="2400" dirty="0">
              <a:latin typeface="+mn-lt"/>
            </a:endParaRPr>
          </a:p>
        </p:txBody>
      </p:sp>
      <p:sp>
        <p:nvSpPr>
          <p:cNvPr id="15" name="Slide Number Placeholder 14"/>
          <p:cNvSpPr>
            <a:spLocks noGrp="1"/>
          </p:cNvSpPr>
          <p:nvPr>
            <p:ph type="sldNum" sz="quarter" idx="12"/>
          </p:nvPr>
        </p:nvSpPr>
        <p:spPr/>
        <p:txBody>
          <a:bodyPr/>
          <a:lstStyle/>
          <a:p>
            <a:pPr>
              <a:defRPr/>
            </a:pPr>
            <a:fld id="{5B5D376B-4341-4EA1-B31F-7C76C2B5D971}" type="slidenum">
              <a:rPr lang="en-US" smtClean="0"/>
              <a:pPr>
                <a:defRPr/>
              </a:pPr>
              <a:t>136</a:t>
            </a:fld>
            <a:endParaRPr lang="en-US" dirty="0"/>
          </a:p>
        </p:txBody>
      </p:sp>
    </p:spTree>
    <p:extLst>
      <p:ext uri="{BB962C8B-B14F-4D97-AF65-F5344CB8AC3E}">
        <p14:creationId xmlns:p14="http://schemas.microsoft.com/office/powerpoint/2010/main" val="4573517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4"/>
          <p:cNvSpPr>
            <a:spLocks noGrp="1"/>
          </p:cNvSpPr>
          <p:nvPr>
            <p:ph type="title"/>
          </p:nvPr>
        </p:nvSpPr>
        <p:spPr/>
        <p:txBody>
          <a:bodyPr/>
          <a:lstStyle/>
          <a:p>
            <a:r>
              <a:rPr lang="en-US" altLang="nl-BE" sz="3200"/>
              <a:t>Components of a GLM: linear regression models</a:t>
            </a:r>
            <a:endParaRPr lang="nl-BE" altLang="nl-BE" sz="3200"/>
          </a:p>
        </p:txBody>
      </p:sp>
      <p:graphicFrame>
        <p:nvGraphicFramePr>
          <p:cNvPr id="109571" name="Object 3"/>
          <p:cNvGraphicFramePr>
            <a:graphicFrameLocks noChangeAspect="1"/>
          </p:cNvGraphicFramePr>
          <p:nvPr/>
        </p:nvGraphicFramePr>
        <p:xfrm>
          <a:off x="457200" y="2971800"/>
          <a:ext cx="3170238" cy="1008063"/>
        </p:xfrm>
        <a:graphic>
          <a:graphicData uri="http://schemas.openxmlformats.org/presentationml/2006/ole">
            <mc:AlternateContent xmlns:mc="http://schemas.openxmlformats.org/markup-compatibility/2006">
              <mc:Choice xmlns:v="urn:schemas-microsoft-com:vml" Requires="v">
                <p:oleObj spid="_x0000_s64898" name="Vergelijking" r:id="rId3" imgW="1282700" imgH="457200" progId="Equation.3">
                  <p:embed/>
                </p:oleObj>
              </mc:Choice>
              <mc:Fallback>
                <p:oleObj name="Vergelijking" r:id="rId3" imgW="12827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971800"/>
                        <a:ext cx="3170238"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2" name="Object 6"/>
          <p:cNvGraphicFramePr>
            <a:graphicFrameLocks noChangeAspect="1"/>
          </p:cNvGraphicFramePr>
          <p:nvPr/>
        </p:nvGraphicFramePr>
        <p:xfrm>
          <a:off x="4800600" y="3352800"/>
          <a:ext cx="1828800" cy="482600"/>
        </p:xfrm>
        <a:graphic>
          <a:graphicData uri="http://schemas.openxmlformats.org/presentationml/2006/ole">
            <mc:AlternateContent xmlns:mc="http://schemas.openxmlformats.org/markup-compatibility/2006">
              <mc:Choice xmlns:v="urn:schemas-microsoft-com:vml" Requires="v">
                <p:oleObj spid="_x0000_s64899" name="Vergelijking" r:id="rId5" imgW="914400" imgH="241300" progId="Equation.3">
                  <p:embed/>
                </p:oleObj>
              </mc:Choice>
              <mc:Fallback>
                <p:oleObj name="Vergelijking" r:id="rId5" imgW="9144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3352800"/>
                        <a:ext cx="18288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ight Brace 9"/>
          <p:cNvSpPr/>
          <p:nvPr/>
        </p:nvSpPr>
        <p:spPr>
          <a:xfrm rot="5400000">
            <a:off x="2628900" y="3695700"/>
            <a:ext cx="457200" cy="1143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nl-BE"/>
          </a:p>
        </p:txBody>
      </p:sp>
      <p:sp>
        <p:nvSpPr>
          <p:cNvPr id="53256" name="TextBox 13"/>
          <p:cNvSpPr txBox="1">
            <a:spLocks noChangeArrowheads="1"/>
          </p:cNvSpPr>
          <p:nvPr/>
        </p:nvSpPr>
        <p:spPr bwMode="auto">
          <a:xfrm>
            <a:off x="152400" y="1600200"/>
            <a:ext cx="3810000" cy="1200150"/>
          </a:xfrm>
          <a:prstGeom prst="rect">
            <a:avLst/>
          </a:prstGeom>
          <a:noFill/>
          <a:ln w="9525">
            <a:noFill/>
            <a:miter lim="800000"/>
            <a:headEnd/>
            <a:tailEnd/>
          </a:ln>
        </p:spPr>
        <p:txBody>
          <a:bodyPr>
            <a:spAutoFit/>
          </a:bodyPr>
          <a:lstStyle/>
          <a:p>
            <a:pPr>
              <a:defRPr/>
            </a:pPr>
            <a:r>
              <a:rPr lang="en-US" sz="2400" dirty="0">
                <a:latin typeface="+mn-lt"/>
              </a:rPr>
              <a:t>For the case with p predictors (and p unknown parameters)</a:t>
            </a:r>
            <a:endParaRPr lang="nl-BE" sz="2400" dirty="0">
              <a:latin typeface="+mn-lt"/>
            </a:endParaRPr>
          </a:p>
        </p:txBody>
      </p:sp>
      <p:graphicFrame>
        <p:nvGraphicFramePr>
          <p:cNvPr id="109575" name="Object 9"/>
          <p:cNvGraphicFramePr>
            <a:graphicFrameLocks noChangeAspect="1"/>
          </p:cNvGraphicFramePr>
          <p:nvPr/>
        </p:nvGraphicFramePr>
        <p:xfrm>
          <a:off x="4694238" y="4191000"/>
          <a:ext cx="3527425" cy="1143000"/>
        </p:xfrm>
        <a:graphic>
          <a:graphicData uri="http://schemas.openxmlformats.org/presentationml/2006/ole">
            <mc:AlternateContent xmlns:mc="http://schemas.openxmlformats.org/markup-compatibility/2006">
              <mc:Choice xmlns:v="urn:schemas-microsoft-com:vml" Requires="v">
                <p:oleObj spid="_x0000_s64900" name="Vergelijking" r:id="rId7" imgW="1257300" imgH="457200" progId="Equation.3">
                  <p:embed/>
                </p:oleObj>
              </mc:Choice>
              <mc:Fallback>
                <p:oleObj name="Vergelijking" r:id="rId7" imgW="12573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4238" y="4191000"/>
                        <a:ext cx="3527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1" name="Straight Connector 20"/>
          <p:cNvCxnSpPr/>
          <p:nvPr/>
        </p:nvCxnSpPr>
        <p:spPr>
          <a:xfrm rot="5400000">
            <a:off x="1866900" y="3771900"/>
            <a:ext cx="4343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258" name="TextBox 21"/>
          <p:cNvSpPr txBox="1">
            <a:spLocks noChangeArrowheads="1"/>
          </p:cNvSpPr>
          <p:nvPr/>
        </p:nvSpPr>
        <p:spPr bwMode="auto">
          <a:xfrm>
            <a:off x="4572000" y="1619250"/>
            <a:ext cx="3810000" cy="1200150"/>
          </a:xfrm>
          <a:prstGeom prst="rect">
            <a:avLst/>
          </a:prstGeom>
          <a:noFill/>
          <a:ln w="9525">
            <a:noFill/>
            <a:miter lim="800000"/>
            <a:headEnd/>
            <a:tailEnd/>
          </a:ln>
        </p:spPr>
        <p:txBody>
          <a:bodyPr>
            <a:spAutoFit/>
          </a:bodyPr>
          <a:lstStyle/>
          <a:p>
            <a:pPr>
              <a:defRPr/>
            </a:pPr>
            <a:r>
              <a:rPr lang="en-US" sz="2400" dirty="0">
                <a:latin typeface="+mn-lt"/>
              </a:rPr>
              <a:t>The link function (=the link between the random and the systematic part)</a:t>
            </a:r>
            <a:endParaRPr lang="nl-BE" sz="2400" dirty="0">
              <a:latin typeface="+mn-lt"/>
            </a:endParaRPr>
          </a:p>
        </p:txBody>
      </p:sp>
      <p:sp>
        <p:nvSpPr>
          <p:cNvPr id="15" name="Slide Number Placeholder 14"/>
          <p:cNvSpPr>
            <a:spLocks noGrp="1"/>
          </p:cNvSpPr>
          <p:nvPr>
            <p:ph type="sldNum" sz="quarter" idx="12"/>
          </p:nvPr>
        </p:nvSpPr>
        <p:spPr/>
        <p:txBody>
          <a:bodyPr/>
          <a:lstStyle/>
          <a:p>
            <a:pPr>
              <a:defRPr/>
            </a:pPr>
            <a:fld id="{CE31190D-8CA4-42B1-9BE2-146B95722D42}" type="slidenum">
              <a:rPr lang="en-US" smtClean="0"/>
              <a:pPr>
                <a:defRPr/>
              </a:pPr>
              <a:t>137</a:t>
            </a:fld>
            <a:endParaRPr lang="en-US" dirty="0"/>
          </a:p>
        </p:txBody>
      </p:sp>
      <p:graphicFrame>
        <p:nvGraphicFramePr>
          <p:cNvPr id="109579" name="Object 5"/>
          <p:cNvGraphicFramePr>
            <a:graphicFrameLocks noChangeAspect="1"/>
          </p:cNvGraphicFramePr>
          <p:nvPr/>
        </p:nvGraphicFramePr>
        <p:xfrm>
          <a:off x="1295400" y="4800600"/>
          <a:ext cx="1852613" cy="1008063"/>
        </p:xfrm>
        <a:graphic>
          <a:graphicData uri="http://schemas.openxmlformats.org/presentationml/2006/ole">
            <mc:AlternateContent xmlns:mc="http://schemas.openxmlformats.org/markup-compatibility/2006">
              <mc:Choice xmlns:v="urn:schemas-microsoft-com:vml" Requires="v">
                <p:oleObj spid="_x0000_s64901" name="Vergelijking" r:id="rId9" imgW="749300" imgH="457200" progId="Equation.3">
                  <p:embed/>
                </p:oleObj>
              </mc:Choice>
              <mc:Fallback>
                <p:oleObj name="Vergelijking" r:id="rId9" imgW="7493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4800600"/>
                        <a:ext cx="185261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467295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nl-BE" sz="3200"/>
              <a:t> </a:t>
            </a:r>
            <a:r>
              <a:rPr lang="en-US" altLang="nl-BE" sz="3200">
                <a:solidFill>
                  <a:srgbClr val="3333FF"/>
                </a:solidFill>
              </a:rPr>
              <a:t>Example 2: binary data</a:t>
            </a:r>
          </a:p>
        </p:txBody>
      </p:sp>
      <p:sp>
        <p:nvSpPr>
          <p:cNvPr id="110595" name="Content Placeholder 2"/>
          <p:cNvSpPr>
            <a:spLocks noGrp="1"/>
          </p:cNvSpPr>
          <p:nvPr>
            <p:ph idx="4294967295"/>
          </p:nvPr>
        </p:nvSpPr>
        <p:spPr>
          <a:xfrm>
            <a:off x="0" y="1600200"/>
            <a:ext cx="8229600" cy="4525963"/>
          </a:xfrm>
        </p:spPr>
        <p:txBody>
          <a:bodyPr/>
          <a:lstStyle/>
          <a:p>
            <a:pPr marL="857250" lvl="1" indent="-457200">
              <a:buFont typeface="Arial" charset="0"/>
              <a:buNone/>
            </a:pPr>
            <a:r>
              <a:rPr lang="en-US" altLang="nl-BE" sz="2400" b="1"/>
              <a:t>Dichotomous (binary) </a:t>
            </a:r>
            <a:r>
              <a:rPr lang="en-US" altLang="nl-BE" sz="2400"/>
              <a:t>with a fixed numbers of trials</a:t>
            </a:r>
          </a:p>
          <a:p>
            <a:pPr marL="857250" lvl="1" indent="-457200">
              <a:buFont typeface="Arial" charset="0"/>
              <a:buNone/>
            </a:pPr>
            <a:r>
              <a:rPr lang="en-US" altLang="nl-BE" sz="2400"/>
              <a:t>(Binomial distribution) Success/failure.</a:t>
            </a:r>
          </a:p>
          <a:p>
            <a:pPr marL="857250" lvl="1" indent="-457200">
              <a:buFont typeface="Arial" charset="0"/>
              <a:buNone/>
            </a:pPr>
            <a:endParaRPr lang="en-US" altLang="nl-BE" sz="2400"/>
          </a:p>
          <a:p>
            <a:pPr marL="857250" lvl="1" indent="-457200">
              <a:buFont typeface="Arial" charset="0"/>
              <a:buNone/>
            </a:pPr>
            <a:r>
              <a:rPr lang="en-US" altLang="nl-BE" sz="2400"/>
              <a:t>Dose response experiment:</a:t>
            </a:r>
          </a:p>
          <a:p>
            <a:pPr marL="857250" lvl="1" indent="-457200" algn="just">
              <a:buFont typeface="Arial" charset="0"/>
              <a:buNone/>
            </a:pPr>
            <a:endParaRPr lang="en-US" altLang="nl-BE" sz="2400"/>
          </a:p>
          <a:p>
            <a:pPr marL="857250" lvl="1" indent="-457200" algn="just">
              <a:buFont typeface="Arial" charset="0"/>
              <a:buNone/>
            </a:pPr>
            <a:endParaRPr lang="en-US" altLang="nl-BE" sz="2400"/>
          </a:p>
          <a:p>
            <a:pPr marL="857250" lvl="1" indent="-457200" algn="just">
              <a:buFont typeface="Arial" charset="0"/>
              <a:buNone/>
            </a:pPr>
            <a:endParaRPr lang="en-US" altLang="nl-BE" sz="2400"/>
          </a:p>
        </p:txBody>
      </p:sp>
      <p:graphicFrame>
        <p:nvGraphicFramePr>
          <p:cNvPr id="5" name="Table 4"/>
          <p:cNvGraphicFramePr>
            <a:graphicFrameLocks noGrp="1"/>
          </p:cNvGraphicFramePr>
          <p:nvPr/>
        </p:nvGraphicFramePr>
        <p:xfrm>
          <a:off x="533400" y="3733800"/>
          <a:ext cx="7893051" cy="1143000"/>
        </p:xfrm>
        <a:graphic>
          <a:graphicData uri="http://schemas.openxmlformats.org/drawingml/2006/table">
            <a:tbl>
              <a:tblPr firstRow="1" bandRow="1">
                <a:tableStyleId>{5940675A-B579-460E-94D1-54222C63F5DA}</a:tableStyleId>
              </a:tblPr>
              <a:tblGrid>
                <a:gridCol w="918267">
                  <a:extLst>
                    <a:ext uri="{9D8B030D-6E8A-4147-A177-3AD203B41FA5}">
                      <a16:colId xmlns:a16="http://schemas.microsoft.com/office/drawing/2014/main" val="20000"/>
                    </a:ext>
                  </a:extLst>
                </a:gridCol>
                <a:gridCol w="871848">
                  <a:extLst>
                    <a:ext uri="{9D8B030D-6E8A-4147-A177-3AD203B41FA5}">
                      <a16:colId xmlns:a16="http://schemas.microsoft.com/office/drawing/2014/main" val="20001"/>
                    </a:ext>
                  </a:extLst>
                </a:gridCol>
                <a:gridCol w="871848">
                  <a:extLst>
                    <a:ext uri="{9D8B030D-6E8A-4147-A177-3AD203B41FA5}">
                      <a16:colId xmlns:a16="http://schemas.microsoft.com/office/drawing/2014/main" val="20002"/>
                    </a:ext>
                  </a:extLst>
                </a:gridCol>
                <a:gridCol w="871848">
                  <a:extLst>
                    <a:ext uri="{9D8B030D-6E8A-4147-A177-3AD203B41FA5}">
                      <a16:colId xmlns:a16="http://schemas.microsoft.com/office/drawing/2014/main" val="20003"/>
                    </a:ext>
                  </a:extLst>
                </a:gridCol>
                <a:gridCol w="871848">
                  <a:extLst>
                    <a:ext uri="{9D8B030D-6E8A-4147-A177-3AD203B41FA5}">
                      <a16:colId xmlns:a16="http://schemas.microsoft.com/office/drawing/2014/main" val="20004"/>
                    </a:ext>
                  </a:extLst>
                </a:gridCol>
                <a:gridCol w="871848">
                  <a:extLst>
                    <a:ext uri="{9D8B030D-6E8A-4147-A177-3AD203B41FA5}">
                      <a16:colId xmlns:a16="http://schemas.microsoft.com/office/drawing/2014/main" val="20005"/>
                    </a:ext>
                  </a:extLst>
                </a:gridCol>
                <a:gridCol w="871848">
                  <a:extLst>
                    <a:ext uri="{9D8B030D-6E8A-4147-A177-3AD203B41FA5}">
                      <a16:colId xmlns:a16="http://schemas.microsoft.com/office/drawing/2014/main" val="20006"/>
                    </a:ext>
                  </a:extLst>
                </a:gridCol>
                <a:gridCol w="871848">
                  <a:extLst>
                    <a:ext uri="{9D8B030D-6E8A-4147-A177-3AD203B41FA5}">
                      <a16:colId xmlns:a16="http://schemas.microsoft.com/office/drawing/2014/main" val="20007"/>
                    </a:ext>
                  </a:extLst>
                </a:gridCol>
                <a:gridCol w="871848">
                  <a:extLst>
                    <a:ext uri="{9D8B030D-6E8A-4147-A177-3AD203B41FA5}">
                      <a16:colId xmlns:a16="http://schemas.microsoft.com/office/drawing/2014/main" val="20008"/>
                    </a:ext>
                  </a:extLst>
                </a:gridCol>
              </a:tblGrid>
              <a:tr h="370840">
                <a:tc>
                  <a:txBody>
                    <a:bodyPr/>
                    <a:lstStyle/>
                    <a:p>
                      <a:r>
                        <a:rPr lang="en-US" dirty="0"/>
                        <a:t>Dose</a:t>
                      </a:r>
                    </a:p>
                  </a:txBody>
                  <a:tcPr marL="91439" marR="91439"/>
                </a:tc>
                <a:tc>
                  <a:txBody>
                    <a:bodyPr/>
                    <a:lstStyle/>
                    <a:p>
                      <a:r>
                        <a:rPr lang="en-US" dirty="0"/>
                        <a:t>1.6907</a:t>
                      </a:r>
                    </a:p>
                  </a:txBody>
                  <a:tcPr marL="91439" marR="91439"/>
                </a:tc>
                <a:tc>
                  <a:txBody>
                    <a:bodyPr/>
                    <a:lstStyle/>
                    <a:p>
                      <a:r>
                        <a:rPr lang="en-US" dirty="0"/>
                        <a:t>1.7242</a:t>
                      </a:r>
                    </a:p>
                  </a:txBody>
                  <a:tcPr marL="91439" marR="91439"/>
                </a:tc>
                <a:tc>
                  <a:txBody>
                    <a:bodyPr/>
                    <a:lstStyle/>
                    <a:p>
                      <a:r>
                        <a:rPr lang="en-US" dirty="0"/>
                        <a:t>1.7552</a:t>
                      </a:r>
                    </a:p>
                  </a:txBody>
                  <a:tcPr marL="91439" marR="91439"/>
                </a:tc>
                <a:tc>
                  <a:txBody>
                    <a:bodyPr/>
                    <a:lstStyle/>
                    <a:p>
                      <a:r>
                        <a:rPr lang="en-US" dirty="0"/>
                        <a:t>1.7842</a:t>
                      </a:r>
                    </a:p>
                  </a:txBody>
                  <a:tcPr marL="91439" marR="91439"/>
                </a:tc>
                <a:tc>
                  <a:txBody>
                    <a:bodyPr/>
                    <a:lstStyle/>
                    <a:p>
                      <a:r>
                        <a:rPr lang="en-US" dirty="0"/>
                        <a:t>1.8113</a:t>
                      </a:r>
                    </a:p>
                  </a:txBody>
                  <a:tcPr marL="91439" marR="91439"/>
                </a:tc>
                <a:tc>
                  <a:txBody>
                    <a:bodyPr/>
                    <a:lstStyle/>
                    <a:p>
                      <a:r>
                        <a:rPr lang="en-US" dirty="0"/>
                        <a:t>1.8369</a:t>
                      </a:r>
                    </a:p>
                  </a:txBody>
                  <a:tcPr marL="91439" marR="91439"/>
                </a:tc>
                <a:tc>
                  <a:txBody>
                    <a:bodyPr/>
                    <a:lstStyle/>
                    <a:p>
                      <a:r>
                        <a:rPr lang="en-US" dirty="0"/>
                        <a:t>1.8610</a:t>
                      </a:r>
                    </a:p>
                  </a:txBody>
                  <a:tcPr marL="91439" marR="91439"/>
                </a:tc>
                <a:tc>
                  <a:txBody>
                    <a:bodyPr/>
                    <a:lstStyle/>
                    <a:p>
                      <a:r>
                        <a:rPr lang="en-US" dirty="0"/>
                        <a:t>1.8839</a:t>
                      </a:r>
                    </a:p>
                  </a:txBody>
                  <a:tcPr marL="91439" marR="91439"/>
                </a:tc>
                <a:extLst>
                  <a:ext uri="{0D108BD9-81ED-4DB2-BD59-A6C34878D82A}">
                    <a16:rowId xmlns:a16="http://schemas.microsoft.com/office/drawing/2014/main" val="10000"/>
                  </a:ext>
                </a:extLst>
              </a:tr>
              <a:tr h="370840">
                <a:tc>
                  <a:txBody>
                    <a:bodyPr/>
                    <a:lstStyle/>
                    <a:p>
                      <a:r>
                        <a:rPr lang="en-US" dirty="0"/>
                        <a:t>Beetles</a:t>
                      </a:r>
                    </a:p>
                  </a:txBody>
                  <a:tcPr marL="91439" marR="91439"/>
                </a:tc>
                <a:tc>
                  <a:txBody>
                    <a:bodyPr/>
                    <a:lstStyle/>
                    <a:p>
                      <a:r>
                        <a:rPr lang="en-US" dirty="0"/>
                        <a:t>59</a:t>
                      </a:r>
                    </a:p>
                  </a:txBody>
                  <a:tcPr marL="91439" marR="91439"/>
                </a:tc>
                <a:tc>
                  <a:txBody>
                    <a:bodyPr/>
                    <a:lstStyle/>
                    <a:p>
                      <a:r>
                        <a:rPr lang="en-US" dirty="0"/>
                        <a:t>60</a:t>
                      </a:r>
                    </a:p>
                  </a:txBody>
                  <a:tcPr marL="91439" marR="91439"/>
                </a:tc>
                <a:tc>
                  <a:txBody>
                    <a:bodyPr/>
                    <a:lstStyle/>
                    <a:p>
                      <a:r>
                        <a:rPr lang="en-US" dirty="0"/>
                        <a:t>62</a:t>
                      </a:r>
                    </a:p>
                  </a:txBody>
                  <a:tcPr marL="91439" marR="91439"/>
                </a:tc>
                <a:tc>
                  <a:txBody>
                    <a:bodyPr/>
                    <a:lstStyle/>
                    <a:p>
                      <a:r>
                        <a:rPr lang="en-US" dirty="0"/>
                        <a:t>56</a:t>
                      </a:r>
                    </a:p>
                  </a:txBody>
                  <a:tcPr marL="91439" marR="91439"/>
                </a:tc>
                <a:tc>
                  <a:txBody>
                    <a:bodyPr/>
                    <a:lstStyle/>
                    <a:p>
                      <a:r>
                        <a:rPr lang="en-US" dirty="0"/>
                        <a:t>63</a:t>
                      </a:r>
                    </a:p>
                  </a:txBody>
                  <a:tcPr marL="91439" marR="91439"/>
                </a:tc>
                <a:tc>
                  <a:txBody>
                    <a:bodyPr/>
                    <a:lstStyle/>
                    <a:p>
                      <a:r>
                        <a:rPr lang="en-US" dirty="0"/>
                        <a:t>59</a:t>
                      </a:r>
                    </a:p>
                  </a:txBody>
                  <a:tcPr marL="91439" marR="91439"/>
                </a:tc>
                <a:tc>
                  <a:txBody>
                    <a:bodyPr/>
                    <a:lstStyle/>
                    <a:p>
                      <a:r>
                        <a:rPr lang="en-US" dirty="0"/>
                        <a:t>62</a:t>
                      </a:r>
                    </a:p>
                  </a:txBody>
                  <a:tcPr marL="91439" marR="91439"/>
                </a:tc>
                <a:tc>
                  <a:txBody>
                    <a:bodyPr/>
                    <a:lstStyle/>
                    <a:p>
                      <a:r>
                        <a:rPr lang="en-US" dirty="0"/>
                        <a:t>60</a:t>
                      </a:r>
                    </a:p>
                  </a:txBody>
                  <a:tcPr marL="91439" marR="91439"/>
                </a:tc>
                <a:extLst>
                  <a:ext uri="{0D108BD9-81ED-4DB2-BD59-A6C34878D82A}">
                    <a16:rowId xmlns:a16="http://schemas.microsoft.com/office/drawing/2014/main" val="10001"/>
                  </a:ext>
                </a:extLst>
              </a:tr>
              <a:tr h="401320">
                <a:tc>
                  <a:txBody>
                    <a:bodyPr/>
                    <a:lstStyle/>
                    <a:p>
                      <a:r>
                        <a:rPr lang="en-US" dirty="0"/>
                        <a:t>Killed</a:t>
                      </a:r>
                    </a:p>
                  </a:txBody>
                  <a:tcPr marL="91439" marR="91439"/>
                </a:tc>
                <a:tc>
                  <a:txBody>
                    <a:bodyPr/>
                    <a:lstStyle/>
                    <a:p>
                      <a:r>
                        <a:rPr lang="en-US" dirty="0"/>
                        <a:t>6</a:t>
                      </a:r>
                    </a:p>
                  </a:txBody>
                  <a:tcPr marL="91439" marR="91439"/>
                </a:tc>
                <a:tc>
                  <a:txBody>
                    <a:bodyPr/>
                    <a:lstStyle/>
                    <a:p>
                      <a:r>
                        <a:rPr lang="en-US" dirty="0"/>
                        <a:t>13</a:t>
                      </a:r>
                    </a:p>
                  </a:txBody>
                  <a:tcPr marL="91439" marR="91439"/>
                </a:tc>
                <a:tc>
                  <a:txBody>
                    <a:bodyPr/>
                    <a:lstStyle/>
                    <a:p>
                      <a:r>
                        <a:rPr lang="en-US" dirty="0"/>
                        <a:t>18</a:t>
                      </a:r>
                    </a:p>
                  </a:txBody>
                  <a:tcPr marL="91439" marR="91439"/>
                </a:tc>
                <a:tc>
                  <a:txBody>
                    <a:bodyPr/>
                    <a:lstStyle/>
                    <a:p>
                      <a:r>
                        <a:rPr lang="en-US" dirty="0"/>
                        <a:t>28</a:t>
                      </a:r>
                    </a:p>
                  </a:txBody>
                  <a:tcPr marL="91439" marR="91439"/>
                </a:tc>
                <a:tc>
                  <a:txBody>
                    <a:bodyPr/>
                    <a:lstStyle/>
                    <a:p>
                      <a:r>
                        <a:rPr lang="en-US" dirty="0"/>
                        <a:t>52</a:t>
                      </a:r>
                    </a:p>
                  </a:txBody>
                  <a:tcPr marL="91439" marR="91439"/>
                </a:tc>
                <a:tc>
                  <a:txBody>
                    <a:bodyPr/>
                    <a:lstStyle/>
                    <a:p>
                      <a:r>
                        <a:rPr lang="en-US" dirty="0"/>
                        <a:t>53</a:t>
                      </a:r>
                    </a:p>
                  </a:txBody>
                  <a:tcPr marL="91439" marR="91439"/>
                </a:tc>
                <a:tc>
                  <a:txBody>
                    <a:bodyPr/>
                    <a:lstStyle/>
                    <a:p>
                      <a:r>
                        <a:rPr lang="en-US" dirty="0"/>
                        <a:t>61</a:t>
                      </a:r>
                    </a:p>
                  </a:txBody>
                  <a:tcPr marL="91439" marR="91439"/>
                </a:tc>
                <a:tc>
                  <a:txBody>
                    <a:bodyPr/>
                    <a:lstStyle/>
                    <a:p>
                      <a:r>
                        <a:rPr lang="en-US" dirty="0"/>
                        <a:t>60</a:t>
                      </a:r>
                    </a:p>
                  </a:txBody>
                  <a:tcPr marL="91439" marR="91439"/>
                </a:tc>
                <a:extLst>
                  <a:ext uri="{0D108BD9-81ED-4DB2-BD59-A6C34878D82A}">
                    <a16:rowId xmlns:a16="http://schemas.microsoft.com/office/drawing/2014/main" val="10002"/>
                  </a:ext>
                </a:extLst>
              </a:tr>
            </a:tbl>
          </a:graphicData>
        </a:graphic>
      </p:graphicFrame>
      <p:sp>
        <p:nvSpPr>
          <p:cNvPr id="6" name="Slide Number Placeholder 5"/>
          <p:cNvSpPr>
            <a:spLocks noGrp="1"/>
          </p:cNvSpPr>
          <p:nvPr>
            <p:ph type="sldNum" sz="quarter" idx="12"/>
          </p:nvPr>
        </p:nvSpPr>
        <p:spPr/>
        <p:txBody>
          <a:bodyPr/>
          <a:lstStyle/>
          <a:p>
            <a:pPr>
              <a:defRPr/>
            </a:pPr>
            <a:fld id="{254742E3-CC55-4D3A-8FD3-7E334E6B1AE5}" type="slidenum">
              <a:rPr lang="en-US" smtClean="0"/>
              <a:pPr>
                <a:defRPr/>
              </a:pPr>
              <a:t>138</a:t>
            </a:fld>
            <a:endParaRPr lang="en-US" dirty="0"/>
          </a:p>
        </p:txBody>
      </p:sp>
    </p:spTree>
    <p:extLst>
      <p:ext uri="{BB962C8B-B14F-4D97-AF65-F5344CB8AC3E}">
        <p14:creationId xmlns:p14="http://schemas.microsoft.com/office/powerpoint/2010/main" val="10308729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 </a:t>
            </a:r>
            <a:r>
              <a:rPr lang="en-US" sz="3600" dirty="0"/>
              <a:t>Random component: example of binary data</a:t>
            </a:r>
          </a:p>
        </p:txBody>
      </p:sp>
      <p:graphicFrame>
        <p:nvGraphicFramePr>
          <p:cNvPr id="5" name="Table 4"/>
          <p:cNvGraphicFramePr>
            <a:graphicFrameLocks noGrp="1"/>
          </p:cNvGraphicFramePr>
          <p:nvPr/>
        </p:nvGraphicFramePr>
        <p:xfrm>
          <a:off x="533400" y="1905000"/>
          <a:ext cx="7893051" cy="1143000"/>
        </p:xfrm>
        <a:graphic>
          <a:graphicData uri="http://schemas.openxmlformats.org/drawingml/2006/table">
            <a:tbl>
              <a:tblPr firstRow="1" bandRow="1">
                <a:tableStyleId>{5940675A-B579-460E-94D1-54222C63F5DA}</a:tableStyleId>
              </a:tblPr>
              <a:tblGrid>
                <a:gridCol w="918267">
                  <a:extLst>
                    <a:ext uri="{9D8B030D-6E8A-4147-A177-3AD203B41FA5}">
                      <a16:colId xmlns:a16="http://schemas.microsoft.com/office/drawing/2014/main" val="20000"/>
                    </a:ext>
                  </a:extLst>
                </a:gridCol>
                <a:gridCol w="871848">
                  <a:extLst>
                    <a:ext uri="{9D8B030D-6E8A-4147-A177-3AD203B41FA5}">
                      <a16:colId xmlns:a16="http://schemas.microsoft.com/office/drawing/2014/main" val="20001"/>
                    </a:ext>
                  </a:extLst>
                </a:gridCol>
                <a:gridCol w="871848">
                  <a:extLst>
                    <a:ext uri="{9D8B030D-6E8A-4147-A177-3AD203B41FA5}">
                      <a16:colId xmlns:a16="http://schemas.microsoft.com/office/drawing/2014/main" val="20002"/>
                    </a:ext>
                  </a:extLst>
                </a:gridCol>
                <a:gridCol w="871848">
                  <a:extLst>
                    <a:ext uri="{9D8B030D-6E8A-4147-A177-3AD203B41FA5}">
                      <a16:colId xmlns:a16="http://schemas.microsoft.com/office/drawing/2014/main" val="20003"/>
                    </a:ext>
                  </a:extLst>
                </a:gridCol>
                <a:gridCol w="871848">
                  <a:extLst>
                    <a:ext uri="{9D8B030D-6E8A-4147-A177-3AD203B41FA5}">
                      <a16:colId xmlns:a16="http://schemas.microsoft.com/office/drawing/2014/main" val="20004"/>
                    </a:ext>
                  </a:extLst>
                </a:gridCol>
                <a:gridCol w="871848">
                  <a:extLst>
                    <a:ext uri="{9D8B030D-6E8A-4147-A177-3AD203B41FA5}">
                      <a16:colId xmlns:a16="http://schemas.microsoft.com/office/drawing/2014/main" val="20005"/>
                    </a:ext>
                  </a:extLst>
                </a:gridCol>
                <a:gridCol w="871848">
                  <a:extLst>
                    <a:ext uri="{9D8B030D-6E8A-4147-A177-3AD203B41FA5}">
                      <a16:colId xmlns:a16="http://schemas.microsoft.com/office/drawing/2014/main" val="20006"/>
                    </a:ext>
                  </a:extLst>
                </a:gridCol>
                <a:gridCol w="871848">
                  <a:extLst>
                    <a:ext uri="{9D8B030D-6E8A-4147-A177-3AD203B41FA5}">
                      <a16:colId xmlns:a16="http://schemas.microsoft.com/office/drawing/2014/main" val="20007"/>
                    </a:ext>
                  </a:extLst>
                </a:gridCol>
                <a:gridCol w="871848">
                  <a:extLst>
                    <a:ext uri="{9D8B030D-6E8A-4147-A177-3AD203B41FA5}">
                      <a16:colId xmlns:a16="http://schemas.microsoft.com/office/drawing/2014/main" val="20008"/>
                    </a:ext>
                  </a:extLst>
                </a:gridCol>
              </a:tblGrid>
              <a:tr h="370840">
                <a:tc>
                  <a:txBody>
                    <a:bodyPr/>
                    <a:lstStyle/>
                    <a:p>
                      <a:r>
                        <a:rPr lang="en-US" dirty="0"/>
                        <a:t>Dose</a:t>
                      </a:r>
                    </a:p>
                  </a:txBody>
                  <a:tcPr marL="91439" marR="91439"/>
                </a:tc>
                <a:tc>
                  <a:txBody>
                    <a:bodyPr/>
                    <a:lstStyle/>
                    <a:p>
                      <a:r>
                        <a:rPr lang="en-US" dirty="0"/>
                        <a:t>1.6907</a:t>
                      </a:r>
                    </a:p>
                  </a:txBody>
                  <a:tcPr marL="91439" marR="91439"/>
                </a:tc>
                <a:tc>
                  <a:txBody>
                    <a:bodyPr/>
                    <a:lstStyle/>
                    <a:p>
                      <a:r>
                        <a:rPr lang="en-US" dirty="0"/>
                        <a:t>1.7242</a:t>
                      </a:r>
                    </a:p>
                  </a:txBody>
                  <a:tcPr marL="91439" marR="91439"/>
                </a:tc>
                <a:tc>
                  <a:txBody>
                    <a:bodyPr/>
                    <a:lstStyle/>
                    <a:p>
                      <a:r>
                        <a:rPr lang="en-US" dirty="0"/>
                        <a:t>1.7552</a:t>
                      </a:r>
                    </a:p>
                  </a:txBody>
                  <a:tcPr marL="91439" marR="91439"/>
                </a:tc>
                <a:tc>
                  <a:txBody>
                    <a:bodyPr/>
                    <a:lstStyle/>
                    <a:p>
                      <a:r>
                        <a:rPr lang="en-US" dirty="0"/>
                        <a:t>1.7842</a:t>
                      </a:r>
                    </a:p>
                  </a:txBody>
                  <a:tcPr marL="91439" marR="91439"/>
                </a:tc>
                <a:tc>
                  <a:txBody>
                    <a:bodyPr/>
                    <a:lstStyle/>
                    <a:p>
                      <a:r>
                        <a:rPr lang="en-US" dirty="0"/>
                        <a:t>1.8113</a:t>
                      </a:r>
                    </a:p>
                  </a:txBody>
                  <a:tcPr marL="91439" marR="91439"/>
                </a:tc>
                <a:tc>
                  <a:txBody>
                    <a:bodyPr/>
                    <a:lstStyle/>
                    <a:p>
                      <a:r>
                        <a:rPr lang="en-US" dirty="0"/>
                        <a:t>1.8369</a:t>
                      </a:r>
                    </a:p>
                  </a:txBody>
                  <a:tcPr marL="91439" marR="91439"/>
                </a:tc>
                <a:tc>
                  <a:txBody>
                    <a:bodyPr/>
                    <a:lstStyle/>
                    <a:p>
                      <a:r>
                        <a:rPr lang="en-US" dirty="0"/>
                        <a:t>1.8610</a:t>
                      </a:r>
                    </a:p>
                  </a:txBody>
                  <a:tcPr marL="91439" marR="91439"/>
                </a:tc>
                <a:tc>
                  <a:txBody>
                    <a:bodyPr/>
                    <a:lstStyle/>
                    <a:p>
                      <a:r>
                        <a:rPr lang="en-US" dirty="0"/>
                        <a:t>1.8839</a:t>
                      </a:r>
                    </a:p>
                  </a:txBody>
                  <a:tcPr marL="91439" marR="91439"/>
                </a:tc>
                <a:extLst>
                  <a:ext uri="{0D108BD9-81ED-4DB2-BD59-A6C34878D82A}">
                    <a16:rowId xmlns:a16="http://schemas.microsoft.com/office/drawing/2014/main" val="10000"/>
                  </a:ext>
                </a:extLst>
              </a:tr>
              <a:tr h="370840">
                <a:tc>
                  <a:txBody>
                    <a:bodyPr/>
                    <a:lstStyle/>
                    <a:p>
                      <a:r>
                        <a:rPr lang="en-US" dirty="0"/>
                        <a:t>Beetles</a:t>
                      </a:r>
                    </a:p>
                  </a:txBody>
                  <a:tcPr marL="91439" marR="91439"/>
                </a:tc>
                <a:tc>
                  <a:txBody>
                    <a:bodyPr/>
                    <a:lstStyle/>
                    <a:p>
                      <a:r>
                        <a:rPr lang="en-US" dirty="0"/>
                        <a:t>59</a:t>
                      </a:r>
                    </a:p>
                  </a:txBody>
                  <a:tcPr marL="91439" marR="91439"/>
                </a:tc>
                <a:tc>
                  <a:txBody>
                    <a:bodyPr/>
                    <a:lstStyle/>
                    <a:p>
                      <a:r>
                        <a:rPr lang="en-US" dirty="0"/>
                        <a:t>60</a:t>
                      </a:r>
                    </a:p>
                  </a:txBody>
                  <a:tcPr marL="91439" marR="91439"/>
                </a:tc>
                <a:tc>
                  <a:txBody>
                    <a:bodyPr/>
                    <a:lstStyle/>
                    <a:p>
                      <a:r>
                        <a:rPr lang="en-US" dirty="0"/>
                        <a:t>62</a:t>
                      </a:r>
                    </a:p>
                  </a:txBody>
                  <a:tcPr marL="91439" marR="91439"/>
                </a:tc>
                <a:tc>
                  <a:txBody>
                    <a:bodyPr/>
                    <a:lstStyle/>
                    <a:p>
                      <a:r>
                        <a:rPr lang="en-US" dirty="0"/>
                        <a:t>56</a:t>
                      </a:r>
                    </a:p>
                  </a:txBody>
                  <a:tcPr marL="91439" marR="91439"/>
                </a:tc>
                <a:tc>
                  <a:txBody>
                    <a:bodyPr/>
                    <a:lstStyle/>
                    <a:p>
                      <a:r>
                        <a:rPr lang="en-US" dirty="0"/>
                        <a:t>63</a:t>
                      </a:r>
                    </a:p>
                  </a:txBody>
                  <a:tcPr marL="91439" marR="91439"/>
                </a:tc>
                <a:tc>
                  <a:txBody>
                    <a:bodyPr/>
                    <a:lstStyle/>
                    <a:p>
                      <a:r>
                        <a:rPr lang="en-US" dirty="0"/>
                        <a:t>59</a:t>
                      </a:r>
                    </a:p>
                  </a:txBody>
                  <a:tcPr marL="91439" marR="91439"/>
                </a:tc>
                <a:tc>
                  <a:txBody>
                    <a:bodyPr/>
                    <a:lstStyle/>
                    <a:p>
                      <a:r>
                        <a:rPr lang="en-US" dirty="0"/>
                        <a:t>62</a:t>
                      </a:r>
                    </a:p>
                  </a:txBody>
                  <a:tcPr marL="91439" marR="91439"/>
                </a:tc>
                <a:tc>
                  <a:txBody>
                    <a:bodyPr/>
                    <a:lstStyle/>
                    <a:p>
                      <a:r>
                        <a:rPr lang="en-US" dirty="0"/>
                        <a:t>60</a:t>
                      </a:r>
                    </a:p>
                  </a:txBody>
                  <a:tcPr marL="91439" marR="91439"/>
                </a:tc>
                <a:extLst>
                  <a:ext uri="{0D108BD9-81ED-4DB2-BD59-A6C34878D82A}">
                    <a16:rowId xmlns:a16="http://schemas.microsoft.com/office/drawing/2014/main" val="10001"/>
                  </a:ext>
                </a:extLst>
              </a:tr>
              <a:tr h="401320">
                <a:tc>
                  <a:txBody>
                    <a:bodyPr/>
                    <a:lstStyle/>
                    <a:p>
                      <a:r>
                        <a:rPr lang="en-US" dirty="0"/>
                        <a:t>Killed</a:t>
                      </a:r>
                    </a:p>
                  </a:txBody>
                  <a:tcPr marL="91439" marR="91439"/>
                </a:tc>
                <a:tc>
                  <a:txBody>
                    <a:bodyPr/>
                    <a:lstStyle/>
                    <a:p>
                      <a:r>
                        <a:rPr lang="en-US" dirty="0"/>
                        <a:t>6</a:t>
                      </a:r>
                    </a:p>
                  </a:txBody>
                  <a:tcPr marL="91439" marR="91439"/>
                </a:tc>
                <a:tc>
                  <a:txBody>
                    <a:bodyPr/>
                    <a:lstStyle/>
                    <a:p>
                      <a:r>
                        <a:rPr lang="en-US" dirty="0"/>
                        <a:t>13</a:t>
                      </a:r>
                    </a:p>
                  </a:txBody>
                  <a:tcPr marL="91439" marR="91439"/>
                </a:tc>
                <a:tc>
                  <a:txBody>
                    <a:bodyPr/>
                    <a:lstStyle/>
                    <a:p>
                      <a:r>
                        <a:rPr lang="en-US" dirty="0"/>
                        <a:t>18</a:t>
                      </a:r>
                    </a:p>
                  </a:txBody>
                  <a:tcPr marL="91439" marR="91439"/>
                </a:tc>
                <a:tc>
                  <a:txBody>
                    <a:bodyPr/>
                    <a:lstStyle/>
                    <a:p>
                      <a:r>
                        <a:rPr lang="en-US" dirty="0"/>
                        <a:t>28</a:t>
                      </a:r>
                    </a:p>
                  </a:txBody>
                  <a:tcPr marL="91439" marR="91439"/>
                </a:tc>
                <a:tc>
                  <a:txBody>
                    <a:bodyPr/>
                    <a:lstStyle/>
                    <a:p>
                      <a:r>
                        <a:rPr lang="en-US" dirty="0"/>
                        <a:t>52</a:t>
                      </a:r>
                    </a:p>
                  </a:txBody>
                  <a:tcPr marL="91439" marR="91439"/>
                </a:tc>
                <a:tc>
                  <a:txBody>
                    <a:bodyPr/>
                    <a:lstStyle/>
                    <a:p>
                      <a:r>
                        <a:rPr lang="en-US" dirty="0"/>
                        <a:t>53</a:t>
                      </a:r>
                    </a:p>
                  </a:txBody>
                  <a:tcPr marL="91439" marR="91439"/>
                </a:tc>
                <a:tc>
                  <a:txBody>
                    <a:bodyPr/>
                    <a:lstStyle/>
                    <a:p>
                      <a:r>
                        <a:rPr lang="en-US" dirty="0"/>
                        <a:t>61</a:t>
                      </a:r>
                    </a:p>
                  </a:txBody>
                  <a:tcPr marL="91439" marR="91439"/>
                </a:tc>
                <a:tc>
                  <a:txBody>
                    <a:bodyPr/>
                    <a:lstStyle/>
                    <a:p>
                      <a:r>
                        <a:rPr lang="en-US" dirty="0"/>
                        <a:t>60</a:t>
                      </a:r>
                    </a:p>
                  </a:txBody>
                  <a:tcPr marL="91439" marR="91439"/>
                </a:tc>
                <a:extLst>
                  <a:ext uri="{0D108BD9-81ED-4DB2-BD59-A6C34878D82A}">
                    <a16:rowId xmlns:a16="http://schemas.microsoft.com/office/drawing/2014/main" val="10002"/>
                  </a:ext>
                </a:extLst>
              </a:tr>
            </a:tbl>
          </a:graphicData>
        </a:graphic>
      </p:graphicFrame>
      <p:graphicFrame>
        <p:nvGraphicFramePr>
          <p:cNvPr id="111661" name="Object 2"/>
          <p:cNvGraphicFramePr>
            <a:graphicFrameLocks noChangeAspect="1"/>
          </p:cNvGraphicFramePr>
          <p:nvPr/>
        </p:nvGraphicFramePr>
        <p:xfrm>
          <a:off x="701675" y="4708525"/>
          <a:ext cx="1951038" cy="581025"/>
        </p:xfrm>
        <a:graphic>
          <a:graphicData uri="http://schemas.openxmlformats.org/presentationml/2006/ole">
            <mc:AlternateContent xmlns:mc="http://schemas.openxmlformats.org/markup-compatibility/2006">
              <mc:Choice xmlns:v="urn:schemas-microsoft-com:vml" Requires="v">
                <p:oleObj spid="_x0000_s65922" name="Vergelijking" r:id="rId3" imgW="812447" imgH="241195" progId="Equation.3">
                  <p:embed/>
                </p:oleObj>
              </mc:Choice>
              <mc:Fallback>
                <p:oleObj name="Vergelijking" r:id="rId3" imgW="812447"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675" y="4708525"/>
                        <a:ext cx="1951038"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62" name="Object 3"/>
          <p:cNvGraphicFramePr>
            <a:graphicFrameLocks noChangeAspect="1"/>
          </p:cNvGraphicFramePr>
          <p:nvPr/>
        </p:nvGraphicFramePr>
        <p:xfrm>
          <a:off x="588963" y="3314700"/>
          <a:ext cx="2382837" cy="977900"/>
        </p:xfrm>
        <a:graphic>
          <a:graphicData uri="http://schemas.openxmlformats.org/presentationml/2006/ole">
            <mc:AlternateContent xmlns:mc="http://schemas.openxmlformats.org/markup-compatibility/2006">
              <mc:Choice xmlns:v="urn:schemas-microsoft-com:vml" Requires="v">
                <p:oleObj spid="_x0000_s65923" name="Vergelijking" r:id="rId5" imgW="990600" imgH="457200" progId="Equation.3">
                  <p:embed/>
                </p:oleObj>
              </mc:Choice>
              <mc:Fallback>
                <p:oleObj name="Vergelijking" r:id="rId5" imgW="9906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963" y="3314700"/>
                        <a:ext cx="2382837"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63" name="Object 4"/>
          <p:cNvGraphicFramePr>
            <a:graphicFrameLocks noChangeAspect="1"/>
          </p:cNvGraphicFramePr>
          <p:nvPr/>
        </p:nvGraphicFramePr>
        <p:xfrm>
          <a:off x="381000" y="5486400"/>
          <a:ext cx="3352800" cy="579438"/>
        </p:xfrm>
        <a:graphic>
          <a:graphicData uri="http://schemas.openxmlformats.org/presentationml/2006/ole">
            <mc:AlternateContent xmlns:mc="http://schemas.openxmlformats.org/markup-compatibility/2006">
              <mc:Choice xmlns:v="urn:schemas-microsoft-com:vml" Requires="v">
                <p:oleObj spid="_x0000_s65924" name="Vergelijking" r:id="rId7" imgW="1397000" imgH="241300" progId="Equation.3">
                  <p:embed/>
                </p:oleObj>
              </mc:Choice>
              <mc:Fallback>
                <p:oleObj name="Vergelijking" r:id="rId7" imgW="13970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486400"/>
                        <a:ext cx="33528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64" name="Object 6"/>
          <p:cNvGraphicFramePr>
            <a:graphicFrameLocks noChangeAspect="1"/>
          </p:cNvGraphicFramePr>
          <p:nvPr/>
        </p:nvGraphicFramePr>
        <p:xfrm>
          <a:off x="3810000" y="3581400"/>
          <a:ext cx="944563" cy="1158875"/>
        </p:xfrm>
        <a:graphic>
          <a:graphicData uri="http://schemas.openxmlformats.org/presentationml/2006/ole">
            <mc:AlternateContent xmlns:mc="http://schemas.openxmlformats.org/markup-compatibility/2006">
              <mc:Choice xmlns:v="urn:schemas-microsoft-com:vml" Requires="v">
                <p:oleObj spid="_x0000_s65925" name="Vergelijking" r:id="rId9" imgW="393529" imgH="482391" progId="Equation.3">
                  <p:embed/>
                </p:oleObj>
              </mc:Choice>
              <mc:Fallback>
                <p:oleObj name="Vergelijking" r:id="rId9" imgW="393529" imgH="48239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3581400"/>
                        <a:ext cx="944563" cy="115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Slide Number Placeholder 8"/>
          <p:cNvSpPr>
            <a:spLocks noGrp="1"/>
          </p:cNvSpPr>
          <p:nvPr>
            <p:ph type="sldNum" sz="quarter" idx="12"/>
          </p:nvPr>
        </p:nvSpPr>
        <p:spPr/>
        <p:txBody>
          <a:bodyPr/>
          <a:lstStyle/>
          <a:p>
            <a:pPr>
              <a:defRPr/>
            </a:pPr>
            <a:fld id="{8B5626F7-FCF0-4076-A59B-65F43F472DA7}" type="slidenum">
              <a:rPr lang="en-US" smtClean="0"/>
              <a:pPr>
                <a:defRPr/>
              </a:pPr>
              <a:t>139</a:t>
            </a:fld>
            <a:endParaRPr lang="en-US" dirty="0"/>
          </a:p>
        </p:txBody>
      </p:sp>
      <p:cxnSp>
        <p:nvCxnSpPr>
          <p:cNvPr id="11" name="Straight Arrow Connector 10"/>
          <p:cNvCxnSpPr/>
          <p:nvPr/>
        </p:nvCxnSpPr>
        <p:spPr>
          <a:xfrm>
            <a:off x="4800600" y="4191000"/>
            <a:ext cx="1828800" cy="533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4724400" y="4267200"/>
            <a:ext cx="1219200" cy="1066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11668" name="Picture 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3000" y="2895600"/>
            <a:ext cx="3657600"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6991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14</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1855384" y="2380688"/>
                <a:ext cx="4819653" cy="1074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a:rPr>
                            <m:t>𝑌</m:t>
                          </m:r>
                        </m:e>
                        <m:sub>
                          <m:r>
                            <a:rPr lang="en-GB" sz="2000" b="0" i="1" smtClean="0">
                              <a:latin typeface="Cambria Math"/>
                            </a:rPr>
                            <m:t>𝑖</m:t>
                          </m:r>
                        </m:sub>
                      </m:sSub>
                      <m:r>
                        <a:rPr lang="en-GB" sz="2000" b="0" i="1" smtClean="0">
                          <a:latin typeface="Cambria Math"/>
                        </a:rPr>
                        <m:t>=</m:t>
                      </m:r>
                      <m:d>
                        <m:dPr>
                          <m:begChr m:val="{"/>
                          <m:endChr m:val=""/>
                          <m:ctrlPr>
                            <a:rPr lang="en-GB" sz="2000" b="0" i="1" smtClean="0">
                              <a:latin typeface="Cambria Math" panose="02040503050406030204" pitchFamily="18" charset="0"/>
                            </a:rPr>
                          </m:ctrlPr>
                        </m:dPr>
                        <m:e>
                          <m:eqArr>
                            <m:eqArrPr>
                              <m:ctrlPr>
                                <a:rPr lang="en-GB" sz="2000" b="0" i="1" smtClean="0">
                                  <a:latin typeface="Cambria Math" panose="02040503050406030204" pitchFamily="18" charset="0"/>
                                </a:rPr>
                              </m:ctrlPr>
                            </m:eqArrPr>
                            <m:e>
                              <m:r>
                                <a:rPr lang="en-GB" sz="2000" b="0" i="1" smtClean="0">
                                  <a:latin typeface="Cambria Math"/>
                                </a:rPr>
                                <m:t>1 </m:t>
                              </m:r>
                              <m:r>
                                <m:rPr>
                                  <m:nor/>
                                </m:rPr>
                                <a:rPr lang="en-GB" sz="2000" b="0" i="0" smtClean="0">
                                  <a:latin typeface="Cambria Math"/>
                                </a:rPr>
                                <m:t>if</m:t>
                              </m:r>
                              <m:r>
                                <m:rPr>
                                  <m:nor/>
                                </m:rPr>
                                <a:rPr lang="en-GB" sz="2000" b="0" i="0" smtClean="0">
                                  <a:latin typeface="Cambria Math"/>
                                </a:rPr>
                                <m:t> </m:t>
                              </m:r>
                              <m:r>
                                <m:rPr>
                                  <m:nor/>
                                </m:rPr>
                                <a:rPr lang="en-GB" sz="2000" b="0" i="0" smtClean="0">
                                  <a:latin typeface="Cambria Math"/>
                                </a:rPr>
                                <m:t>the</m:t>
                              </m:r>
                              <m:r>
                                <m:rPr>
                                  <m:nor/>
                                </m:rPr>
                                <a:rPr lang="en-GB" sz="2000" b="0" i="0" smtClean="0">
                                  <a:latin typeface="Cambria Math"/>
                                </a:rPr>
                                <m:t> </m:t>
                              </m:r>
                              <m:r>
                                <m:rPr>
                                  <m:nor/>
                                </m:rPr>
                                <a:rPr lang="en-GB" sz="2000" b="0" i="0" smtClean="0">
                                  <a:latin typeface="Cambria Math"/>
                                </a:rPr>
                                <m:t>outcome</m:t>
                              </m:r>
                              <m:r>
                                <m:rPr>
                                  <m:nor/>
                                </m:rPr>
                                <a:rPr lang="en-GB" sz="2000" b="0" i="0" smtClean="0">
                                  <a:latin typeface="Cambria Math"/>
                                </a:rPr>
                                <m:t> </m:t>
                              </m:r>
                              <m:r>
                                <m:rPr>
                                  <m:nor/>
                                </m:rPr>
                                <a:rPr lang="en-GB" sz="2000" b="0" i="0" smtClean="0">
                                  <a:latin typeface="Cambria Math"/>
                                </a:rPr>
                                <m:t>is</m:t>
                              </m:r>
                              <m:r>
                                <m:rPr>
                                  <m:nor/>
                                </m:rPr>
                                <a:rPr lang="en-GB" sz="2000" b="0" i="0" smtClean="0">
                                  <a:latin typeface="Cambria Math"/>
                                </a:rPr>
                                <m:t> </m:t>
                              </m:r>
                              <m:r>
                                <m:rPr>
                                  <m:nor/>
                                </m:rPr>
                                <a:rPr lang="en-GB" sz="2000" b="0" i="0" smtClean="0">
                                  <a:latin typeface="Cambria Math"/>
                                </a:rPr>
                                <m:t>postive</m:t>
                              </m:r>
                              <m:r>
                                <m:rPr>
                                  <m:nor/>
                                </m:rPr>
                                <a:rPr lang="en-GB" sz="2000" b="0" i="0" smtClean="0">
                                  <a:latin typeface="Cambria Math"/>
                                </a:rPr>
                                <m:t>/</m:t>
                              </m:r>
                              <m:r>
                                <m:rPr>
                                  <m:nor/>
                                </m:rPr>
                                <a:rPr lang="en-GB" sz="2000" b="0" i="0" smtClean="0">
                                  <a:latin typeface="Cambria Math"/>
                                </a:rPr>
                                <m:t>success</m:t>
                              </m:r>
                            </m:e>
                            <m:e/>
                            <m:e>
                              <m:r>
                                <a:rPr lang="en-GB" sz="2000" b="0" i="1" smtClean="0">
                                  <a:latin typeface="Cambria Math"/>
                                </a:rPr>
                                <m:t> 0 </m:t>
                              </m:r>
                              <m:r>
                                <m:rPr>
                                  <m:nor/>
                                </m:rPr>
                                <a:rPr lang="en-GB" sz="2000" b="0" i="0" smtClean="0">
                                  <a:latin typeface="Cambria Math"/>
                                </a:rPr>
                                <m:t>if</m:t>
                              </m:r>
                              <m:r>
                                <m:rPr>
                                  <m:nor/>
                                </m:rPr>
                                <a:rPr lang="en-GB" sz="2000" b="0" i="0" smtClean="0">
                                  <a:latin typeface="Cambria Math"/>
                                </a:rPr>
                                <m:t> </m:t>
                              </m:r>
                              <m:r>
                                <m:rPr>
                                  <m:nor/>
                                </m:rPr>
                                <a:rPr lang="en-GB" sz="2000" b="0" i="0" smtClean="0">
                                  <a:latin typeface="Cambria Math"/>
                                </a:rPr>
                                <m:t>the</m:t>
                              </m:r>
                              <m:r>
                                <m:rPr>
                                  <m:nor/>
                                </m:rPr>
                                <a:rPr lang="en-GB" sz="2000" b="0" i="0" smtClean="0">
                                  <a:latin typeface="Cambria Math"/>
                                </a:rPr>
                                <m:t> </m:t>
                              </m:r>
                              <m:r>
                                <m:rPr>
                                  <m:nor/>
                                </m:rPr>
                                <a:rPr lang="en-GB" sz="2000" b="0" i="0" smtClean="0">
                                  <a:latin typeface="Cambria Math"/>
                                </a:rPr>
                                <m:t>outcome</m:t>
                              </m:r>
                              <m:r>
                                <m:rPr>
                                  <m:nor/>
                                </m:rPr>
                                <a:rPr lang="en-GB" sz="2000" b="0" i="0" smtClean="0">
                                  <a:latin typeface="Cambria Math"/>
                                </a:rPr>
                                <m:t> </m:t>
                              </m:r>
                              <m:r>
                                <m:rPr>
                                  <m:nor/>
                                </m:rPr>
                                <a:rPr lang="en-GB" sz="2000" b="0" i="0" smtClean="0">
                                  <a:latin typeface="Cambria Math"/>
                                </a:rPr>
                                <m:t>is</m:t>
                              </m:r>
                              <m:r>
                                <m:rPr>
                                  <m:nor/>
                                </m:rPr>
                                <a:rPr lang="en-GB" sz="2000" b="0" i="0" smtClean="0">
                                  <a:latin typeface="Cambria Math"/>
                                </a:rPr>
                                <m:t> </m:t>
                              </m:r>
                              <m:r>
                                <m:rPr>
                                  <m:nor/>
                                </m:rPr>
                                <a:rPr lang="en-GB" sz="2000" b="0" i="0" smtClean="0">
                                  <a:latin typeface="Cambria Math"/>
                                </a:rPr>
                                <m:t>negative</m:t>
                              </m:r>
                              <m:r>
                                <m:rPr>
                                  <m:nor/>
                                </m:rPr>
                                <a:rPr lang="en-GB" sz="2000" b="0" i="0" smtClean="0">
                                  <a:latin typeface="Cambria Math"/>
                                </a:rPr>
                                <m:t>/</m:t>
                              </m:r>
                              <m:r>
                                <m:rPr>
                                  <m:nor/>
                                </m:rPr>
                                <a:rPr lang="en-GB" sz="2000" b="0" i="0" smtClean="0">
                                  <a:latin typeface="Cambria Math"/>
                                </a:rPr>
                                <m:t>failure</m:t>
                              </m:r>
                            </m:e>
                          </m:eqArr>
                        </m:e>
                      </m:d>
                    </m:oMath>
                  </m:oMathPara>
                </a14:m>
                <a:endParaRPr lang="en-GB"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1855384" y="2380688"/>
                <a:ext cx="4819653" cy="1074910"/>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93178" y="1052736"/>
                <a:ext cx="8280920" cy="1107996"/>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t>Let </a:t>
                </a:r>
                <a14:m>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𝑌</m:t>
                        </m:r>
                      </m:e>
                      <m:sub>
                        <m:r>
                          <a:rPr lang="en-GB" sz="2200" b="0" i="1" smtClean="0">
                            <a:latin typeface="Cambria Math"/>
                          </a:rPr>
                          <m:t>1</m:t>
                        </m:r>
                      </m:sub>
                    </m:sSub>
                    <m:r>
                      <a:rPr lang="en-GB" sz="2200" b="0" i="1" smtClean="0">
                        <a:latin typeface="Cambria Math"/>
                      </a:rPr>
                      <m:t>, </m:t>
                    </m:r>
                    <m:sSub>
                      <m:sSubPr>
                        <m:ctrlPr>
                          <a:rPr lang="en-GB" sz="2200" b="0" i="1" smtClean="0">
                            <a:latin typeface="Cambria Math" panose="02040503050406030204" pitchFamily="18" charset="0"/>
                          </a:rPr>
                        </m:ctrlPr>
                      </m:sSubPr>
                      <m:e>
                        <m:r>
                          <a:rPr lang="en-GB" sz="2200" b="0" i="1" smtClean="0">
                            <a:latin typeface="Cambria Math"/>
                          </a:rPr>
                          <m:t>𝑌</m:t>
                        </m:r>
                      </m:e>
                      <m:sub>
                        <m:r>
                          <a:rPr lang="en-GB" sz="2200" b="0" i="1" smtClean="0">
                            <a:latin typeface="Cambria Math"/>
                          </a:rPr>
                          <m:t>2</m:t>
                        </m:r>
                      </m:sub>
                    </m:sSub>
                    <m:r>
                      <a:rPr lang="en-GB" sz="2200" b="0" i="1" smtClean="0">
                        <a:latin typeface="Cambria Math"/>
                      </a:rPr>
                      <m:t>, …, </m:t>
                    </m:r>
                    <m:sSub>
                      <m:sSubPr>
                        <m:ctrlPr>
                          <a:rPr lang="en-GB" sz="2200" b="0" i="1" smtClean="0">
                            <a:latin typeface="Cambria Math" panose="02040503050406030204" pitchFamily="18" charset="0"/>
                          </a:rPr>
                        </m:ctrlPr>
                      </m:sSubPr>
                      <m:e>
                        <m:r>
                          <a:rPr lang="en-GB" sz="2200" b="0" i="1" smtClean="0">
                            <a:latin typeface="Cambria Math"/>
                          </a:rPr>
                          <m:t>𝑌</m:t>
                        </m:r>
                      </m:e>
                      <m:sub>
                        <m:r>
                          <a:rPr lang="en-GB" sz="2200" b="0" i="1" smtClean="0">
                            <a:latin typeface="Cambria Math"/>
                          </a:rPr>
                          <m:t>𝑁</m:t>
                        </m:r>
                      </m:sub>
                    </m:sSub>
                  </m:oMath>
                </a14:m>
                <a:r>
                  <a:rPr lang="en-GB" sz="2200" dirty="0"/>
                  <a:t> represent a consecutive Bernoulli process from N trials. </a:t>
                </a:r>
              </a:p>
            </p:txBody>
          </p:sp>
        </mc:Choice>
        <mc:Fallback xmlns="">
          <p:sp>
            <p:nvSpPr>
              <p:cNvPr id="6" name="TextBox 5"/>
              <p:cNvSpPr txBox="1">
                <a:spLocks noRot="1" noChangeAspect="1" noMove="1" noResize="1" noEditPoints="1" noAdjustHandles="1" noChangeArrowheads="1" noChangeShapeType="1" noTextEdit="1"/>
              </p:cNvSpPr>
              <p:nvPr/>
            </p:nvSpPr>
            <p:spPr>
              <a:xfrm>
                <a:off x="493178" y="1052736"/>
                <a:ext cx="8280920" cy="1107996"/>
              </a:xfrm>
              <a:prstGeom prst="rect">
                <a:avLst/>
              </a:prstGeom>
              <a:blipFill rotWithShape="1">
                <a:blip r:embed="rId3"/>
                <a:stretch>
                  <a:fillRect l="-884" r="-1031" b="-497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64656" y="3975964"/>
                <a:ext cx="619268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Let </a:t>
                </a:r>
                <a14:m>
                  <m:oMath xmlns:m="http://schemas.openxmlformats.org/officeDocument/2006/math">
                    <m:r>
                      <a:rPr lang="en-GB" sz="2200" b="0" i="1" smtClean="0">
                        <a:latin typeface="Cambria Math"/>
                      </a:rPr>
                      <m:t>𝑝</m:t>
                    </m:r>
                    <m:r>
                      <a:rPr lang="en-GB" sz="2200" b="0" i="1" smtClean="0">
                        <a:latin typeface="Cambria Math"/>
                      </a:rPr>
                      <m:t>=</m:t>
                    </m:r>
                    <m:r>
                      <a:rPr lang="en-GB" sz="2200" b="0" i="1" smtClean="0">
                        <a:latin typeface="Cambria Math"/>
                      </a:rPr>
                      <m:t>𝑃</m:t>
                    </m:r>
                    <m:d>
                      <m:dPr>
                        <m:ctrlPr>
                          <a:rPr lang="en-GB" sz="2200" b="0" i="1" smtClean="0">
                            <a:latin typeface="Cambria Math" panose="02040503050406030204" pitchFamily="18" charset="0"/>
                          </a:rPr>
                        </m:ctrlPr>
                      </m:dPr>
                      <m:e>
                        <m:sSub>
                          <m:sSubPr>
                            <m:ctrlPr>
                              <a:rPr lang="en-GB" sz="2200" i="1">
                                <a:latin typeface="Cambria Math" panose="02040503050406030204" pitchFamily="18" charset="0"/>
                              </a:rPr>
                            </m:ctrlPr>
                          </m:sSubPr>
                          <m:e>
                            <m:r>
                              <a:rPr lang="en-GB" sz="2200" i="1">
                                <a:latin typeface="Cambria Math"/>
                              </a:rPr>
                              <m:t>𝑌</m:t>
                            </m:r>
                          </m:e>
                          <m:sub>
                            <m:r>
                              <a:rPr lang="en-GB" sz="2200" i="1">
                                <a:latin typeface="Cambria Math"/>
                              </a:rPr>
                              <m:t>𝑖</m:t>
                            </m:r>
                          </m:sub>
                        </m:sSub>
                        <m:r>
                          <a:rPr lang="en-GB" sz="2200" b="0" i="1" smtClean="0">
                            <a:latin typeface="Cambria Math"/>
                          </a:rPr>
                          <m:t>=1</m:t>
                        </m:r>
                      </m:e>
                    </m:d>
                    <m:r>
                      <a:rPr lang="en-GB" sz="2200" b="0" i="1" smtClean="0">
                        <a:latin typeface="Cambria Math"/>
                      </a:rPr>
                      <m:t> </m:t>
                    </m:r>
                    <m:r>
                      <m:rPr>
                        <m:nor/>
                      </m:rPr>
                      <a:rPr lang="en-GB" sz="2200" b="0" i="0" smtClean="0">
                        <a:latin typeface="Cambria Math"/>
                      </a:rPr>
                      <m:t>be</m:t>
                    </m:r>
                    <m:r>
                      <m:rPr>
                        <m:nor/>
                      </m:rPr>
                      <a:rPr lang="en-GB" sz="2200" b="0" i="0" smtClean="0">
                        <a:latin typeface="Cambria Math"/>
                      </a:rPr>
                      <m:t> </m:t>
                    </m:r>
                    <m:r>
                      <m:rPr>
                        <m:nor/>
                      </m:rPr>
                      <a:rPr lang="en-GB" sz="2200" b="0" i="0" smtClean="0">
                        <a:latin typeface="Cambria Math"/>
                      </a:rPr>
                      <m:t>the</m:t>
                    </m:r>
                    <m:r>
                      <m:rPr>
                        <m:nor/>
                      </m:rPr>
                      <a:rPr lang="en-GB" sz="2200" b="0" i="0" smtClean="0">
                        <a:latin typeface="Cambria Math"/>
                      </a:rPr>
                      <m:t> </m:t>
                    </m:r>
                    <m:r>
                      <m:rPr>
                        <m:nor/>
                      </m:rPr>
                      <a:rPr lang="en-GB" sz="2200" b="0" i="0" smtClean="0">
                        <a:latin typeface="Cambria Math"/>
                      </a:rPr>
                      <m:t>probability</m:t>
                    </m:r>
                    <m:r>
                      <m:rPr>
                        <m:nor/>
                      </m:rPr>
                      <a:rPr lang="en-GB" sz="2200" b="0" i="0" smtClean="0">
                        <a:latin typeface="Cambria Math"/>
                      </a:rPr>
                      <m:t> </m:t>
                    </m:r>
                    <m:r>
                      <m:rPr>
                        <m:nor/>
                      </m:rPr>
                      <a:rPr lang="en-GB" sz="2200" b="0" i="0" smtClean="0">
                        <a:latin typeface="Cambria Math"/>
                      </a:rPr>
                      <m:t>of</m:t>
                    </m:r>
                    <m:r>
                      <m:rPr>
                        <m:nor/>
                      </m:rPr>
                      <a:rPr lang="en-GB" sz="2200" b="0" i="0" smtClean="0">
                        <a:latin typeface="Cambria Math"/>
                      </a:rPr>
                      <m:t> </m:t>
                    </m:r>
                    <m:r>
                      <m:rPr>
                        <m:nor/>
                      </m:rPr>
                      <a:rPr lang="en-GB" sz="2200" b="0" i="0" smtClean="0">
                        <a:latin typeface="Cambria Math"/>
                      </a:rPr>
                      <m:t>success</m:t>
                    </m:r>
                  </m:oMath>
                </a14:m>
                <a:endParaRPr lang="en-GB" sz="2200" dirty="0"/>
              </a:p>
            </p:txBody>
          </p:sp>
        </mc:Choice>
        <mc:Fallback xmlns="">
          <p:sp>
            <p:nvSpPr>
              <p:cNvPr id="7" name="TextBox 6"/>
              <p:cNvSpPr txBox="1">
                <a:spLocks noRot="1" noChangeAspect="1" noMove="1" noResize="1" noEditPoints="1" noAdjustHandles="1" noChangeArrowheads="1" noChangeShapeType="1" noTextEdit="1"/>
              </p:cNvSpPr>
              <p:nvPr/>
            </p:nvSpPr>
            <p:spPr>
              <a:xfrm>
                <a:off x="464656" y="3975964"/>
                <a:ext cx="6192688" cy="430887"/>
              </a:xfrm>
              <a:prstGeom prst="rect">
                <a:avLst/>
              </a:prstGeom>
              <a:blipFill rotWithShape="1">
                <a:blip r:embed="rId4"/>
                <a:stretch>
                  <a:fillRect l="-1083" t="-7042" b="-2816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64656" y="4961373"/>
                <a:ext cx="828380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Let </a:t>
                </a:r>
                <a14:m>
                  <m:oMath xmlns:m="http://schemas.openxmlformats.org/officeDocument/2006/math">
                    <m:r>
                      <a:rPr lang="en-GB" sz="2200" b="0" i="0" smtClean="0">
                        <a:latin typeface="Cambria Math"/>
                      </a:rPr>
                      <m:t>(1−</m:t>
                    </m:r>
                    <m:r>
                      <a:rPr lang="en-GB" sz="2200" b="0" i="1" smtClean="0">
                        <a:latin typeface="Cambria Math"/>
                      </a:rPr>
                      <m:t>𝑝</m:t>
                    </m:r>
                    <m:r>
                      <a:rPr lang="en-GB" sz="2200" b="0" i="1" smtClean="0">
                        <a:latin typeface="Cambria Math"/>
                      </a:rPr>
                      <m:t>)=</m:t>
                    </m:r>
                    <m:r>
                      <a:rPr lang="en-GB" sz="2200" b="0" i="1" smtClean="0">
                        <a:latin typeface="Cambria Math"/>
                      </a:rPr>
                      <m:t>𝑃</m:t>
                    </m:r>
                    <m:d>
                      <m:dPr>
                        <m:ctrlPr>
                          <a:rPr lang="en-GB" sz="2200" b="0" i="1" smtClean="0">
                            <a:latin typeface="Cambria Math" panose="02040503050406030204" pitchFamily="18" charset="0"/>
                          </a:rPr>
                        </m:ctrlPr>
                      </m:dPr>
                      <m:e>
                        <m:sSub>
                          <m:sSubPr>
                            <m:ctrlPr>
                              <a:rPr lang="en-GB" sz="2200" i="1">
                                <a:latin typeface="Cambria Math" panose="02040503050406030204" pitchFamily="18" charset="0"/>
                              </a:rPr>
                            </m:ctrlPr>
                          </m:sSubPr>
                          <m:e>
                            <m:r>
                              <a:rPr lang="en-GB" sz="2200" i="1">
                                <a:latin typeface="Cambria Math"/>
                              </a:rPr>
                              <m:t>𝑌</m:t>
                            </m:r>
                          </m:e>
                          <m:sub>
                            <m:r>
                              <a:rPr lang="en-GB" sz="2200" i="1">
                                <a:latin typeface="Cambria Math"/>
                              </a:rPr>
                              <m:t>𝑖</m:t>
                            </m:r>
                          </m:sub>
                        </m:sSub>
                        <m:r>
                          <a:rPr lang="en-GB" sz="2200" b="0" i="1" smtClean="0">
                            <a:latin typeface="Cambria Math"/>
                          </a:rPr>
                          <m:t>=0</m:t>
                        </m:r>
                      </m:e>
                    </m:d>
                    <m:r>
                      <a:rPr lang="en-GB" sz="2200" b="0" i="1" smtClean="0">
                        <a:latin typeface="Cambria Math"/>
                      </a:rPr>
                      <m:t> </m:t>
                    </m:r>
                    <m:r>
                      <m:rPr>
                        <m:nor/>
                      </m:rPr>
                      <a:rPr lang="en-GB" sz="2200" b="0" i="0" smtClean="0">
                        <a:latin typeface="Cambria Math"/>
                      </a:rPr>
                      <m:t>be</m:t>
                    </m:r>
                    <m:r>
                      <m:rPr>
                        <m:nor/>
                      </m:rPr>
                      <a:rPr lang="en-GB" sz="2200" b="0" i="0" smtClean="0">
                        <a:latin typeface="Cambria Math"/>
                      </a:rPr>
                      <m:t> </m:t>
                    </m:r>
                    <m:r>
                      <m:rPr>
                        <m:nor/>
                      </m:rPr>
                      <a:rPr lang="en-GB" sz="2200" b="0" i="0" smtClean="0">
                        <a:latin typeface="Cambria Math"/>
                      </a:rPr>
                      <m:t>the</m:t>
                    </m:r>
                    <m:r>
                      <m:rPr>
                        <m:nor/>
                      </m:rPr>
                      <a:rPr lang="en-GB" sz="2200" b="0" i="0" smtClean="0">
                        <a:latin typeface="Cambria Math"/>
                      </a:rPr>
                      <m:t> </m:t>
                    </m:r>
                    <m:r>
                      <m:rPr>
                        <m:nor/>
                      </m:rPr>
                      <a:rPr lang="en-GB" sz="2200" b="0" i="0" smtClean="0">
                        <a:latin typeface="Cambria Math"/>
                      </a:rPr>
                      <m:t>probability</m:t>
                    </m:r>
                    <m:r>
                      <m:rPr>
                        <m:nor/>
                      </m:rPr>
                      <a:rPr lang="en-GB" sz="2200" b="0" i="0" smtClean="0">
                        <a:latin typeface="Cambria Math"/>
                      </a:rPr>
                      <m:t> </m:t>
                    </m:r>
                    <m:r>
                      <m:rPr>
                        <m:nor/>
                      </m:rPr>
                      <a:rPr lang="en-GB" sz="2200" b="0" i="0" smtClean="0">
                        <a:latin typeface="Cambria Math"/>
                      </a:rPr>
                      <m:t>of</m:t>
                    </m:r>
                    <m:r>
                      <m:rPr>
                        <m:nor/>
                      </m:rPr>
                      <a:rPr lang="en-GB" sz="2200" b="0" i="0" smtClean="0">
                        <a:latin typeface="Cambria Math"/>
                      </a:rPr>
                      <m:t> </m:t>
                    </m:r>
                    <m:r>
                      <m:rPr>
                        <m:nor/>
                      </m:rPr>
                      <a:rPr lang="en-GB" sz="2200" b="0" i="0" smtClean="0">
                        <a:latin typeface="Cambria Math"/>
                      </a:rPr>
                      <m:t>failure</m:t>
                    </m:r>
                  </m:oMath>
                </a14:m>
                <a:endParaRPr lang="en-GB" sz="2200" dirty="0"/>
              </a:p>
            </p:txBody>
          </p:sp>
        </mc:Choice>
        <mc:Fallback xmlns="">
          <p:sp>
            <p:nvSpPr>
              <p:cNvPr id="8" name="TextBox 7"/>
              <p:cNvSpPr txBox="1">
                <a:spLocks noRot="1" noChangeAspect="1" noMove="1" noResize="1" noEditPoints="1" noAdjustHandles="1" noChangeArrowheads="1" noChangeShapeType="1" noTextEdit="1"/>
              </p:cNvSpPr>
              <p:nvPr/>
            </p:nvSpPr>
            <p:spPr>
              <a:xfrm>
                <a:off x="464656" y="4961373"/>
                <a:ext cx="8283808" cy="430887"/>
              </a:xfrm>
              <a:prstGeom prst="rect">
                <a:avLst/>
              </a:prstGeom>
              <a:blipFill rotWithShape="1">
                <a:blip r:embed="rId5"/>
                <a:stretch>
                  <a:fillRect l="-809" t="-7042" b="-28169"/>
                </a:stretch>
              </a:blipFill>
            </p:spPr>
            <p:txBody>
              <a:bodyPr/>
              <a:lstStyle/>
              <a:p>
                <a:r>
                  <a:rPr lang="en-GB">
                    <a:noFill/>
                  </a:rPr>
                  <a:t> </a:t>
                </a:r>
              </a:p>
            </p:txBody>
          </p:sp>
        </mc:Fallback>
      </mc:AlternateContent>
      <p:sp>
        <p:nvSpPr>
          <p:cNvPr id="10" name="Title 1"/>
          <p:cNvSpPr txBox="1">
            <a:spLocks/>
          </p:cNvSpPr>
          <p:nvPr/>
        </p:nvSpPr>
        <p:spPr>
          <a:xfrm>
            <a:off x="971600" y="207079"/>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p:spTree>
    <p:extLst>
      <p:ext uri="{BB962C8B-B14F-4D97-AF65-F5344CB8AC3E}">
        <p14:creationId xmlns:p14="http://schemas.microsoft.com/office/powerpoint/2010/main" val="23117718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 </a:t>
            </a:r>
            <a:r>
              <a:rPr lang="en-US" sz="3600" dirty="0"/>
              <a:t>Systematic component: dependency of the predictor – the linear predictor</a:t>
            </a:r>
          </a:p>
        </p:txBody>
      </p:sp>
      <p:graphicFrame>
        <p:nvGraphicFramePr>
          <p:cNvPr id="112643" name="Object 2"/>
          <p:cNvGraphicFramePr>
            <a:graphicFrameLocks noChangeAspect="1"/>
          </p:cNvGraphicFramePr>
          <p:nvPr/>
        </p:nvGraphicFramePr>
        <p:xfrm>
          <a:off x="2590800" y="3276600"/>
          <a:ext cx="3821113" cy="654050"/>
        </p:xfrm>
        <a:graphic>
          <a:graphicData uri="http://schemas.openxmlformats.org/presentationml/2006/ole">
            <mc:AlternateContent xmlns:mc="http://schemas.openxmlformats.org/markup-compatibility/2006">
              <mc:Choice xmlns:v="urn:schemas-microsoft-com:vml" Requires="v">
                <p:oleObj spid="_x0000_s66754" name="Vergelijking" r:id="rId3" imgW="1409088" imgH="241195" progId="Equation.3">
                  <p:embed/>
                </p:oleObj>
              </mc:Choice>
              <mc:Fallback>
                <p:oleObj name="Vergelijking" r:id="rId3" imgW="1409088"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276600"/>
                        <a:ext cx="3821113"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4" name="Object 3"/>
          <p:cNvGraphicFramePr>
            <a:graphicFrameLocks noGrp="1" noChangeAspect="1"/>
          </p:cNvGraphicFramePr>
          <p:nvPr>
            <p:ph idx="1"/>
          </p:nvPr>
        </p:nvGraphicFramePr>
        <p:xfrm>
          <a:off x="2514600" y="4343400"/>
          <a:ext cx="3852863" cy="566738"/>
        </p:xfrm>
        <a:graphic>
          <a:graphicData uri="http://schemas.openxmlformats.org/presentationml/2006/ole">
            <mc:AlternateContent xmlns:mc="http://schemas.openxmlformats.org/markup-compatibility/2006">
              <mc:Choice xmlns:v="urn:schemas-microsoft-com:vml" Requires="v">
                <p:oleObj spid="_x0000_s66755" name="Vergelijking" r:id="rId5" imgW="1638300" imgH="241300" progId="Equation.3">
                  <p:embed/>
                </p:oleObj>
              </mc:Choice>
              <mc:Fallback>
                <p:oleObj name="Vergelijking" r:id="rId5" imgW="16383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4343400"/>
                        <a:ext cx="3852863"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5"/>
          <p:cNvSpPr/>
          <p:nvPr/>
        </p:nvSpPr>
        <p:spPr>
          <a:xfrm>
            <a:off x="381000" y="1828800"/>
            <a:ext cx="8534400" cy="830263"/>
          </a:xfrm>
          <a:prstGeom prst="rect">
            <a:avLst/>
          </a:prstGeom>
        </p:spPr>
        <p:txBody>
          <a:bodyPr>
            <a:spAutoFit/>
          </a:bodyPr>
          <a:lstStyle/>
          <a:p>
            <a:pPr>
              <a:defRPr/>
            </a:pPr>
            <a:r>
              <a:rPr lang="en-US" sz="2400" dirty="0">
                <a:latin typeface="+mn-lt"/>
              </a:rPr>
              <a:t>The systematic component of the model consists of a set of explanatory variables and some linear function  of them. </a:t>
            </a:r>
          </a:p>
        </p:txBody>
      </p:sp>
      <p:sp>
        <p:nvSpPr>
          <p:cNvPr id="7" name="Right Brace 6"/>
          <p:cNvSpPr/>
          <p:nvPr/>
        </p:nvSpPr>
        <p:spPr>
          <a:xfrm rot="5400000">
            <a:off x="5257800" y="4572000"/>
            <a:ext cx="457200" cy="12192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nl-BE"/>
          </a:p>
        </p:txBody>
      </p:sp>
      <p:sp>
        <p:nvSpPr>
          <p:cNvPr id="55303" name="TextBox 8"/>
          <p:cNvSpPr txBox="1">
            <a:spLocks noChangeArrowheads="1"/>
          </p:cNvSpPr>
          <p:nvPr/>
        </p:nvSpPr>
        <p:spPr bwMode="auto">
          <a:xfrm>
            <a:off x="4343400" y="5562600"/>
            <a:ext cx="2362200" cy="400050"/>
          </a:xfrm>
          <a:prstGeom prst="rect">
            <a:avLst/>
          </a:prstGeom>
          <a:noFill/>
          <a:ln w="9525">
            <a:noFill/>
            <a:miter lim="800000"/>
            <a:headEnd/>
            <a:tailEnd/>
          </a:ln>
        </p:spPr>
        <p:txBody>
          <a:bodyPr>
            <a:spAutoFit/>
          </a:bodyPr>
          <a:lstStyle/>
          <a:p>
            <a:pPr>
              <a:defRPr/>
            </a:pPr>
            <a:r>
              <a:rPr lang="en-US" sz="2000" dirty="0">
                <a:latin typeface="+mn-lt"/>
              </a:rPr>
              <a:t>The linear predictor</a:t>
            </a:r>
            <a:endParaRPr lang="nl-BE" sz="2000" dirty="0">
              <a:latin typeface="+mn-lt"/>
            </a:endParaRPr>
          </a:p>
        </p:txBody>
      </p:sp>
      <p:sp>
        <p:nvSpPr>
          <p:cNvPr id="8" name="Slide Number Placeholder 7"/>
          <p:cNvSpPr>
            <a:spLocks noGrp="1"/>
          </p:cNvSpPr>
          <p:nvPr>
            <p:ph type="sldNum" sz="quarter" idx="12"/>
          </p:nvPr>
        </p:nvSpPr>
        <p:spPr/>
        <p:txBody>
          <a:bodyPr/>
          <a:lstStyle/>
          <a:p>
            <a:pPr>
              <a:defRPr/>
            </a:pPr>
            <a:fld id="{21AA9F1A-5EDD-4710-86C5-07C7FF14F430}" type="slidenum">
              <a:rPr lang="en-US" smtClean="0"/>
              <a:pPr>
                <a:defRPr/>
              </a:pPr>
              <a:t>140</a:t>
            </a:fld>
            <a:endParaRPr lang="en-US" dirty="0"/>
          </a:p>
        </p:txBody>
      </p:sp>
    </p:spTree>
    <p:extLst>
      <p:ext uri="{BB962C8B-B14F-4D97-AF65-F5344CB8AC3E}">
        <p14:creationId xmlns:p14="http://schemas.microsoft.com/office/powerpoint/2010/main" val="37994573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457200" y="274638"/>
            <a:ext cx="8229600" cy="563562"/>
          </a:xfrm>
        </p:spPr>
        <p:txBody>
          <a:bodyPr>
            <a:normAutofit fontScale="90000"/>
          </a:bodyPr>
          <a:lstStyle/>
          <a:p>
            <a:r>
              <a:rPr lang="en-US" altLang="nl-BE" sz="3200"/>
              <a:t>The Link function</a:t>
            </a:r>
          </a:p>
        </p:txBody>
      </p:sp>
      <p:sp>
        <p:nvSpPr>
          <p:cNvPr id="113667" name="Content Placeholder 2"/>
          <p:cNvSpPr>
            <a:spLocks noGrp="1"/>
          </p:cNvSpPr>
          <p:nvPr>
            <p:ph idx="1"/>
          </p:nvPr>
        </p:nvSpPr>
        <p:spPr>
          <a:xfrm>
            <a:off x="304800" y="1447800"/>
            <a:ext cx="3657600" cy="1066800"/>
          </a:xfrm>
        </p:spPr>
        <p:txBody>
          <a:bodyPr/>
          <a:lstStyle/>
          <a:p>
            <a:pPr algn="just">
              <a:buFont typeface="Arial" charset="0"/>
              <a:buNone/>
            </a:pPr>
            <a:r>
              <a:rPr lang="en-US" altLang="nl-BE" sz="2400"/>
              <a:t>The expected values of </a:t>
            </a:r>
          </a:p>
          <a:p>
            <a:pPr algn="just">
              <a:buFont typeface="Arial" charset="0"/>
              <a:buNone/>
            </a:pPr>
            <a:r>
              <a:rPr lang="en-US" altLang="nl-BE" sz="2400"/>
              <a:t>the response variable</a:t>
            </a:r>
          </a:p>
          <a:p>
            <a:pPr algn="just">
              <a:buFont typeface="Arial" charset="0"/>
              <a:buNone/>
            </a:pPr>
            <a:endParaRPr lang="en-US" altLang="nl-BE" sz="2800"/>
          </a:p>
          <a:p>
            <a:pPr algn="just">
              <a:buFont typeface="Arial" charset="0"/>
              <a:buNone/>
            </a:pPr>
            <a:endParaRPr lang="en-US" altLang="nl-BE" sz="2800"/>
          </a:p>
        </p:txBody>
      </p:sp>
      <p:graphicFrame>
        <p:nvGraphicFramePr>
          <p:cNvPr id="113668" name="Object 2"/>
          <p:cNvGraphicFramePr>
            <a:graphicFrameLocks noChangeAspect="1"/>
          </p:cNvGraphicFramePr>
          <p:nvPr/>
        </p:nvGraphicFramePr>
        <p:xfrm>
          <a:off x="685800" y="2895600"/>
          <a:ext cx="2339975" cy="892175"/>
        </p:xfrm>
        <a:graphic>
          <a:graphicData uri="http://schemas.openxmlformats.org/presentationml/2006/ole">
            <mc:AlternateContent xmlns:mc="http://schemas.openxmlformats.org/markup-compatibility/2006">
              <mc:Choice xmlns:v="urn:schemas-microsoft-com:vml" Requires="v">
                <p:oleObj spid="_x0000_s67970" name="Vergelijking" r:id="rId3" imgW="698500" imgH="241300" progId="Equation.3">
                  <p:embed/>
                </p:oleObj>
              </mc:Choice>
              <mc:Fallback>
                <p:oleObj name="Vergelijking" r:id="rId3" imgW="6985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895600"/>
                        <a:ext cx="23399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Content Placeholder 2"/>
          <p:cNvSpPr txBox="1">
            <a:spLocks/>
          </p:cNvSpPr>
          <p:nvPr/>
        </p:nvSpPr>
        <p:spPr bwMode="auto">
          <a:xfrm>
            <a:off x="4800600" y="1524000"/>
            <a:ext cx="3657600" cy="1066800"/>
          </a:xfrm>
          <a:prstGeom prst="rect">
            <a:avLst/>
          </a:prstGeom>
          <a:noFill/>
          <a:ln w="9525">
            <a:noFill/>
            <a:miter lim="800000"/>
            <a:headEnd/>
            <a:tailEnd/>
          </a:ln>
        </p:spPr>
        <p:txBody>
          <a:bodyPr>
            <a:normAutofit/>
          </a:bodyPr>
          <a:lstStyle/>
          <a:p>
            <a:pPr marL="342900" indent="-342900" algn="just" eaLnBrk="0" hangingPunct="0">
              <a:spcBef>
                <a:spcPct val="20000"/>
              </a:spcBef>
              <a:buFont typeface="Arial" pitchFamily="34" charset="0"/>
              <a:buNone/>
              <a:defRPr/>
            </a:pPr>
            <a:r>
              <a:rPr lang="en-US" sz="2400" dirty="0">
                <a:latin typeface="+mn-lt"/>
              </a:rPr>
              <a:t>The systematic part</a:t>
            </a:r>
          </a:p>
        </p:txBody>
      </p:sp>
      <p:graphicFrame>
        <p:nvGraphicFramePr>
          <p:cNvPr id="113670" name="Object 7"/>
          <p:cNvGraphicFramePr>
            <a:graphicFrameLocks noChangeAspect="1"/>
          </p:cNvGraphicFramePr>
          <p:nvPr/>
        </p:nvGraphicFramePr>
        <p:xfrm>
          <a:off x="4876800" y="2514600"/>
          <a:ext cx="3733800" cy="566738"/>
        </p:xfrm>
        <a:graphic>
          <a:graphicData uri="http://schemas.openxmlformats.org/presentationml/2006/ole">
            <mc:AlternateContent xmlns:mc="http://schemas.openxmlformats.org/markup-compatibility/2006">
              <mc:Choice xmlns:v="urn:schemas-microsoft-com:vml" Requires="v">
                <p:oleObj spid="_x0000_s67971" name="Vergelijking" r:id="rId5" imgW="1587500" imgH="241300" progId="Equation.3">
                  <p:embed/>
                </p:oleObj>
              </mc:Choice>
              <mc:Fallback>
                <p:oleObj name="Vergelijking" r:id="rId5" imgW="15875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514600"/>
                        <a:ext cx="37338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1" name="Object 8"/>
          <p:cNvGraphicFramePr>
            <a:graphicFrameLocks noChangeAspect="1"/>
          </p:cNvGraphicFramePr>
          <p:nvPr/>
        </p:nvGraphicFramePr>
        <p:xfrm>
          <a:off x="5029200" y="3429000"/>
          <a:ext cx="2741613" cy="1228725"/>
        </p:xfrm>
        <a:graphic>
          <a:graphicData uri="http://schemas.openxmlformats.org/presentationml/2006/ole">
            <mc:AlternateContent xmlns:mc="http://schemas.openxmlformats.org/markup-compatibility/2006">
              <mc:Choice xmlns:v="urn:schemas-microsoft-com:vml" Requires="v">
                <p:oleObj spid="_x0000_s67972" name="Vergelijking" r:id="rId7" imgW="990170" imgH="444307" progId="Equation.3">
                  <p:embed/>
                </p:oleObj>
              </mc:Choice>
              <mc:Fallback>
                <p:oleObj name="Vergelijking" r:id="rId7" imgW="990170" imgH="44430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3429000"/>
                        <a:ext cx="2741613" cy="122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3" name="Straight Connector 12"/>
          <p:cNvCxnSpPr/>
          <p:nvPr/>
        </p:nvCxnSpPr>
        <p:spPr>
          <a:xfrm rot="5400000">
            <a:off x="2400300" y="3238500"/>
            <a:ext cx="3276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13673" name="Object 9"/>
          <p:cNvGraphicFramePr>
            <a:graphicFrameLocks noChangeAspect="1"/>
          </p:cNvGraphicFramePr>
          <p:nvPr/>
        </p:nvGraphicFramePr>
        <p:xfrm>
          <a:off x="1582738" y="5334000"/>
          <a:ext cx="4510087" cy="762000"/>
        </p:xfrm>
        <a:graphic>
          <a:graphicData uri="http://schemas.openxmlformats.org/presentationml/2006/ole">
            <mc:AlternateContent xmlns:mc="http://schemas.openxmlformats.org/markup-compatibility/2006">
              <mc:Choice xmlns:v="urn:schemas-microsoft-com:vml" Requires="v">
                <p:oleObj spid="_x0000_s67973" name="Vergelijking" r:id="rId9" imgW="1346200" imgH="241300" progId="Equation.3">
                  <p:embed/>
                </p:oleObj>
              </mc:Choice>
              <mc:Fallback>
                <p:oleObj name="Vergelijking" r:id="rId9" imgW="13462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2738" y="5334000"/>
                        <a:ext cx="45100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Slide Number Placeholder 9"/>
          <p:cNvSpPr>
            <a:spLocks noGrp="1"/>
          </p:cNvSpPr>
          <p:nvPr>
            <p:ph type="sldNum" sz="quarter" idx="12"/>
          </p:nvPr>
        </p:nvSpPr>
        <p:spPr/>
        <p:txBody>
          <a:bodyPr/>
          <a:lstStyle/>
          <a:p>
            <a:pPr>
              <a:defRPr/>
            </a:pPr>
            <a:fld id="{8CD1D696-3D5E-4080-9F92-FE7C01B96AE3}" type="slidenum">
              <a:rPr lang="en-US" smtClean="0"/>
              <a:pPr>
                <a:defRPr/>
              </a:pPr>
              <a:t>141</a:t>
            </a:fld>
            <a:endParaRPr lang="en-US" dirty="0"/>
          </a:p>
        </p:txBody>
      </p:sp>
    </p:spTree>
    <p:extLst>
      <p:ext uri="{BB962C8B-B14F-4D97-AF65-F5344CB8AC3E}">
        <p14:creationId xmlns:p14="http://schemas.microsoft.com/office/powerpoint/2010/main" val="12649978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nl-BE" sz="3200"/>
              <a:t>The Link function (logit link function for binary data)</a:t>
            </a:r>
          </a:p>
        </p:txBody>
      </p:sp>
      <p:sp>
        <p:nvSpPr>
          <p:cNvPr id="114691" name="Content Placeholder 2"/>
          <p:cNvSpPr>
            <a:spLocks noGrp="1"/>
          </p:cNvSpPr>
          <p:nvPr>
            <p:ph idx="1"/>
          </p:nvPr>
        </p:nvSpPr>
        <p:spPr/>
        <p:txBody>
          <a:bodyPr/>
          <a:lstStyle/>
          <a:p>
            <a:pPr algn="just">
              <a:buFont typeface="Arial" charset="0"/>
              <a:buNone/>
            </a:pPr>
            <a:r>
              <a:rPr lang="en-US" altLang="nl-BE" sz="2400"/>
              <a:t>The link between the expected values of the response variable and the linear predictor</a:t>
            </a:r>
          </a:p>
          <a:p>
            <a:pPr algn="just">
              <a:buFont typeface="Arial" charset="0"/>
              <a:buNone/>
            </a:pPr>
            <a:endParaRPr lang="en-US" altLang="nl-BE" sz="2800"/>
          </a:p>
          <a:p>
            <a:pPr algn="just">
              <a:buFont typeface="Arial" charset="0"/>
              <a:buNone/>
            </a:pPr>
            <a:endParaRPr lang="en-US" altLang="nl-BE" sz="2800"/>
          </a:p>
        </p:txBody>
      </p:sp>
      <p:graphicFrame>
        <p:nvGraphicFramePr>
          <p:cNvPr id="114692" name="Object 5"/>
          <p:cNvGraphicFramePr>
            <a:graphicFrameLocks noChangeAspect="1"/>
          </p:cNvGraphicFramePr>
          <p:nvPr/>
        </p:nvGraphicFramePr>
        <p:xfrm>
          <a:off x="3200400" y="2667000"/>
          <a:ext cx="2519363" cy="1123950"/>
        </p:xfrm>
        <a:graphic>
          <a:graphicData uri="http://schemas.openxmlformats.org/presentationml/2006/ole">
            <mc:AlternateContent xmlns:mc="http://schemas.openxmlformats.org/markup-compatibility/2006">
              <mc:Choice xmlns:v="urn:schemas-microsoft-com:vml" Requires="v">
                <p:oleObj spid="_x0000_s68898" name="Vergelijking" r:id="rId3" imgW="1257300" imgH="508000" progId="Equation.3">
                  <p:embed/>
                </p:oleObj>
              </mc:Choice>
              <mc:Fallback>
                <p:oleObj name="Vergelijking" r:id="rId3" imgW="12573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667000"/>
                        <a:ext cx="2519363"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3" name="Object 6"/>
          <p:cNvGraphicFramePr>
            <a:graphicFrameLocks noChangeAspect="1"/>
          </p:cNvGraphicFramePr>
          <p:nvPr/>
        </p:nvGraphicFramePr>
        <p:xfrm>
          <a:off x="3124200" y="3962400"/>
          <a:ext cx="3181350" cy="1123950"/>
        </p:xfrm>
        <a:graphic>
          <a:graphicData uri="http://schemas.openxmlformats.org/presentationml/2006/ole">
            <mc:AlternateContent xmlns:mc="http://schemas.openxmlformats.org/markup-compatibility/2006">
              <mc:Choice xmlns:v="urn:schemas-microsoft-com:vml" Requires="v">
                <p:oleObj spid="_x0000_s68899" name="Vergelijking" r:id="rId5" imgW="1587500" imgH="508000" progId="Equation.3">
                  <p:embed/>
                </p:oleObj>
              </mc:Choice>
              <mc:Fallback>
                <p:oleObj name="Vergelijking" r:id="rId5" imgW="1587500" imgH="508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3962400"/>
                        <a:ext cx="318135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4" name="Object 7"/>
          <p:cNvGraphicFramePr>
            <a:graphicFrameLocks noChangeAspect="1"/>
          </p:cNvGraphicFramePr>
          <p:nvPr/>
        </p:nvGraphicFramePr>
        <p:xfrm>
          <a:off x="2260600" y="5448300"/>
          <a:ext cx="4757738" cy="588963"/>
        </p:xfrm>
        <a:graphic>
          <a:graphicData uri="http://schemas.openxmlformats.org/presentationml/2006/ole">
            <mc:AlternateContent xmlns:mc="http://schemas.openxmlformats.org/markup-compatibility/2006">
              <mc:Choice xmlns:v="urn:schemas-microsoft-com:vml" Requires="v">
                <p:oleObj spid="_x0000_s68900" name="Vergelijking" r:id="rId7" imgW="2373870" imgH="266584" progId="Equation.3">
                  <p:embed/>
                </p:oleObj>
              </mc:Choice>
              <mc:Fallback>
                <p:oleObj name="Vergelijking" r:id="rId7" imgW="2373870" imgH="26658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0600" y="5448300"/>
                        <a:ext cx="4757738"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Slide Number Placeholder 6"/>
          <p:cNvSpPr>
            <a:spLocks noGrp="1"/>
          </p:cNvSpPr>
          <p:nvPr>
            <p:ph type="sldNum" sz="quarter" idx="12"/>
          </p:nvPr>
        </p:nvSpPr>
        <p:spPr/>
        <p:txBody>
          <a:bodyPr/>
          <a:lstStyle/>
          <a:p>
            <a:pPr>
              <a:defRPr/>
            </a:pPr>
            <a:fld id="{2136498D-7645-4E90-95EC-951037C3FEA4}" type="slidenum">
              <a:rPr lang="en-US" smtClean="0"/>
              <a:pPr>
                <a:defRPr/>
              </a:pPr>
              <a:t>142</a:t>
            </a:fld>
            <a:endParaRPr lang="en-US" dirty="0"/>
          </a:p>
        </p:txBody>
      </p:sp>
    </p:spTree>
    <p:extLst>
      <p:ext uri="{BB962C8B-B14F-4D97-AF65-F5344CB8AC3E}">
        <p14:creationId xmlns:p14="http://schemas.microsoft.com/office/powerpoint/2010/main" val="39348642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nl-BE" sz="3200">
                <a:solidFill>
                  <a:srgbClr val="3333FF"/>
                </a:solidFill>
              </a:rPr>
              <a:t>Example 3: count data</a:t>
            </a:r>
          </a:p>
        </p:txBody>
      </p:sp>
      <p:graphicFrame>
        <p:nvGraphicFramePr>
          <p:cNvPr id="4" name="Table 3"/>
          <p:cNvGraphicFramePr>
            <a:graphicFrameLocks noGrp="1"/>
          </p:cNvGraphicFramePr>
          <p:nvPr/>
        </p:nvGraphicFramePr>
        <p:xfrm>
          <a:off x="685800" y="3241675"/>
          <a:ext cx="7162800" cy="1482724"/>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tblGrid>
              <a:tr h="370681">
                <a:tc>
                  <a:txBody>
                    <a:bodyPr/>
                    <a:lstStyle/>
                    <a:p>
                      <a:r>
                        <a:rPr lang="en-US" sz="1800" dirty="0"/>
                        <a:t>Month </a:t>
                      </a:r>
                    </a:p>
                  </a:txBody>
                  <a:tcPr marT="45700" marB="45700"/>
                </a:tc>
                <a:tc>
                  <a:txBody>
                    <a:bodyPr/>
                    <a:lstStyle/>
                    <a:p>
                      <a:r>
                        <a:rPr lang="en-US" sz="1800" dirty="0"/>
                        <a:t>1</a:t>
                      </a:r>
                    </a:p>
                  </a:txBody>
                  <a:tcPr marT="45700" marB="45700"/>
                </a:tc>
                <a:tc>
                  <a:txBody>
                    <a:bodyPr/>
                    <a:lstStyle/>
                    <a:p>
                      <a:r>
                        <a:rPr lang="en-US" sz="1800" dirty="0"/>
                        <a:t>2</a:t>
                      </a:r>
                    </a:p>
                  </a:txBody>
                  <a:tcPr marT="45700" marB="45700"/>
                </a:tc>
                <a:tc>
                  <a:txBody>
                    <a:bodyPr/>
                    <a:lstStyle/>
                    <a:p>
                      <a:r>
                        <a:rPr lang="en-US" sz="1800" dirty="0"/>
                        <a:t>3</a:t>
                      </a:r>
                    </a:p>
                  </a:txBody>
                  <a:tcPr marT="45700" marB="45700"/>
                </a:tc>
                <a:tc>
                  <a:txBody>
                    <a:bodyPr/>
                    <a:lstStyle/>
                    <a:p>
                      <a:r>
                        <a:rPr lang="en-US" sz="1800" dirty="0"/>
                        <a:t>4</a:t>
                      </a:r>
                    </a:p>
                  </a:txBody>
                  <a:tcPr marT="45700" marB="45700"/>
                </a:tc>
                <a:tc>
                  <a:txBody>
                    <a:bodyPr/>
                    <a:lstStyle/>
                    <a:p>
                      <a:r>
                        <a:rPr lang="en-US" sz="1800" dirty="0"/>
                        <a:t>5</a:t>
                      </a:r>
                    </a:p>
                  </a:txBody>
                  <a:tcPr marT="45700" marB="45700"/>
                </a:tc>
                <a:tc>
                  <a:txBody>
                    <a:bodyPr/>
                    <a:lstStyle/>
                    <a:p>
                      <a:r>
                        <a:rPr lang="en-US" sz="1800" dirty="0"/>
                        <a:t>6</a:t>
                      </a:r>
                    </a:p>
                  </a:txBody>
                  <a:tcPr marT="45700" marB="45700"/>
                </a:tc>
                <a:tc>
                  <a:txBody>
                    <a:bodyPr/>
                    <a:lstStyle/>
                    <a:p>
                      <a:r>
                        <a:rPr lang="en-US" sz="1800" dirty="0"/>
                        <a:t>7</a:t>
                      </a:r>
                    </a:p>
                  </a:txBody>
                  <a:tcPr marT="45700" marB="45700"/>
                </a:tc>
                <a:tc>
                  <a:txBody>
                    <a:bodyPr/>
                    <a:lstStyle/>
                    <a:p>
                      <a:r>
                        <a:rPr lang="en-US" sz="1800" dirty="0"/>
                        <a:t>8</a:t>
                      </a:r>
                    </a:p>
                  </a:txBody>
                  <a:tcPr marT="45700" marB="45700"/>
                </a:tc>
                <a:tc>
                  <a:txBody>
                    <a:bodyPr/>
                    <a:lstStyle/>
                    <a:p>
                      <a:r>
                        <a:rPr lang="en-US" sz="1800" dirty="0"/>
                        <a:t>9</a:t>
                      </a:r>
                    </a:p>
                  </a:txBody>
                  <a:tcPr marT="45700" marB="45700"/>
                </a:tc>
                <a:extLst>
                  <a:ext uri="{0D108BD9-81ED-4DB2-BD59-A6C34878D82A}">
                    <a16:rowId xmlns:a16="http://schemas.microsoft.com/office/drawing/2014/main" val="10000"/>
                  </a:ext>
                </a:extLst>
              </a:tr>
              <a:tr h="370681">
                <a:tc>
                  <a:txBody>
                    <a:bodyPr/>
                    <a:lstStyle/>
                    <a:p>
                      <a:r>
                        <a:rPr lang="en-US" sz="1800" dirty="0"/>
                        <a:t>Respondents</a:t>
                      </a:r>
                      <a:r>
                        <a:rPr lang="en-US" sz="1800" baseline="0" dirty="0"/>
                        <a:t> </a:t>
                      </a:r>
                      <a:endParaRPr lang="en-US" sz="1800" dirty="0"/>
                    </a:p>
                  </a:txBody>
                  <a:tcPr marT="45700" marB="45700"/>
                </a:tc>
                <a:tc>
                  <a:txBody>
                    <a:bodyPr/>
                    <a:lstStyle/>
                    <a:p>
                      <a:r>
                        <a:rPr lang="en-US" sz="1800" dirty="0"/>
                        <a:t>15</a:t>
                      </a:r>
                    </a:p>
                  </a:txBody>
                  <a:tcPr marT="45700" marB="45700"/>
                </a:tc>
                <a:tc>
                  <a:txBody>
                    <a:bodyPr/>
                    <a:lstStyle/>
                    <a:p>
                      <a:r>
                        <a:rPr lang="en-US" sz="1800" dirty="0"/>
                        <a:t>11</a:t>
                      </a:r>
                    </a:p>
                  </a:txBody>
                  <a:tcPr marT="45700" marB="45700"/>
                </a:tc>
                <a:tc>
                  <a:txBody>
                    <a:bodyPr/>
                    <a:lstStyle/>
                    <a:p>
                      <a:r>
                        <a:rPr lang="en-US" sz="1800" dirty="0"/>
                        <a:t>14</a:t>
                      </a:r>
                    </a:p>
                  </a:txBody>
                  <a:tcPr marT="45700" marB="45700"/>
                </a:tc>
                <a:tc>
                  <a:txBody>
                    <a:bodyPr/>
                    <a:lstStyle/>
                    <a:p>
                      <a:r>
                        <a:rPr lang="en-US" sz="1800" dirty="0"/>
                        <a:t>17</a:t>
                      </a:r>
                    </a:p>
                  </a:txBody>
                  <a:tcPr marT="45700" marB="45700"/>
                </a:tc>
                <a:tc>
                  <a:txBody>
                    <a:bodyPr/>
                    <a:lstStyle/>
                    <a:p>
                      <a:r>
                        <a:rPr lang="en-US" sz="1800" dirty="0"/>
                        <a:t>5</a:t>
                      </a:r>
                    </a:p>
                  </a:txBody>
                  <a:tcPr marT="45700" marB="45700"/>
                </a:tc>
                <a:tc>
                  <a:txBody>
                    <a:bodyPr/>
                    <a:lstStyle/>
                    <a:p>
                      <a:r>
                        <a:rPr lang="en-US" sz="1800" dirty="0"/>
                        <a:t>11</a:t>
                      </a:r>
                    </a:p>
                  </a:txBody>
                  <a:tcPr marT="45700" marB="45700"/>
                </a:tc>
                <a:tc>
                  <a:txBody>
                    <a:bodyPr/>
                    <a:lstStyle/>
                    <a:p>
                      <a:r>
                        <a:rPr lang="en-US" sz="1800" dirty="0"/>
                        <a:t>10</a:t>
                      </a:r>
                    </a:p>
                  </a:txBody>
                  <a:tcPr marT="45700" marB="45700"/>
                </a:tc>
                <a:tc>
                  <a:txBody>
                    <a:bodyPr/>
                    <a:lstStyle/>
                    <a:p>
                      <a:r>
                        <a:rPr lang="en-US" sz="1800" dirty="0"/>
                        <a:t>4</a:t>
                      </a:r>
                    </a:p>
                  </a:txBody>
                  <a:tcPr marT="45700" marB="45700"/>
                </a:tc>
                <a:tc>
                  <a:txBody>
                    <a:bodyPr/>
                    <a:lstStyle/>
                    <a:p>
                      <a:r>
                        <a:rPr lang="en-US" sz="1800" dirty="0"/>
                        <a:t>8</a:t>
                      </a:r>
                    </a:p>
                  </a:txBody>
                  <a:tcPr marT="45700" marB="45700"/>
                </a:tc>
                <a:extLst>
                  <a:ext uri="{0D108BD9-81ED-4DB2-BD59-A6C34878D82A}">
                    <a16:rowId xmlns:a16="http://schemas.microsoft.com/office/drawing/2014/main" val="10001"/>
                  </a:ext>
                </a:extLst>
              </a:tr>
              <a:tr h="370681">
                <a:tc>
                  <a:txBody>
                    <a:bodyPr/>
                    <a:lstStyle/>
                    <a:p>
                      <a:r>
                        <a:rPr lang="en-US" sz="1800" dirty="0"/>
                        <a:t>Month </a:t>
                      </a:r>
                    </a:p>
                  </a:txBody>
                  <a:tcPr marT="45700" marB="45700"/>
                </a:tc>
                <a:tc>
                  <a:txBody>
                    <a:bodyPr/>
                    <a:lstStyle/>
                    <a:p>
                      <a:r>
                        <a:rPr lang="en-US" sz="1800" dirty="0"/>
                        <a:t>10</a:t>
                      </a:r>
                    </a:p>
                  </a:txBody>
                  <a:tcPr marT="45700" marB="45700"/>
                </a:tc>
                <a:tc>
                  <a:txBody>
                    <a:bodyPr/>
                    <a:lstStyle/>
                    <a:p>
                      <a:r>
                        <a:rPr lang="en-US" sz="1800" dirty="0"/>
                        <a:t>11</a:t>
                      </a:r>
                    </a:p>
                  </a:txBody>
                  <a:tcPr marT="45700" marB="45700"/>
                </a:tc>
                <a:tc>
                  <a:txBody>
                    <a:bodyPr/>
                    <a:lstStyle/>
                    <a:p>
                      <a:r>
                        <a:rPr lang="en-US" sz="1800" dirty="0"/>
                        <a:t>12</a:t>
                      </a:r>
                    </a:p>
                  </a:txBody>
                  <a:tcPr marT="45700" marB="45700"/>
                </a:tc>
                <a:tc>
                  <a:txBody>
                    <a:bodyPr/>
                    <a:lstStyle/>
                    <a:p>
                      <a:r>
                        <a:rPr lang="en-US" sz="1800" dirty="0"/>
                        <a:t>13</a:t>
                      </a:r>
                    </a:p>
                  </a:txBody>
                  <a:tcPr marT="45700" marB="45700"/>
                </a:tc>
                <a:tc>
                  <a:txBody>
                    <a:bodyPr/>
                    <a:lstStyle/>
                    <a:p>
                      <a:r>
                        <a:rPr lang="en-US" sz="1800" dirty="0"/>
                        <a:t>14</a:t>
                      </a:r>
                    </a:p>
                  </a:txBody>
                  <a:tcPr marT="45700" marB="45700"/>
                </a:tc>
                <a:tc>
                  <a:txBody>
                    <a:bodyPr/>
                    <a:lstStyle/>
                    <a:p>
                      <a:r>
                        <a:rPr lang="en-US" sz="1800" dirty="0"/>
                        <a:t>15</a:t>
                      </a:r>
                    </a:p>
                  </a:txBody>
                  <a:tcPr marT="45700" marB="45700"/>
                </a:tc>
                <a:tc>
                  <a:txBody>
                    <a:bodyPr/>
                    <a:lstStyle/>
                    <a:p>
                      <a:r>
                        <a:rPr lang="en-US" sz="1800" dirty="0"/>
                        <a:t>16</a:t>
                      </a:r>
                    </a:p>
                  </a:txBody>
                  <a:tcPr marT="45700" marB="45700"/>
                </a:tc>
                <a:tc>
                  <a:txBody>
                    <a:bodyPr/>
                    <a:lstStyle/>
                    <a:p>
                      <a:r>
                        <a:rPr lang="en-US" sz="1800" dirty="0"/>
                        <a:t>17</a:t>
                      </a:r>
                    </a:p>
                  </a:txBody>
                  <a:tcPr marT="45700" marB="45700"/>
                </a:tc>
                <a:tc>
                  <a:txBody>
                    <a:bodyPr/>
                    <a:lstStyle/>
                    <a:p>
                      <a:r>
                        <a:rPr lang="en-US" sz="1800" dirty="0"/>
                        <a:t>18</a:t>
                      </a:r>
                    </a:p>
                  </a:txBody>
                  <a:tcPr marT="45700" marB="45700"/>
                </a:tc>
                <a:extLst>
                  <a:ext uri="{0D108BD9-81ED-4DB2-BD59-A6C34878D82A}">
                    <a16:rowId xmlns:a16="http://schemas.microsoft.com/office/drawing/2014/main" val="10002"/>
                  </a:ext>
                </a:extLst>
              </a:tr>
              <a:tr h="370681">
                <a:tc>
                  <a:txBody>
                    <a:bodyPr/>
                    <a:lstStyle/>
                    <a:p>
                      <a:r>
                        <a:rPr lang="en-US" sz="1800" dirty="0"/>
                        <a:t>Respondents </a:t>
                      </a:r>
                    </a:p>
                  </a:txBody>
                  <a:tcPr marT="45700" marB="45700"/>
                </a:tc>
                <a:tc>
                  <a:txBody>
                    <a:bodyPr/>
                    <a:lstStyle/>
                    <a:p>
                      <a:r>
                        <a:rPr lang="en-US" sz="1800" dirty="0"/>
                        <a:t>10</a:t>
                      </a:r>
                    </a:p>
                  </a:txBody>
                  <a:tcPr marT="45700" marB="45700"/>
                </a:tc>
                <a:tc>
                  <a:txBody>
                    <a:bodyPr/>
                    <a:lstStyle/>
                    <a:p>
                      <a:r>
                        <a:rPr lang="en-US" sz="1800" dirty="0"/>
                        <a:t>7</a:t>
                      </a:r>
                    </a:p>
                  </a:txBody>
                  <a:tcPr marT="45700" marB="45700"/>
                </a:tc>
                <a:tc>
                  <a:txBody>
                    <a:bodyPr/>
                    <a:lstStyle/>
                    <a:p>
                      <a:r>
                        <a:rPr lang="en-US" sz="1800" dirty="0"/>
                        <a:t>9</a:t>
                      </a:r>
                    </a:p>
                  </a:txBody>
                  <a:tcPr marT="45700" marB="45700"/>
                </a:tc>
                <a:tc>
                  <a:txBody>
                    <a:bodyPr/>
                    <a:lstStyle/>
                    <a:p>
                      <a:r>
                        <a:rPr lang="en-US" sz="1800" dirty="0"/>
                        <a:t>11</a:t>
                      </a:r>
                    </a:p>
                  </a:txBody>
                  <a:tcPr marT="45700" marB="45700"/>
                </a:tc>
                <a:tc>
                  <a:txBody>
                    <a:bodyPr/>
                    <a:lstStyle/>
                    <a:p>
                      <a:r>
                        <a:rPr lang="en-US" sz="1800" dirty="0"/>
                        <a:t>3</a:t>
                      </a:r>
                    </a:p>
                  </a:txBody>
                  <a:tcPr marT="45700" marB="45700"/>
                </a:tc>
                <a:tc>
                  <a:txBody>
                    <a:bodyPr/>
                    <a:lstStyle/>
                    <a:p>
                      <a:r>
                        <a:rPr lang="en-US" sz="1800" dirty="0"/>
                        <a:t>6</a:t>
                      </a:r>
                    </a:p>
                  </a:txBody>
                  <a:tcPr marT="45700" marB="45700"/>
                </a:tc>
                <a:tc>
                  <a:txBody>
                    <a:bodyPr/>
                    <a:lstStyle/>
                    <a:p>
                      <a:r>
                        <a:rPr lang="en-US" sz="1800" dirty="0"/>
                        <a:t>1</a:t>
                      </a:r>
                    </a:p>
                  </a:txBody>
                  <a:tcPr marT="45700" marB="45700"/>
                </a:tc>
                <a:tc>
                  <a:txBody>
                    <a:bodyPr/>
                    <a:lstStyle/>
                    <a:p>
                      <a:r>
                        <a:rPr lang="en-US" sz="1800" dirty="0"/>
                        <a:t>1</a:t>
                      </a:r>
                    </a:p>
                  </a:txBody>
                  <a:tcPr marT="45700" marB="45700"/>
                </a:tc>
                <a:tc>
                  <a:txBody>
                    <a:bodyPr/>
                    <a:lstStyle/>
                    <a:p>
                      <a:r>
                        <a:rPr lang="en-US" sz="1800" dirty="0"/>
                        <a:t>14</a:t>
                      </a:r>
                    </a:p>
                  </a:txBody>
                  <a:tcPr marT="45700" marB="45700"/>
                </a:tc>
                <a:extLst>
                  <a:ext uri="{0D108BD9-81ED-4DB2-BD59-A6C34878D82A}">
                    <a16:rowId xmlns:a16="http://schemas.microsoft.com/office/drawing/2014/main" val="10003"/>
                  </a:ext>
                </a:extLst>
              </a:tr>
            </a:tbl>
          </a:graphicData>
        </a:graphic>
      </p:graphicFrame>
      <p:graphicFrame>
        <p:nvGraphicFramePr>
          <p:cNvPr id="115772" name="Object 2"/>
          <p:cNvGraphicFramePr>
            <a:graphicFrameLocks noGrp="1" noChangeAspect="1"/>
          </p:cNvGraphicFramePr>
          <p:nvPr>
            <p:ph idx="1"/>
          </p:nvPr>
        </p:nvGraphicFramePr>
        <p:xfrm>
          <a:off x="838200" y="5029200"/>
          <a:ext cx="2824163" cy="552450"/>
        </p:xfrm>
        <a:graphic>
          <a:graphicData uri="http://schemas.openxmlformats.org/presentationml/2006/ole">
            <mc:AlternateContent xmlns:mc="http://schemas.openxmlformats.org/markup-compatibility/2006">
              <mc:Choice xmlns:v="urn:schemas-microsoft-com:vml" Requires="v">
                <p:oleObj spid="_x0000_s69730" name="Vergelijking" r:id="rId3" imgW="1168400" imgH="228600" progId="Equation.3">
                  <p:embed/>
                </p:oleObj>
              </mc:Choice>
              <mc:Fallback>
                <p:oleObj name="Vergelijking" r:id="rId3" imgW="1168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029200"/>
                        <a:ext cx="2824163"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Content Placeholder 2"/>
          <p:cNvSpPr txBox="1">
            <a:spLocks/>
          </p:cNvSpPr>
          <p:nvPr/>
        </p:nvSpPr>
        <p:spPr bwMode="auto">
          <a:xfrm>
            <a:off x="457200" y="1600200"/>
            <a:ext cx="8229600" cy="1371600"/>
          </a:xfrm>
          <a:prstGeom prst="rect">
            <a:avLst/>
          </a:prstGeom>
          <a:noFill/>
          <a:ln w="9525">
            <a:noFill/>
            <a:miter lim="800000"/>
            <a:headEnd/>
            <a:tailEnd/>
          </a:ln>
        </p:spPr>
        <p:txBody>
          <a:bodyPr/>
          <a:lstStyle/>
          <a:p>
            <a:pPr marL="342900" indent="-342900" eaLnBrk="0" hangingPunct="0">
              <a:spcBef>
                <a:spcPct val="20000"/>
              </a:spcBef>
              <a:buFont typeface="Arial" pitchFamily="34" charset="0"/>
              <a:buChar char="•"/>
              <a:defRPr/>
            </a:pPr>
            <a:r>
              <a:rPr lang="en-US" sz="2400" dirty="0">
                <a:latin typeface="+mn-lt"/>
              </a:rPr>
              <a:t>In a list of 41 events, respondents were asked to note which had occurred within the last 18 months. </a:t>
            </a:r>
          </a:p>
          <a:p>
            <a:pPr marL="342900" indent="-342900" eaLnBrk="0" hangingPunct="0">
              <a:spcBef>
                <a:spcPct val="20000"/>
              </a:spcBef>
              <a:buFont typeface="Arial" pitchFamily="34" charset="0"/>
              <a:buChar char="•"/>
              <a:defRPr/>
            </a:pPr>
            <a:r>
              <a:rPr lang="en-US" sz="2400" dirty="0">
                <a:latin typeface="+mn-lt"/>
              </a:rPr>
              <a:t>The result is given as: </a:t>
            </a:r>
          </a:p>
          <a:p>
            <a:pPr marL="342900" indent="-342900" eaLnBrk="0" hangingPunct="0">
              <a:spcBef>
                <a:spcPct val="20000"/>
              </a:spcBef>
              <a:buFont typeface="Arial" pitchFamily="34" charset="0"/>
              <a:buNone/>
              <a:defRPr/>
            </a:pPr>
            <a:r>
              <a:rPr lang="en-US" sz="2000" dirty="0">
                <a:latin typeface="+mn-lt"/>
              </a:rPr>
              <a:t> </a:t>
            </a:r>
          </a:p>
        </p:txBody>
      </p:sp>
      <p:sp>
        <p:nvSpPr>
          <p:cNvPr id="7" name="Slide Number Placeholder 6"/>
          <p:cNvSpPr>
            <a:spLocks noGrp="1"/>
          </p:cNvSpPr>
          <p:nvPr>
            <p:ph type="sldNum" sz="quarter" idx="12"/>
          </p:nvPr>
        </p:nvSpPr>
        <p:spPr/>
        <p:txBody>
          <a:bodyPr/>
          <a:lstStyle/>
          <a:p>
            <a:pPr>
              <a:defRPr/>
            </a:pPr>
            <a:fld id="{0CA11C61-42BF-4CFF-BCB9-70A11D708D66}" type="slidenum">
              <a:rPr lang="en-US" smtClean="0"/>
              <a:pPr>
                <a:defRPr/>
              </a:pPr>
              <a:t>143</a:t>
            </a:fld>
            <a:endParaRPr lang="en-US" dirty="0"/>
          </a:p>
        </p:txBody>
      </p:sp>
    </p:spTree>
    <p:extLst>
      <p:ext uri="{BB962C8B-B14F-4D97-AF65-F5344CB8AC3E}">
        <p14:creationId xmlns:p14="http://schemas.microsoft.com/office/powerpoint/2010/main" val="23339698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nl-BE"/>
              <a:t> </a:t>
            </a:r>
            <a:r>
              <a:rPr lang="en-US" altLang="nl-BE" sz="3200"/>
              <a:t>Random component: example of count data</a:t>
            </a:r>
          </a:p>
        </p:txBody>
      </p:sp>
      <p:graphicFrame>
        <p:nvGraphicFramePr>
          <p:cNvPr id="116739" name="Object 2"/>
          <p:cNvGraphicFramePr>
            <a:graphicFrameLocks noChangeAspect="1"/>
          </p:cNvGraphicFramePr>
          <p:nvPr/>
        </p:nvGraphicFramePr>
        <p:xfrm>
          <a:off x="990600" y="2286000"/>
          <a:ext cx="2547938" cy="552450"/>
        </p:xfrm>
        <a:graphic>
          <a:graphicData uri="http://schemas.openxmlformats.org/presentationml/2006/ole">
            <mc:AlternateContent xmlns:mc="http://schemas.openxmlformats.org/markup-compatibility/2006">
              <mc:Choice xmlns:v="urn:schemas-microsoft-com:vml" Requires="v">
                <p:oleObj spid="_x0000_s70850" name="Vergelijking" r:id="rId3" imgW="1054100" imgH="228600" progId="Equation.3">
                  <p:embed/>
                </p:oleObj>
              </mc:Choice>
              <mc:Fallback>
                <p:oleObj name="Vergelijking" r:id="rId3" imgW="1054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86000"/>
                        <a:ext cx="2547938"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0" name="Object 3"/>
          <p:cNvGraphicFramePr>
            <a:graphicFrameLocks noChangeAspect="1"/>
          </p:cNvGraphicFramePr>
          <p:nvPr/>
        </p:nvGraphicFramePr>
        <p:xfrm>
          <a:off x="1071563" y="3276600"/>
          <a:ext cx="1595437" cy="552450"/>
        </p:xfrm>
        <a:graphic>
          <a:graphicData uri="http://schemas.openxmlformats.org/presentationml/2006/ole">
            <mc:AlternateContent xmlns:mc="http://schemas.openxmlformats.org/markup-compatibility/2006">
              <mc:Choice xmlns:v="urn:schemas-microsoft-com:vml" Requires="v">
                <p:oleObj spid="_x0000_s70851" name="Vergelijking" r:id="rId5" imgW="660400" imgH="228600" progId="Equation.3">
                  <p:embed/>
                </p:oleObj>
              </mc:Choice>
              <mc:Fallback>
                <p:oleObj name="Vergelijking" r:id="rId5" imgW="660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563" y="3276600"/>
                        <a:ext cx="1595437"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Slide Number Placeholder 5"/>
          <p:cNvSpPr>
            <a:spLocks noGrp="1"/>
          </p:cNvSpPr>
          <p:nvPr>
            <p:ph type="sldNum" sz="quarter" idx="12"/>
          </p:nvPr>
        </p:nvSpPr>
        <p:spPr/>
        <p:txBody>
          <a:bodyPr/>
          <a:lstStyle/>
          <a:p>
            <a:pPr>
              <a:defRPr/>
            </a:pPr>
            <a:fld id="{AE5298BD-AEAD-4910-B775-03BA4D8FA342}" type="slidenum">
              <a:rPr lang="en-US" smtClean="0"/>
              <a:pPr>
                <a:defRPr/>
              </a:pPr>
              <a:t>144</a:t>
            </a:fld>
            <a:endParaRPr lang="en-US" dirty="0"/>
          </a:p>
        </p:txBody>
      </p:sp>
      <p:pic>
        <p:nvPicPr>
          <p:cNvPr id="11674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1676400"/>
            <a:ext cx="46482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0385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 </a:t>
            </a:r>
            <a:r>
              <a:rPr lang="en-US" sz="3600" dirty="0"/>
              <a:t>Systematic component: dependency of the predictor – the linear predictor</a:t>
            </a:r>
          </a:p>
        </p:txBody>
      </p:sp>
      <p:graphicFrame>
        <p:nvGraphicFramePr>
          <p:cNvPr id="117763" name="Object 2"/>
          <p:cNvGraphicFramePr>
            <a:graphicFrameLocks noChangeAspect="1"/>
          </p:cNvGraphicFramePr>
          <p:nvPr/>
        </p:nvGraphicFramePr>
        <p:xfrm>
          <a:off x="1854200" y="2209800"/>
          <a:ext cx="5367338" cy="592138"/>
        </p:xfrm>
        <a:graphic>
          <a:graphicData uri="http://schemas.openxmlformats.org/presentationml/2006/ole">
            <mc:AlternateContent xmlns:mc="http://schemas.openxmlformats.org/markup-compatibility/2006">
              <mc:Choice xmlns:v="urn:schemas-microsoft-com:vml" Requires="v">
                <p:oleObj spid="_x0000_s71874" name="Vergelijking" r:id="rId3" imgW="2070100" imgH="228600" progId="Equation.3">
                  <p:embed/>
                </p:oleObj>
              </mc:Choice>
              <mc:Fallback>
                <p:oleObj name="Vergelijking" r:id="rId3" imgW="2070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4200" y="2209800"/>
                        <a:ext cx="5367338"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ight Brace 6"/>
          <p:cNvSpPr/>
          <p:nvPr/>
        </p:nvSpPr>
        <p:spPr>
          <a:xfrm rot="5400000">
            <a:off x="6172200" y="2438400"/>
            <a:ext cx="457200" cy="12192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nl-BE"/>
          </a:p>
        </p:txBody>
      </p:sp>
      <p:sp>
        <p:nvSpPr>
          <p:cNvPr id="60422" name="TextBox 8"/>
          <p:cNvSpPr txBox="1">
            <a:spLocks noChangeArrowheads="1"/>
          </p:cNvSpPr>
          <p:nvPr/>
        </p:nvSpPr>
        <p:spPr bwMode="auto">
          <a:xfrm>
            <a:off x="5181600" y="3429000"/>
            <a:ext cx="2362200" cy="400050"/>
          </a:xfrm>
          <a:prstGeom prst="rect">
            <a:avLst/>
          </a:prstGeom>
          <a:noFill/>
          <a:ln w="9525">
            <a:noFill/>
            <a:miter lim="800000"/>
            <a:headEnd/>
            <a:tailEnd/>
          </a:ln>
        </p:spPr>
        <p:txBody>
          <a:bodyPr>
            <a:spAutoFit/>
          </a:bodyPr>
          <a:lstStyle/>
          <a:p>
            <a:pPr>
              <a:defRPr/>
            </a:pPr>
            <a:r>
              <a:rPr lang="en-US" sz="2000" dirty="0">
                <a:latin typeface="+mn-lt"/>
              </a:rPr>
              <a:t>The linear predictor</a:t>
            </a:r>
            <a:endParaRPr lang="nl-BE" sz="2000" dirty="0">
              <a:latin typeface="+mn-lt"/>
            </a:endParaRPr>
          </a:p>
        </p:txBody>
      </p:sp>
      <p:graphicFrame>
        <p:nvGraphicFramePr>
          <p:cNvPr id="117766" name="Object 4"/>
          <p:cNvGraphicFramePr>
            <a:graphicFrameLocks noChangeAspect="1"/>
          </p:cNvGraphicFramePr>
          <p:nvPr/>
        </p:nvGraphicFramePr>
        <p:xfrm>
          <a:off x="2593975" y="4572000"/>
          <a:ext cx="3951288" cy="623888"/>
        </p:xfrm>
        <a:graphic>
          <a:graphicData uri="http://schemas.openxmlformats.org/presentationml/2006/ole">
            <mc:AlternateContent xmlns:mc="http://schemas.openxmlformats.org/markup-compatibility/2006">
              <mc:Choice xmlns:v="urn:schemas-microsoft-com:vml" Requires="v">
                <p:oleObj spid="_x0000_s71875" name="Vergelijking" r:id="rId5" imgW="1524000" imgH="241300" progId="Equation.3">
                  <p:embed/>
                </p:oleObj>
              </mc:Choice>
              <mc:Fallback>
                <p:oleObj name="Vergelijking" r:id="rId5" imgW="15240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3975" y="4572000"/>
                        <a:ext cx="3951288" cy="62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Slide Number Placeholder 7"/>
          <p:cNvSpPr>
            <a:spLocks noGrp="1"/>
          </p:cNvSpPr>
          <p:nvPr>
            <p:ph type="sldNum" sz="quarter" idx="12"/>
          </p:nvPr>
        </p:nvSpPr>
        <p:spPr/>
        <p:txBody>
          <a:bodyPr/>
          <a:lstStyle/>
          <a:p>
            <a:pPr>
              <a:defRPr/>
            </a:pPr>
            <a:fld id="{4BA7639C-A24E-4E97-A2DA-0461C6C8B448}" type="slidenum">
              <a:rPr lang="en-US" smtClean="0"/>
              <a:pPr>
                <a:defRPr/>
              </a:pPr>
              <a:t>145</a:t>
            </a:fld>
            <a:endParaRPr lang="en-US" dirty="0"/>
          </a:p>
        </p:txBody>
      </p:sp>
    </p:spTree>
    <p:extLst>
      <p:ext uri="{BB962C8B-B14F-4D97-AF65-F5344CB8AC3E}">
        <p14:creationId xmlns:p14="http://schemas.microsoft.com/office/powerpoint/2010/main" val="15324018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457200" y="304800"/>
            <a:ext cx="8229600" cy="1143000"/>
          </a:xfrm>
        </p:spPr>
        <p:txBody>
          <a:bodyPr/>
          <a:lstStyle/>
          <a:p>
            <a:r>
              <a:rPr lang="en-US" altLang="nl-BE" sz="3200"/>
              <a:t>The Link function: count data (log link)</a:t>
            </a:r>
          </a:p>
        </p:txBody>
      </p:sp>
      <p:sp>
        <p:nvSpPr>
          <p:cNvPr id="118787" name="Content Placeholder 2"/>
          <p:cNvSpPr>
            <a:spLocks noGrp="1"/>
          </p:cNvSpPr>
          <p:nvPr>
            <p:ph idx="1"/>
          </p:nvPr>
        </p:nvSpPr>
        <p:spPr/>
        <p:txBody>
          <a:bodyPr/>
          <a:lstStyle/>
          <a:p>
            <a:pPr algn="just">
              <a:buFont typeface="Arial" charset="0"/>
              <a:buNone/>
            </a:pPr>
            <a:r>
              <a:rPr lang="en-US" altLang="nl-BE" sz="2400"/>
              <a:t>The expected values of </a:t>
            </a:r>
          </a:p>
          <a:p>
            <a:pPr algn="just">
              <a:buFont typeface="Arial" charset="0"/>
              <a:buNone/>
            </a:pPr>
            <a:r>
              <a:rPr lang="en-US" altLang="nl-BE" sz="2400"/>
              <a:t>the response variable</a:t>
            </a:r>
          </a:p>
          <a:p>
            <a:pPr algn="just">
              <a:buFont typeface="Arial" charset="0"/>
              <a:buNone/>
            </a:pPr>
            <a:endParaRPr lang="en-US" altLang="nl-BE" sz="2800"/>
          </a:p>
          <a:p>
            <a:pPr algn="just">
              <a:buFont typeface="Arial" charset="0"/>
              <a:buNone/>
            </a:pPr>
            <a:endParaRPr lang="en-US" altLang="nl-BE" sz="2800"/>
          </a:p>
        </p:txBody>
      </p:sp>
      <p:sp>
        <p:nvSpPr>
          <p:cNvPr id="9" name="Content Placeholder 2"/>
          <p:cNvSpPr txBox="1">
            <a:spLocks/>
          </p:cNvSpPr>
          <p:nvPr/>
        </p:nvSpPr>
        <p:spPr bwMode="auto">
          <a:xfrm>
            <a:off x="5181600" y="1524000"/>
            <a:ext cx="3657600" cy="1066800"/>
          </a:xfrm>
          <a:prstGeom prst="rect">
            <a:avLst/>
          </a:prstGeom>
          <a:noFill/>
          <a:ln w="9525">
            <a:noFill/>
            <a:miter lim="800000"/>
            <a:headEnd/>
            <a:tailEnd/>
          </a:ln>
        </p:spPr>
        <p:txBody>
          <a:bodyPr>
            <a:normAutofit/>
          </a:bodyPr>
          <a:lstStyle/>
          <a:p>
            <a:pPr marL="342900" indent="-342900" algn="just" eaLnBrk="0" hangingPunct="0">
              <a:spcBef>
                <a:spcPct val="20000"/>
              </a:spcBef>
              <a:buFont typeface="Arial" pitchFamily="34" charset="0"/>
              <a:buNone/>
              <a:defRPr/>
            </a:pPr>
            <a:r>
              <a:rPr lang="en-US" sz="2400" dirty="0">
                <a:latin typeface="+mn-lt"/>
              </a:rPr>
              <a:t>The systematic part</a:t>
            </a:r>
          </a:p>
        </p:txBody>
      </p:sp>
      <p:graphicFrame>
        <p:nvGraphicFramePr>
          <p:cNvPr id="118789" name="Object 5"/>
          <p:cNvGraphicFramePr>
            <a:graphicFrameLocks noChangeAspect="1"/>
          </p:cNvGraphicFramePr>
          <p:nvPr/>
        </p:nvGraphicFramePr>
        <p:xfrm>
          <a:off x="2819400" y="4343400"/>
          <a:ext cx="3124200" cy="527050"/>
        </p:xfrm>
        <a:graphic>
          <a:graphicData uri="http://schemas.openxmlformats.org/presentationml/2006/ole">
            <mc:AlternateContent xmlns:mc="http://schemas.openxmlformats.org/markup-compatibility/2006">
              <mc:Choice xmlns:v="urn:schemas-microsoft-com:vml" Requires="v">
                <p:oleObj spid="_x0000_s73091" name="Vergelijking" r:id="rId3" imgW="1308100" imgH="228600" progId="Equation.3">
                  <p:embed/>
                </p:oleObj>
              </mc:Choice>
              <mc:Fallback>
                <p:oleObj name="Vergelijking" r:id="rId3" imgW="1308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343400"/>
                        <a:ext cx="31242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0" name="Object 6"/>
          <p:cNvGraphicFramePr>
            <a:graphicFrameLocks noChangeAspect="1"/>
          </p:cNvGraphicFramePr>
          <p:nvPr/>
        </p:nvGraphicFramePr>
        <p:xfrm>
          <a:off x="6019800" y="2971800"/>
          <a:ext cx="1778000" cy="623888"/>
        </p:xfrm>
        <a:graphic>
          <a:graphicData uri="http://schemas.openxmlformats.org/presentationml/2006/ole">
            <mc:AlternateContent xmlns:mc="http://schemas.openxmlformats.org/markup-compatibility/2006">
              <mc:Choice xmlns:v="urn:schemas-microsoft-com:vml" Requires="v">
                <p:oleObj spid="_x0000_s73092" name="Vergelijking" r:id="rId5" imgW="685800" imgH="241300" progId="Equation.3">
                  <p:embed/>
                </p:oleObj>
              </mc:Choice>
              <mc:Fallback>
                <p:oleObj name="Vergelijking" r:id="rId5" imgW="6858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971800"/>
                        <a:ext cx="1778000" cy="62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791" name="Object 7"/>
          <p:cNvGraphicFramePr>
            <a:graphicFrameLocks noChangeAspect="1"/>
          </p:cNvGraphicFramePr>
          <p:nvPr/>
        </p:nvGraphicFramePr>
        <p:xfrm>
          <a:off x="990600" y="3048000"/>
          <a:ext cx="1595438" cy="552450"/>
        </p:xfrm>
        <a:graphic>
          <a:graphicData uri="http://schemas.openxmlformats.org/presentationml/2006/ole">
            <mc:AlternateContent xmlns:mc="http://schemas.openxmlformats.org/markup-compatibility/2006">
              <mc:Choice xmlns:v="urn:schemas-microsoft-com:vml" Requires="v">
                <p:oleObj spid="_x0000_s73093" name="Vergelijking" r:id="rId7" imgW="660400" imgH="228600" progId="Equation.3">
                  <p:embed/>
                </p:oleObj>
              </mc:Choice>
              <mc:Fallback>
                <p:oleObj name="Vergelijking" r:id="rId7" imgW="6604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3048000"/>
                        <a:ext cx="1595438"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792" name="Object 8"/>
          <p:cNvGraphicFramePr>
            <a:graphicFrameLocks noChangeAspect="1"/>
          </p:cNvGraphicFramePr>
          <p:nvPr/>
        </p:nvGraphicFramePr>
        <p:xfrm>
          <a:off x="1066800" y="5410200"/>
          <a:ext cx="7054850" cy="633413"/>
        </p:xfrm>
        <a:graphic>
          <a:graphicData uri="http://schemas.openxmlformats.org/presentationml/2006/ole">
            <mc:AlternateContent xmlns:mc="http://schemas.openxmlformats.org/markup-compatibility/2006">
              <mc:Choice xmlns:v="urn:schemas-microsoft-com:vml" Requires="v">
                <p:oleObj spid="_x0000_s73094" name="Vergelijking" r:id="rId9" imgW="2654300" imgH="241300" progId="Equation.3">
                  <p:embed/>
                </p:oleObj>
              </mc:Choice>
              <mc:Fallback>
                <p:oleObj name="Vergelijking" r:id="rId9" imgW="26543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800" y="5410200"/>
                        <a:ext cx="705485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 name="Straight Connector 14"/>
          <p:cNvCxnSpPr>
            <a:stCxn id="118787" idx="0"/>
          </p:cNvCxnSpPr>
          <p:nvPr/>
        </p:nvCxnSpPr>
        <p:spPr>
          <a:xfrm rot="16200000" flipH="1">
            <a:off x="3429000" y="2743200"/>
            <a:ext cx="2286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pPr>
              <a:defRPr/>
            </a:pPr>
            <a:fld id="{36735300-36FF-48D1-9875-B09E2E23EA1C}" type="slidenum">
              <a:rPr lang="en-US" smtClean="0"/>
              <a:pPr>
                <a:defRPr/>
              </a:pPr>
              <a:t>146</a:t>
            </a:fld>
            <a:endParaRPr lang="en-US" dirty="0"/>
          </a:p>
        </p:txBody>
      </p:sp>
    </p:spTree>
    <p:extLst>
      <p:ext uri="{BB962C8B-B14F-4D97-AF65-F5344CB8AC3E}">
        <p14:creationId xmlns:p14="http://schemas.microsoft.com/office/powerpoint/2010/main" val="21554741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457200" y="274638"/>
            <a:ext cx="8229600" cy="792162"/>
          </a:xfrm>
        </p:spPr>
        <p:txBody>
          <a:bodyPr/>
          <a:lstStyle/>
          <a:p>
            <a:r>
              <a:rPr lang="en-US" altLang="nl-BE" sz="3200">
                <a:solidFill>
                  <a:srgbClr val="3333FF"/>
                </a:solidFill>
              </a:rPr>
              <a:t>Example 4: mortality rate</a:t>
            </a:r>
            <a:endParaRPr lang="nl-BE" altLang="nl-BE" sz="3200">
              <a:solidFill>
                <a:srgbClr val="3333FF"/>
              </a:solidFill>
            </a:endParaRPr>
          </a:p>
        </p:txBody>
      </p:sp>
      <p:sp>
        <p:nvSpPr>
          <p:cNvPr id="4" name="Slide Number Placeholder 3"/>
          <p:cNvSpPr>
            <a:spLocks noGrp="1"/>
          </p:cNvSpPr>
          <p:nvPr>
            <p:ph type="sldNum" sz="quarter" idx="12"/>
          </p:nvPr>
        </p:nvSpPr>
        <p:spPr/>
        <p:txBody>
          <a:bodyPr/>
          <a:lstStyle/>
          <a:p>
            <a:pPr>
              <a:defRPr/>
            </a:pPr>
            <a:fld id="{D58955E3-AC7A-4EDA-8292-0C97DDF5ED3D}" type="slidenum">
              <a:rPr lang="en-US" smtClean="0"/>
              <a:pPr>
                <a:defRPr/>
              </a:pPr>
              <a:t>147</a:t>
            </a:fld>
            <a:endParaRPr lang="en-US" dirty="0"/>
          </a:p>
        </p:txBody>
      </p:sp>
      <p:sp>
        <p:nvSpPr>
          <p:cNvPr id="119812" name="TextBox 4"/>
          <p:cNvSpPr txBox="1">
            <a:spLocks noChangeArrowheads="1"/>
          </p:cNvSpPr>
          <p:nvPr/>
        </p:nvSpPr>
        <p:spPr bwMode="auto">
          <a:xfrm>
            <a:off x="1295400" y="2590800"/>
            <a:ext cx="67056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nl-BE" sz="1600" dirty="0">
                <a:latin typeface="SAS Monospace" pitchFamily="49" charset="0"/>
              </a:rPr>
              <a:t>&gt; age&lt;-c(32,37,42,47,52,57,62,67)</a:t>
            </a:r>
          </a:p>
          <a:p>
            <a:pPr eaLnBrk="1" hangingPunct="1"/>
            <a:r>
              <a:rPr lang="en-US" altLang="nl-BE" sz="1600" dirty="0">
                <a:latin typeface="SAS Monospace" pitchFamily="49" charset="0"/>
              </a:rPr>
              <a:t>&gt; deaths&lt;-c(1,5,5,12,25,38,54,65)</a:t>
            </a:r>
          </a:p>
          <a:p>
            <a:pPr eaLnBrk="1" hangingPunct="1"/>
            <a:r>
              <a:rPr lang="en-US" altLang="nl-BE" sz="1600" dirty="0">
                <a:latin typeface="SAS Monospace" pitchFamily="49" charset="0"/>
              </a:rPr>
              <a:t>&gt; pop&lt;-c(17742,16554,16059,13083,10784,9645,10706,9933)</a:t>
            </a:r>
          </a:p>
          <a:p>
            <a:pPr eaLnBrk="1" hangingPunct="1"/>
            <a:r>
              <a:rPr lang="en-US" altLang="nl-BE" sz="1600" dirty="0">
                <a:latin typeface="SAS Monospace" pitchFamily="49" charset="0"/>
              </a:rPr>
              <a:t>&gt; </a:t>
            </a:r>
            <a:r>
              <a:rPr lang="en-US" altLang="nl-BE" sz="1600" dirty="0" err="1">
                <a:latin typeface="SAS Monospace" pitchFamily="49" charset="0"/>
              </a:rPr>
              <a:t>data.frame</a:t>
            </a:r>
            <a:r>
              <a:rPr lang="en-US" altLang="nl-BE" sz="1600" dirty="0">
                <a:latin typeface="SAS Monospace" pitchFamily="49" charset="0"/>
              </a:rPr>
              <a:t>(</a:t>
            </a:r>
            <a:r>
              <a:rPr lang="en-US" altLang="nl-BE" sz="1600" dirty="0" err="1">
                <a:latin typeface="SAS Monospace" pitchFamily="49" charset="0"/>
              </a:rPr>
              <a:t>age,deaths,pop</a:t>
            </a:r>
            <a:r>
              <a:rPr lang="en-US" altLang="nl-BE" sz="1600" dirty="0">
                <a:latin typeface="SAS Monospace" pitchFamily="49" charset="0"/>
              </a:rPr>
              <a:t>,(deaths/pop)*100000)</a:t>
            </a:r>
          </a:p>
          <a:p>
            <a:pPr eaLnBrk="1" hangingPunct="1"/>
            <a:r>
              <a:rPr lang="en-US" altLang="nl-BE" sz="1600" dirty="0">
                <a:latin typeface="SAS Monospace" pitchFamily="49" charset="0"/>
              </a:rPr>
              <a:t>  age deaths   pop           rate per year   </a:t>
            </a:r>
          </a:p>
          <a:p>
            <a:pPr eaLnBrk="1" hangingPunct="1"/>
            <a:r>
              <a:rPr lang="en-US" altLang="nl-BE" sz="1600" dirty="0">
                <a:latin typeface="SAS Monospace" pitchFamily="49" charset="0"/>
              </a:rPr>
              <a:t>1  32      1 17742              5.636343</a:t>
            </a:r>
          </a:p>
          <a:p>
            <a:pPr eaLnBrk="1" hangingPunct="1"/>
            <a:r>
              <a:rPr lang="en-US" altLang="nl-BE" sz="1600" dirty="0">
                <a:latin typeface="SAS Monospace" pitchFamily="49" charset="0"/>
              </a:rPr>
              <a:t>2  37      5 16554             30.204180</a:t>
            </a:r>
          </a:p>
          <a:p>
            <a:pPr eaLnBrk="1" hangingPunct="1"/>
            <a:r>
              <a:rPr lang="en-US" altLang="nl-BE" sz="1600" dirty="0">
                <a:latin typeface="SAS Monospace" pitchFamily="49" charset="0"/>
              </a:rPr>
              <a:t>3  42      5 16059             31.135189</a:t>
            </a:r>
          </a:p>
          <a:p>
            <a:pPr eaLnBrk="1" hangingPunct="1"/>
            <a:r>
              <a:rPr lang="en-US" altLang="nl-BE" sz="1600" dirty="0">
                <a:latin typeface="SAS Monospace" pitchFamily="49" charset="0"/>
              </a:rPr>
              <a:t>4  47     12 13083             91.722082</a:t>
            </a:r>
          </a:p>
          <a:p>
            <a:pPr eaLnBrk="1" hangingPunct="1"/>
            <a:r>
              <a:rPr lang="en-US" altLang="nl-BE" sz="1600" dirty="0">
                <a:latin typeface="SAS Monospace" pitchFamily="49" charset="0"/>
              </a:rPr>
              <a:t>5  52     25 10784            231.824926</a:t>
            </a:r>
          </a:p>
          <a:p>
            <a:pPr eaLnBrk="1" hangingPunct="1"/>
            <a:r>
              <a:rPr lang="en-US" altLang="nl-BE" sz="1600" dirty="0">
                <a:latin typeface="SAS Monospace" pitchFamily="49" charset="0"/>
              </a:rPr>
              <a:t>6  57     38  9645            393.986522</a:t>
            </a:r>
          </a:p>
          <a:p>
            <a:pPr eaLnBrk="1" hangingPunct="1"/>
            <a:r>
              <a:rPr lang="en-US" altLang="nl-BE" sz="1600" dirty="0">
                <a:latin typeface="SAS Monospace" pitchFamily="49" charset="0"/>
              </a:rPr>
              <a:t>7  62     54 10706            504.390062</a:t>
            </a:r>
          </a:p>
          <a:p>
            <a:pPr eaLnBrk="1" hangingPunct="1"/>
            <a:r>
              <a:rPr lang="en-US" altLang="nl-BE" sz="1600" dirty="0">
                <a:latin typeface="SAS Monospace" pitchFamily="49" charset="0"/>
              </a:rPr>
              <a:t>8  67     65  9933            654.384375</a:t>
            </a:r>
            <a:endParaRPr lang="nl-BE" altLang="nl-BE" sz="1600" dirty="0">
              <a:latin typeface="SAS Monospace" pitchFamily="49" charset="0"/>
            </a:endParaRPr>
          </a:p>
        </p:txBody>
      </p:sp>
      <p:sp>
        <p:nvSpPr>
          <p:cNvPr id="221189" name="TextBox 5"/>
          <p:cNvSpPr txBox="1">
            <a:spLocks noChangeArrowheads="1"/>
          </p:cNvSpPr>
          <p:nvPr/>
        </p:nvSpPr>
        <p:spPr bwMode="auto">
          <a:xfrm>
            <a:off x="381000" y="1143000"/>
            <a:ext cx="8382000" cy="1200150"/>
          </a:xfrm>
          <a:prstGeom prst="rect">
            <a:avLst/>
          </a:prstGeom>
          <a:noFill/>
          <a:ln w="9525">
            <a:noFill/>
            <a:miter lim="800000"/>
            <a:headEnd/>
            <a:tailEnd/>
          </a:ln>
        </p:spPr>
        <p:txBody>
          <a:bodyPr>
            <a:spAutoFit/>
          </a:bodyPr>
          <a:lstStyle/>
          <a:p>
            <a:pPr>
              <a:defRPr/>
            </a:pPr>
            <a:r>
              <a:rPr lang="en-US" sz="2400" dirty="0">
                <a:latin typeface="+mn-lt"/>
              </a:rPr>
              <a:t>Number of deaths from coronary heart diseases and population size per 5 years age group in new south Wales, Australia 1991.</a:t>
            </a:r>
          </a:p>
          <a:p>
            <a:pPr>
              <a:defRPr/>
            </a:pPr>
            <a:endParaRPr lang="nl-BE" sz="2400" dirty="0"/>
          </a:p>
        </p:txBody>
      </p:sp>
      <p:graphicFrame>
        <p:nvGraphicFramePr>
          <p:cNvPr id="2" name="Object 1"/>
          <p:cNvGraphicFramePr>
            <a:graphicFrameLocks noChangeAspect="1"/>
          </p:cNvGraphicFramePr>
          <p:nvPr>
            <p:extLst>
              <p:ext uri="{D42A27DB-BD31-4B8C-83A1-F6EECF244321}">
                <p14:modId xmlns:p14="http://schemas.microsoft.com/office/powerpoint/2010/main" val="2897062505"/>
              </p:ext>
            </p:extLst>
          </p:nvPr>
        </p:nvGraphicFramePr>
        <p:xfrm>
          <a:off x="7092280" y="4237037"/>
          <a:ext cx="1028700" cy="996950"/>
        </p:xfrm>
        <a:graphic>
          <a:graphicData uri="http://schemas.openxmlformats.org/presentationml/2006/ole">
            <mc:AlternateContent xmlns:mc="http://schemas.openxmlformats.org/markup-compatibility/2006">
              <mc:Choice xmlns:v="urn:schemas-microsoft-com:vml" Requires="v">
                <p:oleObj spid="_x0000_s116819" name="Vergelijking" r:id="rId3" imgW="431640" imgH="431640" progId="Equation.3">
                  <p:embed/>
                </p:oleObj>
              </mc:Choice>
              <mc:Fallback>
                <p:oleObj name="Vergelijking" r:id="rId3" imgW="431640" imgH="431640" progId="Equation.3">
                  <p:embed/>
                  <p:pic>
                    <p:nvPicPr>
                      <p:cNvPr id="0" name="Object 5"/>
                      <p:cNvPicPr>
                        <a:picLocks noChangeAspect="1" noChangeArrowheads="1"/>
                      </p:cNvPicPr>
                      <p:nvPr/>
                    </p:nvPicPr>
                    <p:blipFill>
                      <a:blip r:embed="rId4"/>
                      <a:srcRect/>
                      <a:stretch>
                        <a:fillRect/>
                      </a:stretch>
                    </p:blipFill>
                    <p:spPr bwMode="auto">
                      <a:xfrm>
                        <a:off x="7092280" y="4237037"/>
                        <a:ext cx="10287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ight Brace 2"/>
          <p:cNvSpPr/>
          <p:nvPr/>
        </p:nvSpPr>
        <p:spPr>
          <a:xfrm>
            <a:off x="6444208" y="4237037"/>
            <a:ext cx="432048" cy="1784251"/>
          </a:xfrm>
          <a:prstGeom prst="rightBrace">
            <a:avLst>
              <a:gd name="adj1" fmla="val 44913"/>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graphicFrame>
        <p:nvGraphicFramePr>
          <p:cNvPr id="5" name="Object 4"/>
          <p:cNvGraphicFramePr>
            <a:graphicFrameLocks noChangeAspect="1"/>
          </p:cNvGraphicFramePr>
          <p:nvPr>
            <p:extLst>
              <p:ext uri="{D42A27DB-BD31-4B8C-83A1-F6EECF244321}">
                <p14:modId xmlns:p14="http://schemas.microsoft.com/office/powerpoint/2010/main" val="777928356"/>
              </p:ext>
            </p:extLst>
          </p:nvPr>
        </p:nvGraphicFramePr>
        <p:xfrm>
          <a:off x="7091561" y="5445224"/>
          <a:ext cx="1512887" cy="528637"/>
        </p:xfrm>
        <a:graphic>
          <a:graphicData uri="http://schemas.openxmlformats.org/presentationml/2006/ole">
            <mc:AlternateContent xmlns:mc="http://schemas.openxmlformats.org/markup-compatibility/2006">
              <mc:Choice xmlns:v="urn:schemas-microsoft-com:vml" Requires="v">
                <p:oleObj spid="_x0000_s116820" name="Vergelijking" r:id="rId5" imgW="634680" imgH="228600" progId="Equation.3">
                  <p:embed/>
                </p:oleObj>
              </mc:Choice>
              <mc:Fallback>
                <p:oleObj name="Vergelijking" r:id="rId5" imgW="634680" imgH="228600" progId="Equation.3">
                  <p:embed/>
                  <p:pic>
                    <p:nvPicPr>
                      <p:cNvPr id="0" name="Object 1"/>
                      <p:cNvPicPr>
                        <a:picLocks noChangeAspect="1" noChangeArrowheads="1"/>
                      </p:cNvPicPr>
                      <p:nvPr/>
                    </p:nvPicPr>
                    <p:blipFill>
                      <a:blip r:embed="rId6"/>
                      <a:srcRect/>
                      <a:stretch>
                        <a:fillRect/>
                      </a:stretch>
                    </p:blipFill>
                    <p:spPr bwMode="auto">
                      <a:xfrm>
                        <a:off x="7091561" y="5445224"/>
                        <a:ext cx="1512887"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514569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altLang="nl-BE" dirty="0"/>
              <a:t> </a:t>
            </a:r>
            <a:r>
              <a:rPr lang="en-US" altLang="nl-BE" sz="3200" dirty="0"/>
              <a:t>Random component: example of count data</a:t>
            </a:r>
          </a:p>
        </p:txBody>
      </p:sp>
      <p:graphicFrame>
        <p:nvGraphicFramePr>
          <p:cNvPr id="120835" name="Object 2"/>
          <p:cNvGraphicFramePr>
            <a:graphicFrameLocks noChangeAspect="1"/>
          </p:cNvGraphicFramePr>
          <p:nvPr/>
        </p:nvGraphicFramePr>
        <p:xfrm>
          <a:off x="381000" y="2286000"/>
          <a:ext cx="2547938" cy="552450"/>
        </p:xfrm>
        <a:graphic>
          <a:graphicData uri="http://schemas.openxmlformats.org/presentationml/2006/ole">
            <mc:AlternateContent xmlns:mc="http://schemas.openxmlformats.org/markup-compatibility/2006">
              <mc:Choice xmlns:v="urn:schemas-microsoft-com:vml" Requires="v">
                <p:oleObj spid="_x0000_s74118" name="Vergelijking" r:id="rId3" imgW="1054100" imgH="228600" progId="Equation.3">
                  <p:embed/>
                </p:oleObj>
              </mc:Choice>
              <mc:Fallback>
                <p:oleObj name="Vergelijking" r:id="rId3" imgW="1054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86000"/>
                        <a:ext cx="2547938"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6" name="Object 3"/>
          <p:cNvGraphicFramePr>
            <a:graphicFrameLocks noChangeAspect="1"/>
          </p:cNvGraphicFramePr>
          <p:nvPr>
            <p:extLst>
              <p:ext uri="{D42A27DB-BD31-4B8C-83A1-F6EECF244321}">
                <p14:modId xmlns:p14="http://schemas.microsoft.com/office/powerpoint/2010/main" val="549501500"/>
              </p:ext>
            </p:extLst>
          </p:nvPr>
        </p:nvGraphicFramePr>
        <p:xfrm>
          <a:off x="381000" y="3200400"/>
          <a:ext cx="1565275" cy="552450"/>
        </p:xfrm>
        <a:graphic>
          <a:graphicData uri="http://schemas.openxmlformats.org/presentationml/2006/ole">
            <mc:AlternateContent xmlns:mc="http://schemas.openxmlformats.org/markup-compatibility/2006">
              <mc:Choice xmlns:v="urn:schemas-microsoft-com:vml" Requires="v">
                <p:oleObj spid="_x0000_s74119" name="Vergelijking" r:id="rId5" imgW="647640" imgH="228600" progId="Equation.3">
                  <p:embed/>
                </p:oleObj>
              </mc:Choice>
              <mc:Fallback>
                <p:oleObj name="Vergelijking" r:id="rId5" imgW="647640" imgH="228600" progId="Equation.3">
                  <p:embed/>
                  <p:pic>
                    <p:nvPicPr>
                      <p:cNvPr id="0" name=""/>
                      <p:cNvPicPr>
                        <a:picLocks noChangeAspect="1" noChangeArrowheads="1"/>
                      </p:cNvPicPr>
                      <p:nvPr/>
                    </p:nvPicPr>
                    <p:blipFill>
                      <a:blip r:embed="rId6"/>
                      <a:srcRect/>
                      <a:stretch>
                        <a:fillRect/>
                      </a:stretch>
                    </p:blipFill>
                    <p:spPr bwMode="auto">
                      <a:xfrm>
                        <a:off x="381000" y="3200400"/>
                        <a:ext cx="156527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Slide Number Placeholder 5"/>
          <p:cNvSpPr>
            <a:spLocks noGrp="1"/>
          </p:cNvSpPr>
          <p:nvPr>
            <p:ph type="sldNum" sz="quarter" idx="12"/>
          </p:nvPr>
        </p:nvSpPr>
        <p:spPr/>
        <p:txBody>
          <a:bodyPr/>
          <a:lstStyle/>
          <a:p>
            <a:pPr>
              <a:defRPr/>
            </a:pPr>
            <a:fld id="{D9FDC2AB-5B7C-4D3A-98A4-6D015A34DA03}" type="slidenum">
              <a:rPr lang="en-US" smtClean="0"/>
              <a:pPr>
                <a:defRPr/>
              </a:pPr>
              <a:t>148</a:t>
            </a:fld>
            <a:endParaRPr lang="en-US" dirty="0"/>
          </a:p>
        </p:txBody>
      </p:sp>
      <p:pic>
        <p:nvPicPr>
          <p:cNvPr id="12083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1828800"/>
            <a:ext cx="4191000"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0839" name="Object 6"/>
          <p:cNvGraphicFramePr>
            <a:graphicFrameLocks noChangeAspect="1"/>
          </p:cNvGraphicFramePr>
          <p:nvPr/>
        </p:nvGraphicFramePr>
        <p:xfrm>
          <a:off x="457200" y="4267200"/>
          <a:ext cx="1579563" cy="609600"/>
        </p:xfrm>
        <a:graphic>
          <a:graphicData uri="http://schemas.openxmlformats.org/presentationml/2006/ole">
            <mc:AlternateContent xmlns:mc="http://schemas.openxmlformats.org/markup-compatibility/2006">
              <mc:Choice xmlns:v="urn:schemas-microsoft-com:vml" Requires="v">
                <p:oleObj spid="_x0000_s74120" name="Vergelijking" r:id="rId8" imgW="609336" imgH="241195" progId="Equation.3">
                  <p:embed/>
                </p:oleObj>
              </mc:Choice>
              <mc:Fallback>
                <p:oleObj name="Vergelijking" r:id="rId8" imgW="609336" imgH="24119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4267200"/>
                        <a:ext cx="1579563"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40" name="Object 5"/>
          <p:cNvGraphicFramePr>
            <a:graphicFrameLocks noChangeAspect="1"/>
          </p:cNvGraphicFramePr>
          <p:nvPr/>
        </p:nvGraphicFramePr>
        <p:xfrm>
          <a:off x="533400" y="5334000"/>
          <a:ext cx="4137025" cy="511175"/>
        </p:xfrm>
        <a:graphic>
          <a:graphicData uri="http://schemas.openxmlformats.org/presentationml/2006/ole">
            <mc:AlternateContent xmlns:mc="http://schemas.openxmlformats.org/markup-compatibility/2006">
              <mc:Choice xmlns:v="urn:schemas-microsoft-com:vml" Requires="v">
                <p:oleObj spid="_x0000_s74121" name="Vergelijking" r:id="rId10" imgW="1803400" imgH="228600" progId="Equation.3">
                  <p:embed/>
                </p:oleObj>
              </mc:Choice>
              <mc:Fallback>
                <p:oleObj name="Vergelijking" r:id="rId10" imgW="18034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5334000"/>
                        <a:ext cx="413702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Oval 1"/>
          <p:cNvSpPr/>
          <p:nvPr/>
        </p:nvSpPr>
        <p:spPr>
          <a:xfrm>
            <a:off x="1551820" y="4221088"/>
            <a:ext cx="648072"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 name="TextBox 2"/>
          <p:cNvSpPr txBox="1"/>
          <p:nvPr/>
        </p:nvSpPr>
        <p:spPr>
          <a:xfrm>
            <a:off x="2555776" y="3851756"/>
            <a:ext cx="648072" cy="369332"/>
          </a:xfrm>
          <a:prstGeom prst="rect">
            <a:avLst/>
          </a:prstGeom>
          <a:noFill/>
        </p:spPr>
        <p:txBody>
          <a:bodyPr wrap="square" rtlCol="0">
            <a:spAutoFit/>
          </a:bodyPr>
          <a:lstStyle/>
          <a:p>
            <a:r>
              <a:rPr lang="en-US" dirty="0"/>
              <a:t>rate</a:t>
            </a:r>
            <a:endParaRPr lang="nl-BE" dirty="0"/>
          </a:p>
        </p:txBody>
      </p:sp>
      <p:cxnSp>
        <p:nvCxnSpPr>
          <p:cNvPr id="5" name="Straight Arrow Connector 4"/>
          <p:cNvCxnSpPr/>
          <p:nvPr/>
        </p:nvCxnSpPr>
        <p:spPr>
          <a:xfrm flipH="1">
            <a:off x="2271900" y="4149080"/>
            <a:ext cx="283876" cy="21602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4024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normAutofit/>
          </a:bodyPr>
          <a:lstStyle/>
          <a:p>
            <a:r>
              <a:rPr lang="en-US" altLang="nl-BE" dirty="0"/>
              <a:t> </a:t>
            </a:r>
            <a:r>
              <a:rPr lang="nl-BE" sz="3600" dirty="0" err="1">
                <a:latin typeface="+mn-lt"/>
              </a:rPr>
              <a:t>Inference</a:t>
            </a:r>
            <a:r>
              <a:rPr lang="nl-BE" sz="3600" dirty="0">
                <a:latin typeface="+mn-lt"/>
              </a:rPr>
              <a:t> </a:t>
            </a:r>
            <a:r>
              <a:rPr lang="nl-BE" sz="3600" dirty="0" err="1">
                <a:latin typeface="+mn-lt"/>
              </a:rPr>
              <a:t>about</a:t>
            </a:r>
            <a:r>
              <a:rPr lang="nl-BE" sz="3600" dirty="0">
                <a:latin typeface="+mn-lt"/>
              </a:rPr>
              <a:t> Model Parameters</a:t>
            </a:r>
            <a:endParaRPr lang="en-US" altLang="nl-BE" sz="3600" dirty="0">
              <a:latin typeface="+mn-lt"/>
            </a:endParaRPr>
          </a:p>
        </p:txBody>
      </p:sp>
      <p:graphicFrame>
        <p:nvGraphicFramePr>
          <p:cNvPr id="120835" name="Object 2"/>
          <p:cNvGraphicFramePr>
            <a:graphicFrameLocks noChangeAspect="1"/>
          </p:cNvGraphicFramePr>
          <p:nvPr>
            <p:extLst>
              <p:ext uri="{D42A27DB-BD31-4B8C-83A1-F6EECF244321}">
                <p14:modId xmlns:p14="http://schemas.microsoft.com/office/powerpoint/2010/main" val="3321403098"/>
              </p:ext>
            </p:extLst>
          </p:nvPr>
        </p:nvGraphicFramePr>
        <p:xfrm>
          <a:off x="395536" y="2276872"/>
          <a:ext cx="2547938" cy="552450"/>
        </p:xfrm>
        <a:graphic>
          <a:graphicData uri="http://schemas.openxmlformats.org/presentationml/2006/ole">
            <mc:AlternateContent xmlns:mc="http://schemas.openxmlformats.org/markup-compatibility/2006">
              <mc:Choice xmlns:v="urn:schemas-microsoft-com:vml" Requires="v">
                <p:oleObj spid="_x0000_s106955" name="Vergelijking" r:id="rId3" imgW="1054100" imgH="228600" progId="Equation.3">
                  <p:embed/>
                </p:oleObj>
              </mc:Choice>
              <mc:Fallback>
                <p:oleObj name="Vergelijking" r:id="rId3" imgW="1054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276872"/>
                        <a:ext cx="2547938"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6" name="Object 3"/>
          <p:cNvGraphicFramePr>
            <a:graphicFrameLocks noChangeAspect="1"/>
          </p:cNvGraphicFramePr>
          <p:nvPr>
            <p:extLst>
              <p:ext uri="{D42A27DB-BD31-4B8C-83A1-F6EECF244321}">
                <p14:modId xmlns:p14="http://schemas.microsoft.com/office/powerpoint/2010/main" val="2170807258"/>
              </p:ext>
            </p:extLst>
          </p:nvPr>
        </p:nvGraphicFramePr>
        <p:xfrm>
          <a:off x="397827" y="3068960"/>
          <a:ext cx="1565275" cy="552450"/>
        </p:xfrm>
        <a:graphic>
          <a:graphicData uri="http://schemas.openxmlformats.org/presentationml/2006/ole">
            <mc:AlternateContent xmlns:mc="http://schemas.openxmlformats.org/markup-compatibility/2006">
              <mc:Choice xmlns:v="urn:schemas-microsoft-com:vml" Requires="v">
                <p:oleObj spid="_x0000_s106956" name="Vergelijking" r:id="rId5" imgW="647640" imgH="228600" progId="Equation.3">
                  <p:embed/>
                </p:oleObj>
              </mc:Choice>
              <mc:Fallback>
                <p:oleObj name="Vergelijking" r:id="rId5" imgW="647640" imgH="228600" progId="Equation.3">
                  <p:embed/>
                  <p:pic>
                    <p:nvPicPr>
                      <p:cNvPr id="0" name=""/>
                      <p:cNvPicPr>
                        <a:picLocks noChangeAspect="1" noChangeArrowheads="1"/>
                      </p:cNvPicPr>
                      <p:nvPr/>
                    </p:nvPicPr>
                    <p:blipFill>
                      <a:blip r:embed="rId6"/>
                      <a:srcRect/>
                      <a:stretch>
                        <a:fillRect/>
                      </a:stretch>
                    </p:blipFill>
                    <p:spPr bwMode="auto">
                      <a:xfrm>
                        <a:off x="397827" y="3068960"/>
                        <a:ext cx="156527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Slide Number Placeholder 5"/>
          <p:cNvSpPr>
            <a:spLocks noGrp="1"/>
          </p:cNvSpPr>
          <p:nvPr>
            <p:ph type="sldNum" sz="quarter" idx="12"/>
          </p:nvPr>
        </p:nvSpPr>
        <p:spPr/>
        <p:txBody>
          <a:bodyPr/>
          <a:lstStyle/>
          <a:p>
            <a:pPr>
              <a:defRPr/>
            </a:pPr>
            <a:fld id="{D9FDC2AB-5B7C-4D3A-98A4-6D015A34DA03}" type="slidenum">
              <a:rPr lang="en-US" smtClean="0"/>
              <a:pPr>
                <a:defRPr/>
              </a:pPr>
              <a:t>149</a:t>
            </a:fld>
            <a:endParaRPr lang="en-US" dirty="0"/>
          </a:p>
        </p:txBody>
      </p:sp>
      <p:graphicFrame>
        <p:nvGraphicFramePr>
          <p:cNvPr id="120840" name="Object 5"/>
          <p:cNvGraphicFramePr>
            <a:graphicFrameLocks noChangeAspect="1"/>
          </p:cNvGraphicFramePr>
          <p:nvPr>
            <p:extLst>
              <p:ext uri="{D42A27DB-BD31-4B8C-83A1-F6EECF244321}">
                <p14:modId xmlns:p14="http://schemas.microsoft.com/office/powerpoint/2010/main" val="2215437760"/>
              </p:ext>
            </p:extLst>
          </p:nvPr>
        </p:nvGraphicFramePr>
        <p:xfrm>
          <a:off x="395536" y="3789040"/>
          <a:ext cx="2651125" cy="511175"/>
        </p:xfrm>
        <a:graphic>
          <a:graphicData uri="http://schemas.openxmlformats.org/presentationml/2006/ole">
            <mc:AlternateContent xmlns:mc="http://schemas.openxmlformats.org/markup-compatibility/2006">
              <mc:Choice xmlns:v="urn:schemas-microsoft-com:vml" Requires="v">
                <p:oleObj spid="_x0000_s106957" name="Vergelijking" r:id="rId7" imgW="1155600" imgH="228600" progId="Equation.3">
                  <p:embed/>
                </p:oleObj>
              </mc:Choice>
              <mc:Fallback>
                <p:oleObj name="Vergelijking" r:id="rId7" imgW="1155600" imgH="228600" progId="Equation.3">
                  <p:embed/>
                  <p:pic>
                    <p:nvPicPr>
                      <p:cNvPr id="0" name=""/>
                      <p:cNvPicPr>
                        <a:picLocks noChangeAspect="1" noChangeArrowheads="1"/>
                      </p:cNvPicPr>
                      <p:nvPr/>
                    </p:nvPicPr>
                    <p:blipFill>
                      <a:blip r:embed="rId8"/>
                      <a:srcRect/>
                      <a:stretch>
                        <a:fillRect/>
                      </a:stretch>
                    </p:blipFill>
                    <p:spPr bwMode="auto">
                      <a:xfrm>
                        <a:off x="395536" y="3789040"/>
                        <a:ext cx="265112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395536" y="1628800"/>
            <a:ext cx="4176464" cy="461665"/>
          </a:xfrm>
          <a:prstGeom prst="rect">
            <a:avLst/>
          </a:prstGeom>
          <a:noFill/>
        </p:spPr>
        <p:txBody>
          <a:bodyPr wrap="square" rtlCol="0">
            <a:spAutoFit/>
          </a:bodyPr>
          <a:lstStyle/>
          <a:p>
            <a:r>
              <a:rPr lang="en-US" sz="2400" dirty="0"/>
              <a:t>Example: Poisson regression</a:t>
            </a:r>
            <a:endParaRPr lang="nl-BE" sz="2400" dirty="0"/>
          </a:p>
        </p:txBody>
      </p:sp>
      <p:graphicFrame>
        <p:nvGraphicFramePr>
          <p:cNvPr id="3" name="Object 2"/>
          <p:cNvGraphicFramePr>
            <a:graphicFrameLocks noChangeAspect="1"/>
          </p:cNvGraphicFramePr>
          <p:nvPr>
            <p:extLst>
              <p:ext uri="{D42A27DB-BD31-4B8C-83A1-F6EECF244321}">
                <p14:modId xmlns:p14="http://schemas.microsoft.com/office/powerpoint/2010/main" val="2996038812"/>
              </p:ext>
            </p:extLst>
          </p:nvPr>
        </p:nvGraphicFramePr>
        <p:xfrm>
          <a:off x="5711279" y="2276872"/>
          <a:ext cx="1597025" cy="552450"/>
        </p:xfrm>
        <a:graphic>
          <a:graphicData uri="http://schemas.openxmlformats.org/presentationml/2006/ole">
            <mc:AlternateContent xmlns:mc="http://schemas.openxmlformats.org/markup-compatibility/2006">
              <mc:Choice xmlns:v="urn:schemas-microsoft-com:vml" Requires="v">
                <p:oleObj spid="_x0000_s106958" name="Vergelijking" r:id="rId9" imgW="660240" imgH="228600" progId="Equation.3">
                  <p:embed/>
                </p:oleObj>
              </mc:Choice>
              <mc:Fallback>
                <p:oleObj name="Vergelijking" r:id="rId9" imgW="660240" imgH="228600" progId="Equation.3">
                  <p:embed/>
                  <p:pic>
                    <p:nvPicPr>
                      <p:cNvPr id="0" name="Object 2"/>
                      <p:cNvPicPr>
                        <a:picLocks noChangeAspect="1" noChangeArrowheads="1"/>
                      </p:cNvPicPr>
                      <p:nvPr/>
                    </p:nvPicPr>
                    <p:blipFill>
                      <a:blip r:embed="rId10"/>
                      <a:srcRect/>
                      <a:stretch>
                        <a:fillRect/>
                      </a:stretch>
                    </p:blipFill>
                    <p:spPr bwMode="auto">
                      <a:xfrm>
                        <a:off x="5711279" y="2276872"/>
                        <a:ext cx="159702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Box 10"/>
          <p:cNvSpPr txBox="1"/>
          <p:nvPr/>
        </p:nvSpPr>
        <p:spPr>
          <a:xfrm>
            <a:off x="5220072" y="1628800"/>
            <a:ext cx="4176464" cy="461665"/>
          </a:xfrm>
          <a:prstGeom prst="rect">
            <a:avLst/>
          </a:prstGeom>
          <a:noFill/>
        </p:spPr>
        <p:txBody>
          <a:bodyPr wrap="square" rtlCol="0">
            <a:spAutoFit/>
          </a:bodyPr>
          <a:lstStyle/>
          <a:p>
            <a:r>
              <a:rPr lang="nl-BE" sz="2400" dirty="0"/>
              <a:t>The </a:t>
            </a:r>
            <a:r>
              <a:rPr lang="nl-BE" sz="2400" dirty="0" err="1"/>
              <a:t>Wald</a:t>
            </a:r>
            <a:r>
              <a:rPr lang="nl-BE" sz="2400" dirty="0"/>
              <a:t> test </a:t>
            </a:r>
            <a:r>
              <a:rPr lang="nl-BE" sz="2400" dirty="0" err="1"/>
              <a:t>statistic</a:t>
            </a:r>
            <a:endParaRPr lang="nl-BE"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4263722295"/>
              </p:ext>
            </p:extLst>
          </p:nvPr>
        </p:nvGraphicFramePr>
        <p:xfrm>
          <a:off x="5796136" y="2907506"/>
          <a:ext cx="1166812" cy="1042987"/>
        </p:xfrm>
        <a:graphic>
          <a:graphicData uri="http://schemas.openxmlformats.org/presentationml/2006/ole">
            <mc:AlternateContent xmlns:mc="http://schemas.openxmlformats.org/markup-compatibility/2006">
              <mc:Choice xmlns:v="urn:schemas-microsoft-com:vml" Requires="v">
                <p:oleObj spid="_x0000_s106959" name="Vergelijking" r:id="rId11" imgW="482400" imgH="431640" progId="Equation.3">
                  <p:embed/>
                </p:oleObj>
              </mc:Choice>
              <mc:Fallback>
                <p:oleObj name="Vergelijking" r:id="rId11" imgW="482400" imgH="431640" progId="Equation.3">
                  <p:embed/>
                  <p:pic>
                    <p:nvPicPr>
                      <p:cNvPr id="0" name="Object 2"/>
                      <p:cNvPicPr>
                        <a:picLocks noChangeAspect="1" noChangeArrowheads="1"/>
                      </p:cNvPicPr>
                      <p:nvPr/>
                    </p:nvPicPr>
                    <p:blipFill>
                      <a:blip r:embed="rId12"/>
                      <a:srcRect/>
                      <a:stretch>
                        <a:fillRect/>
                      </a:stretch>
                    </p:blipFill>
                    <p:spPr bwMode="auto">
                      <a:xfrm>
                        <a:off x="5796136" y="2907506"/>
                        <a:ext cx="1166812" cy="1042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12"/>
          <p:cNvSpPr txBox="1"/>
          <p:nvPr/>
        </p:nvSpPr>
        <p:spPr>
          <a:xfrm>
            <a:off x="5361963" y="4111542"/>
            <a:ext cx="4176464" cy="461665"/>
          </a:xfrm>
          <a:prstGeom prst="rect">
            <a:avLst/>
          </a:prstGeom>
          <a:noFill/>
        </p:spPr>
        <p:txBody>
          <a:bodyPr wrap="square" rtlCol="0">
            <a:spAutoFit/>
          </a:bodyPr>
          <a:lstStyle/>
          <a:p>
            <a:r>
              <a:rPr lang="nl-BE" sz="2400" dirty="0"/>
              <a:t>Under </a:t>
            </a:r>
            <a:r>
              <a:rPr lang="nl-BE" sz="2400" dirty="0" err="1"/>
              <a:t>the</a:t>
            </a:r>
            <a:r>
              <a:rPr lang="nl-BE" sz="2400" dirty="0"/>
              <a:t> </a:t>
            </a:r>
            <a:r>
              <a:rPr lang="nl-BE" sz="2400" dirty="0" err="1"/>
              <a:t>null</a:t>
            </a:r>
            <a:r>
              <a:rPr lang="nl-BE" sz="2400" dirty="0"/>
              <a:t> hypothesis:</a:t>
            </a:r>
          </a:p>
        </p:txBody>
      </p:sp>
      <p:graphicFrame>
        <p:nvGraphicFramePr>
          <p:cNvPr id="5" name="Object 4"/>
          <p:cNvGraphicFramePr>
            <a:graphicFrameLocks noChangeAspect="1"/>
          </p:cNvGraphicFramePr>
          <p:nvPr>
            <p:extLst>
              <p:ext uri="{D42A27DB-BD31-4B8C-83A1-F6EECF244321}">
                <p14:modId xmlns:p14="http://schemas.microsoft.com/office/powerpoint/2010/main" val="3544494071"/>
              </p:ext>
            </p:extLst>
          </p:nvPr>
        </p:nvGraphicFramePr>
        <p:xfrm>
          <a:off x="5927725" y="4970463"/>
          <a:ext cx="1044575" cy="550862"/>
        </p:xfrm>
        <a:graphic>
          <a:graphicData uri="http://schemas.openxmlformats.org/presentationml/2006/ole">
            <mc:AlternateContent xmlns:mc="http://schemas.openxmlformats.org/markup-compatibility/2006">
              <mc:Choice xmlns:v="urn:schemas-microsoft-com:vml" Requires="v">
                <p:oleObj spid="_x0000_s106960" name="Vergelijking" r:id="rId13" imgW="431640" imgH="228600" progId="Equation.3">
                  <p:embed/>
                </p:oleObj>
              </mc:Choice>
              <mc:Fallback>
                <p:oleObj name="Vergelijking" r:id="rId13" imgW="431640" imgH="228600" progId="Equation.3">
                  <p:embed/>
                  <p:pic>
                    <p:nvPicPr>
                      <p:cNvPr id="0" name="Object 3"/>
                      <p:cNvPicPr>
                        <a:picLocks noChangeAspect="1" noChangeArrowheads="1"/>
                      </p:cNvPicPr>
                      <p:nvPr/>
                    </p:nvPicPr>
                    <p:blipFill>
                      <a:blip r:embed="rId14"/>
                      <a:srcRect/>
                      <a:stretch>
                        <a:fillRect/>
                      </a:stretch>
                    </p:blipFill>
                    <p:spPr bwMode="auto">
                      <a:xfrm>
                        <a:off x="5927725" y="4970463"/>
                        <a:ext cx="1044575"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 name="Straight Connector 7"/>
          <p:cNvCxnSpPr/>
          <p:nvPr/>
        </p:nvCxnSpPr>
        <p:spPr>
          <a:xfrm>
            <a:off x="4355976" y="1859632"/>
            <a:ext cx="0" cy="41616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534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15</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1823265" y="2139325"/>
                <a:ext cx="4819653" cy="10749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a:rPr>
                            <m:t>𝑌</m:t>
                          </m:r>
                        </m:e>
                        <m:sub>
                          <m:r>
                            <a:rPr lang="en-GB" sz="2000" b="0" i="1" smtClean="0">
                              <a:latin typeface="Cambria Math"/>
                            </a:rPr>
                            <m:t>𝑖</m:t>
                          </m:r>
                        </m:sub>
                      </m:sSub>
                      <m:r>
                        <a:rPr lang="en-GB" sz="2000" b="0" i="1" smtClean="0">
                          <a:latin typeface="Cambria Math"/>
                        </a:rPr>
                        <m:t>=</m:t>
                      </m:r>
                      <m:d>
                        <m:dPr>
                          <m:begChr m:val="{"/>
                          <m:endChr m:val=""/>
                          <m:ctrlPr>
                            <a:rPr lang="en-GB" sz="2000" b="0" i="1" smtClean="0">
                              <a:latin typeface="Cambria Math" panose="02040503050406030204" pitchFamily="18" charset="0"/>
                            </a:rPr>
                          </m:ctrlPr>
                        </m:dPr>
                        <m:e>
                          <m:eqArr>
                            <m:eqArrPr>
                              <m:ctrlPr>
                                <a:rPr lang="en-GB" sz="2000" b="0" i="1" smtClean="0">
                                  <a:latin typeface="Cambria Math" panose="02040503050406030204" pitchFamily="18" charset="0"/>
                                </a:rPr>
                              </m:ctrlPr>
                            </m:eqArrPr>
                            <m:e>
                              <m:r>
                                <a:rPr lang="en-GB" sz="2000" b="0" i="1" smtClean="0">
                                  <a:latin typeface="Cambria Math"/>
                                </a:rPr>
                                <m:t>1 </m:t>
                              </m:r>
                              <m:r>
                                <m:rPr>
                                  <m:nor/>
                                </m:rPr>
                                <a:rPr lang="en-GB" sz="2000" b="0" i="0" smtClean="0">
                                  <a:latin typeface="Cambria Math"/>
                                </a:rPr>
                                <m:t>if</m:t>
                              </m:r>
                              <m:r>
                                <m:rPr>
                                  <m:nor/>
                                </m:rPr>
                                <a:rPr lang="en-GB" sz="2000" b="0" i="0" smtClean="0">
                                  <a:latin typeface="Cambria Math"/>
                                </a:rPr>
                                <m:t> </m:t>
                              </m:r>
                              <m:r>
                                <m:rPr>
                                  <m:nor/>
                                </m:rPr>
                                <a:rPr lang="en-GB" sz="2000" b="0" i="0" smtClean="0">
                                  <a:latin typeface="Cambria Math"/>
                                </a:rPr>
                                <m:t>the</m:t>
                              </m:r>
                              <m:r>
                                <m:rPr>
                                  <m:nor/>
                                </m:rPr>
                                <a:rPr lang="en-GB" sz="2000" b="0" i="0" smtClean="0">
                                  <a:latin typeface="Cambria Math"/>
                                </a:rPr>
                                <m:t> </m:t>
                              </m:r>
                              <m:r>
                                <m:rPr>
                                  <m:nor/>
                                </m:rPr>
                                <a:rPr lang="en-GB" sz="2000" b="0" i="0" smtClean="0">
                                  <a:latin typeface="Cambria Math"/>
                                </a:rPr>
                                <m:t>outcome</m:t>
                              </m:r>
                              <m:r>
                                <m:rPr>
                                  <m:nor/>
                                </m:rPr>
                                <a:rPr lang="en-GB" sz="2000" b="0" i="0" smtClean="0">
                                  <a:latin typeface="Cambria Math"/>
                                </a:rPr>
                                <m:t> </m:t>
                              </m:r>
                              <m:r>
                                <m:rPr>
                                  <m:nor/>
                                </m:rPr>
                                <a:rPr lang="en-GB" sz="2000" b="0" i="0" smtClean="0">
                                  <a:latin typeface="Cambria Math"/>
                                </a:rPr>
                                <m:t>is</m:t>
                              </m:r>
                              <m:r>
                                <m:rPr>
                                  <m:nor/>
                                </m:rPr>
                                <a:rPr lang="en-GB" sz="2000" b="0" i="0" smtClean="0">
                                  <a:latin typeface="Cambria Math"/>
                                </a:rPr>
                                <m:t> </m:t>
                              </m:r>
                              <m:r>
                                <m:rPr>
                                  <m:nor/>
                                </m:rPr>
                                <a:rPr lang="en-GB" sz="2000" b="0" i="0" smtClean="0">
                                  <a:latin typeface="Cambria Math"/>
                                </a:rPr>
                                <m:t>postive</m:t>
                              </m:r>
                              <m:r>
                                <m:rPr>
                                  <m:nor/>
                                </m:rPr>
                                <a:rPr lang="en-GB" sz="2000" b="0" i="0" smtClean="0">
                                  <a:latin typeface="Cambria Math"/>
                                </a:rPr>
                                <m:t>/</m:t>
                              </m:r>
                              <m:r>
                                <m:rPr>
                                  <m:nor/>
                                </m:rPr>
                                <a:rPr lang="en-GB" sz="2000" b="0" i="0" smtClean="0">
                                  <a:latin typeface="Cambria Math"/>
                                </a:rPr>
                                <m:t>success</m:t>
                              </m:r>
                            </m:e>
                            <m:e/>
                            <m:e>
                              <m:r>
                                <a:rPr lang="en-GB" sz="2000" b="0" i="1" smtClean="0">
                                  <a:latin typeface="Cambria Math"/>
                                </a:rPr>
                                <m:t> 0 </m:t>
                              </m:r>
                              <m:r>
                                <m:rPr>
                                  <m:nor/>
                                </m:rPr>
                                <a:rPr lang="en-GB" sz="2000" b="0" i="0" smtClean="0">
                                  <a:latin typeface="Cambria Math"/>
                                </a:rPr>
                                <m:t>if</m:t>
                              </m:r>
                              <m:r>
                                <m:rPr>
                                  <m:nor/>
                                </m:rPr>
                                <a:rPr lang="en-GB" sz="2000" b="0" i="0" smtClean="0">
                                  <a:latin typeface="Cambria Math"/>
                                </a:rPr>
                                <m:t> </m:t>
                              </m:r>
                              <m:r>
                                <m:rPr>
                                  <m:nor/>
                                </m:rPr>
                                <a:rPr lang="en-GB" sz="2000" b="0" i="0" smtClean="0">
                                  <a:latin typeface="Cambria Math"/>
                                </a:rPr>
                                <m:t>the</m:t>
                              </m:r>
                              <m:r>
                                <m:rPr>
                                  <m:nor/>
                                </m:rPr>
                                <a:rPr lang="en-GB" sz="2000" b="0" i="0" smtClean="0">
                                  <a:latin typeface="Cambria Math"/>
                                </a:rPr>
                                <m:t> </m:t>
                              </m:r>
                              <m:r>
                                <m:rPr>
                                  <m:nor/>
                                </m:rPr>
                                <a:rPr lang="en-GB" sz="2000" b="0" i="0" smtClean="0">
                                  <a:latin typeface="Cambria Math"/>
                                </a:rPr>
                                <m:t>outcome</m:t>
                              </m:r>
                              <m:r>
                                <m:rPr>
                                  <m:nor/>
                                </m:rPr>
                                <a:rPr lang="en-GB" sz="2000" b="0" i="0" smtClean="0">
                                  <a:latin typeface="Cambria Math"/>
                                </a:rPr>
                                <m:t> </m:t>
                              </m:r>
                              <m:r>
                                <m:rPr>
                                  <m:nor/>
                                </m:rPr>
                                <a:rPr lang="en-GB" sz="2000" b="0" i="0" smtClean="0">
                                  <a:latin typeface="Cambria Math"/>
                                </a:rPr>
                                <m:t>is</m:t>
                              </m:r>
                              <m:r>
                                <m:rPr>
                                  <m:nor/>
                                </m:rPr>
                                <a:rPr lang="en-GB" sz="2000" b="0" i="0" smtClean="0">
                                  <a:latin typeface="Cambria Math"/>
                                </a:rPr>
                                <m:t> </m:t>
                              </m:r>
                              <m:r>
                                <m:rPr>
                                  <m:nor/>
                                </m:rPr>
                                <a:rPr lang="en-GB" sz="2000" b="0" i="0" smtClean="0">
                                  <a:latin typeface="Cambria Math"/>
                                </a:rPr>
                                <m:t>negative</m:t>
                              </m:r>
                              <m:r>
                                <m:rPr>
                                  <m:nor/>
                                </m:rPr>
                                <a:rPr lang="en-GB" sz="2000" b="0" i="0" smtClean="0">
                                  <a:latin typeface="Cambria Math"/>
                                </a:rPr>
                                <m:t>/</m:t>
                              </m:r>
                              <m:r>
                                <m:rPr>
                                  <m:nor/>
                                </m:rPr>
                                <a:rPr lang="en-GB" sz="2000" b="0" i="0" smtClean="0">
                                  <a:latin typeface="Cambria Math"/>
                                </a:rPr>
                                <m:t>failure</m:t>
                              </m:r>
                            </m:e>
                          </m:eqArr>
                        </m:e>
                      </m:d>
                    </m:oMath>
                  </m:oMathPara>
                </a14:m>
                <a:endParaRPr lang="en-GB"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1823265" y="2139325"/>
                <a:ext cx="4819653" cy="1074910"/>
              </a:xfrm>
              <a:prstGeom prst="rect">
                <a:avLst/>
              </a:prstGeom>
              <a:blipFill rotWithShape="1">
                <a:blip r:embed="rId2"/>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93178" y="1052736"/>
                <a:ext cx="8280920" cy="1055545"/>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t>Let </a:t>
                </a:r>
                <a14:m>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𝑌</m:t>
                        </m:r>
                      </m:e>
                      <m:sub>
                        <m:r>
                          <a:rPr lang="en-GB" sz="2200" b="0" i="1" smtClean="0">
                            <a:latin typeface="Cambria Math"/>
                          </a:rPr>
                          <m:t>1</m:t>
                        </m:r>
                      </m:sub>
                    </m:sSub>
                    <m:r>
                      <a:rPr lang="en-GB" sz="2200" b="0" i="1" smtClean="0">
                        <a:latin typeface="Cambria Math"/>
                      </a:rPr>
                      <m:t>, </m:t>
                    </m:r>
                    <m:sSub>
                      <m:sSubPr>
                        <m:ctrlPr>
                          <a:rPr lang="en-GB" sz="2200" b="0" i="1" smtClean="0">
                            <a:latin typeface="Cambria Math" panose="02040503050406030204" pitchFamily="18" charset="0"/>
                          </a:rPr>
                        </m:ctrlPr>
                      </m:sSubPr>
                      <m:e>
                        <m:r>
                          <a:rPr lang="en-GB" sz="2200" b="0" i="1" smtClean="0">
                            <a:latin typeface="Cambria Math"/>
                          </a:rPr>
                          <m:t>𝑌</m:t>
                        </m:r>
                      </m:e>
                      <m:sub>
                        <m:r>
                          <a:rPr lang="en-GB" sz="2200" b="0" i="1" smtClean="0">
                            <a:latin typeface="Cambria Math"/>
                          </a:rPr>
                          <m:t>2</m:t>
                        </m:r>
                      </m:sub>
                    </m:sSub>
                    <m:r>
                      <a:rPr lang="en-GB" sz="2200" b="0" i="1" smtClean="0">
                        <a:latin typeface="Cambria Math"/>
                      </a:rPr>
                      <m:t>, …, </m:t>
                    </m:r>
                    <m:sSub>
                      <m:sSubPr>
                        <m:ctrlPr>
                          <a:rPr lang="en-GB" sz="2200" b="0" i="1" smtClean="0">
                            <a:latin typeface="Cambria Math" panose="02040503050406030204" pitchFamily="18" charset="0"/>
                          </a:rPr>
                        </m:ctrlPr>
                      </m:sSubPr>
                      <m:e>
                        <m:r>
                          <a:rPr lang="en-GB" sz="2200" b="0" i="1" smtClean="0">
                            <a:latin typeface="Cambria Math"/>
                          </a:rPr>
                          <m:t>𝑌</m:t>
                        </m:r>
                      </m:e>
                      <m:sub>
                        <m:r>
                          <a:rPr lang="en-US" sz="2200" b="0" i="1" smtClean="0">
                            <a:latin typeface="Cambria Math"/>
                          </a:rPr>
                          <m:t>5</m:t>
                        </m:r>
                      </m:sub>
                    </m:sSub>
                  </m:oMath>
                </a14:m>
                <a:r>
                  <a:rPr lang="en-GB" sz="2200" dirty="0"/>
                  <a:t> represent a consecutive Bernoulli process from N trials. </a:t>
                </a:r>
              </a:p>
            </p:txBody>
          </p:sp>
        </mc:Choice>
        <mc:Fallback xmlns="">
          <p:sp>
            <p:nvSpPr>
              <p:cNvPr id="6" name="TextBox 5"/>
              <p:cNvSpPr txBox="1">
                <a:spLocks noRot="1" noChangeAspect="1" noMove="1" noResize="1" noEditPoints="1" noAdjustHandles="1" noChangeArrowheads="1" noChangeShapeType="1" noTextEdit="1"/>
              </p:cNvSpPr>
              <p:nvPr/>
            </p:nvSpPr>
            <p:spPr>
              <a:xfrm>
                <a:off x="493178" y="1052736"/>
                <a:ext cx="8280920" cy="1055545"/>
              </a:xfrm>
              <a:prstGeom prst="rect">
                <a:avLst/>
              </a:prstGeom>
              <a:blipFill rotWithShape="1">
                <a:blip r:embed="rId3"/>
                <a:stretch>
                  <a:fillRect l="-884" b="-1040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26596" y="3591243"/>
                <a:ext cx="6192688" cy="769441"/>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Let </a:t>
                </a:r>
                <a14:m>
                  <m:oMath xmlns:m="http://schemas.openxmlformats.org/officeDocument/2006/math">
                    <m:r>
                      <a:rPr lang="en-GB" sz="2200" b="0" i="1" smtClean="0">
                        <a:latin typeface="Cambria Math"/>
                      </a:rPr>
                      <m:t>𝑝</m:t>
                    </m:r>
                    <m:r>
                      <a:rPr lang="en-GB" sz="2200" b="0" i="1" smtClean="0">
                        <a:latin typeface="Cambria Math"/>
                      </a:rPr>
                      <m:t>=</m:t>
                    </m:r>
                    <m:r>
                      <a:rPr lang="en-GB" sz="2200" b="0" i="1" smtClean="0">
                        <a:latin typeface="Cambria Math"/>
                      </a:rPr>
                      <m:t>𝑃</m:t>
                    </m:r>
                    <m:d>
                      <m:dPr>
                        <m:ctrlPr>
                          <a:rPr lang="en-GB" sz="2200" b="0" i="1" smtClean="0">
                            <a:latin typeface="Cambria Math" panose="02040503050406030204" pitchFamily="18" charset="0"/>
                          </a:rPr>
                        </m:ctrlPr>
                      </m:dPr>
                      <m:e>
                        <m:sSub>
                          <m:sSubPr>
                            <m:ctrlPr>
                              <a:rPr lang="en-GB" sz="2200" i="1">
                                <a:latin typeface="Cambria Math" panose="02040503050406030204" pitchFamily="18" charset="0"/>
                              </a:rPr>
                            </m:ctrlPr>
                          </m:sSubPr>
                          <m:e>
                            <m:r>
                              <a:rPr lang="en-GB" sz="2200" i="1">
                                <a:latin typeface="Cambria Math"/>
                              </a:rPr>
                              <m:t>𝑌</m:t>
                            </m:r>
                          </m:e>
                          <m:sub>
                            <m:r>
                              <a:rPr lang="en-GB" sz="2200" i="1">
                                <a:latin typeface="Cambria Math"/>
                              </a:rPr>
                              <m:t>𝑖</m:t>
                            </m:r>
                          </m:sub>
                        </m:sSub>
                        <m:r>
                          <a:rPr lang="en-GB" sz="2200" b="0" i="1" smtClean="0">
                            <a:latin typeface="Cambria Math"/>
                          </a:rPr>
                          <m:t>=1</m:t>
                        </m:r>
                      </m:e>
                    </m:d>
                    <m:r>
                      <a:rPr lang="en-US" sz="2200" b="0" i="1" smtClean="0">
                        <a:latin typeface="Cambria Math"/>
                      </a:rPr>
                      <m:t>=0.7</m:t>
                    </m:r>
                    <m:r>
                      <m:rPr>
                        <m:nor/>
                      </m:rPr>
                      <a:rPr lang="en-US" sz="2200" b="0" i="0" smtClean="0">
                        <a:latin typeface="Cambria Math"/>
                      </a:rPr>
                      <m:t>, </m:t>
                    </m:r>
                    <m:r>
                      <m:rPr>
                        <m:nor/>
                      </m:rPr>
                      <a:rPr lang="en-GB" sz="2200" b="0" i="0" smtClean="0">
                        <a:latin typeface="Cambria Math"/>
                      </a:rPr>
                      <m:t>be</m:t>
                    </m:r>
                    <m:r>
                      <m:rPr>
                        <m:nor/>
                      </m:rPr>
                      <a:rPr lang="en-GB" sz="2200" b="0" i="0" smtClean="0">
                        <a:latin typeface="Cambria Math"/>
                      </a:rPr>
                      <m:t> </m:t>
                    </m:r>
                    <m:r>
                      <m:rPr>
                        <m:nor/>
                      </m:rPr>
                      <a:rPr lang="en-GB" sz="2200" b="0" i="0" smtClean="0">
                        <a:latin typeface="Cambria Math"/>
                      </a:rPr>
                      <m:t>the</m:t>
                    </m:r>
                    <m:r>
                      <m:rPr>
                        <m:nor/>
                      </m:rPr>
                      <a:rPr lang="en-GB" sz="2200" b="0" i="0" smtClean="0">
                        <a:latin typeface="Cambria Math"/>
                      </a:rPr>
                      <m:t> </m:t>
                    </m:r>
                    <m:r>
                      <m:rPr>
                        <m:nor/>
                      </m:rPr>
                      <a:rPr lang="en-GB" sz="2200" b="0" i="0" smtClean="0">
                        <a:latin typeface="Cambria Math"/>
                      </a:rPr>
                      <m:t>probability</m:t>
                    </m:r>
                    <m:r>
                      <m:rPr>
                        <m:nor/>
                      </m:rPr>
                      <a:rPr lang="en-GB" sz="2200" b="0" i="0" smtClean="0">
                        <a:latin typeface="Cambria Math"/>
                      </a:rPr>
                      <m:t> </m:t>
                    </m:r>
                    <m:r>
                      <m:rPr>
                        <m:nor/>
                      </m:rPr>
                      <a:rPr lang="en-GB" sz="2200" b="0" i="0" smtClean="0">
                        <a:latin typeface="Cambria Math"/>
                      </a:rPr>
                      <m:t>of</m:t>
                    </m:r>
                    <m:r>
                      <m:rPr>
                        <m:nor/>
                      </m:rPr>
                      <a:rPr lang="en-GB" sz="2200" b="0" i="0" smtClean="0">
                        <a:latin typeface="Cambria Math"/>
                      </a:rPr>
                      <m:t> </m:t>
                    </m:r>
                    <m:r>
                      <m:rPr>
                        <m:nor/>
                      </m:rPr>
                      <a:rPr lang="en-GB" sz="2200" b="0" i="0" smtClean="0">
                        <a:latin typeface="Cambria Math"/>
                      </a:rPr>
                      <m:t>success</m:t>
                    </m:r>
                  </m:oMath>
                </a14:m>
                <a:endParaRPr lang="en-GB" sz="2200" dirty="0"/>
              </a:p>
            </p:txBody>
          </p:sp>
        </mc:Choice>
        <mc:Fallback xmlns="">
          <p:sp>
            <p:nvSpPr>
              <p:cNvPr id="7" name="TextBox 6"/>
              <p:cNvSpPr txBox="1">
                <a:spLocks noRot="1" noChangeAspect="1" noMove="1" noResize="1" noEditPoints="1" noAdjustHandles="1" noChangeArrowheads="1" noChangeShapeType="1" noTextEdit="1"/>
              </p:cNvSpPr>
              <p:nvPr/>
            </p:nvSpPr>
            <p:spPr>
              <a:xfrm>
                <a:off x="526596" y="3591243"/>
                <a:ext cx="6192688" cy="769441"/>
              </a:xfrm>
              <a:prstGeom prst="rect">
                <a:avLst/>
              </a:prstGeom>
              <a:blipFill rotWithShape="1">
                <a:blip r:embed="rId4"/>
                <a:stretch>
                  <a:fillRect l="-1083" t="-4762"/>
                </a:stretch>
              </a:blipFill>
            </p:spPr>
            <p:txBody>
              <a:bodyPr/>
              <a:lstStyle/>
              <a:p>
                <a:r>
                  <a:rPr lang="nl-BE">
                    <a:noFill/>
                  </a:rPr>
                  <a:t> </a:t>
                </a:r>
              </a:p>
            </p:txBody>
          </p:sp>
        </mc:Fallback>
      </mc:AlternateContent>
      <p:sp>
        <p:nvSpPr>
          <p:cNvPr id="10" name="Title 1"/>
          <p:cNvSpPr txBox="1">
            <a:spLocks/>
          </p:cNvSpPr>
          <p:nvPr/>
        </p:nvSpPr>
        <p:spPr>
          <a:xfrm>
            <a:off x="971600" y="207079"/>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 Bernoulli distribution in R</a:t>
            </a:r>
          </a:p>
        </p:txBody>
      </p:sp>
      <p:sp>
        <p:nvSpPr>
          <p:cNvPr id="4" name="Rectangle 3"/>
          <p:cNvSpPr/>
          <p:nvPr/>
        </p:nvSpPr>
        <p:spPr>
          <a:xfrm>
            <a:off x="971600" y="4869160"/>
            <a:ext cx="4572000" cy="646331"/>
          </a:xfrm>
          <a:prstGeom prst="rect">
            <a:avLst/>
          </a:prstGeom>
        </p:spPr>
        <p:txBody>
          <a:bodyPr>
            <a:spAutoFit/>
          </a:bodyPr>
          <a:lstStyle/>
          <a:p>
            <a:r>
              <a:rPr lang="sv-SE" dirty="0">
                <a:latin typeface="Courier New" panose="02070309020205020404" pitchFamily="49" charset="0"/>
                <a:cs typeface="Courier New" panose="02070309020205020404" pitchFamily="49" charset="0"/>
              </a:rPr>
              <a:t>&gt; rbinom(5,1,0.7)</a:t>
            </a:r>
          </a:p>
          <a:p>
            <a:r>
              <a:rPr lang="sv-SE" dirty="0">
                <a:latin typeface="Courier New" panose="02070309020205020404" pitchFamily="49" charset="0"/>
                <a:cs typeface="Courier New" panose="02070309020205020404" pitchFamily="49" charset="0"/>
              </a:rPr>
              <a:t>[1] 1 0 1 1 1</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02999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normAutofit/>
          </a:bodyPr>
          <a:lstStyle/>
          <a:p>
            <a:r>
              <a:rPr lang="en-US" altLang="nl-BE" dirty="0"/>
              <a:t> </a:t>
            </a:r>
            <a:r>
              <a:rPr lang="nl-BE" sz="3600" dirty="0" err="1">
                <a:latin typeface="+mn-lt"/>
              </a:rPr>
              <a:t>Inference</a:t>
            </a:r>
            <a:r>
              <a:rPr lang="nl-BE" sz="3600" dirty="0">
                <a:latin typeface="+mn-lt"/>
              </a:rPr>
              <a:t> </a:t>
            </a:r>
            <a:r>
              <a:rPr lang="nl-BE" sz="3600" dirty="0" err="1">
                <a:latin typeface="+mn-lt"/>
              </a:rPr>
              <a:t>about</a:t>
            </a:r>
            <a:r>
              <a:rPr lang="nl-BE" sz="3600" dirty="0">
                <a:latin typeface="+mn-lt"/>
              </a:rPr>
              <a:t> Model Parameters</a:t>
            </a:r>
            <a:endParaRPr lang="en-US" altLang="nl-BE" sz="3600" dirty="0">
              <a:latin typeface="+mn-lt"/>
            </a:endParaRPr>
          </a:p>
        </p:txBody>
      </p:sp>
      <p:graphicFrame>
        <p:nvGraphicFramePr>
          <p:cNvPr id="120835" name="Object 2"/>
          <p:cNvGraphicFramePr>
            <a:graphicFrameLocks noChangeAspect="1"/>
          </p:cNvGraphicFramePr>
          <p:nvPr>
            <p:extLst>
              <p:ext uri="{D42A27DB-BD31-4B8C-83A1-F6EECF244321}">
                <p14:modId xmlns:p14="http://schemas.microsoft.com/office/powerpoint/2010/main" val="526794235"/>
              </p:ext>
            </p:extLst>
          </p:nvPr>
        </p:nvGraphicFramePr>
        <p:xfrm>
          <a:off x="413721" y="2276872"/>
          <a:ext cx="1689100" cy="552450"/>
        </p:xfrm>
        <a:graphic>
          <a:graphicData uri="http://schemas.openxmlformats.org/presentationml/2006/ole">
            <mc:AlternateContent xmlns:mc="http://schemas.openxmlformats.org/markup-compatibility/2006">
              <mc:Choice xmlns:v="urn:schemas-microsoft-com:vml" Requires="v">
                <p:oleObj spid="_x0000_s108048" name="Vergelijking" r:id="rId3" imgW="698400" imgH="228600" progId="Equation.3">
                  <p:embed/>
                </p:oleObj>
              </mc:Choice>
              <mc:Fallback>
                <p:oleObj name="Vergelijking" r:id="rId3" imgW="698400" imgH="228600" progId="Equation.3">
                  <p:embed/>
                  <p:pic>
                    <p:nvPicPr>
                      <p:cNvPr id="0" name=""/>
                      <p:cNvPicPr>
                        <a:picLocks noChangeAspect="1" noChangeArrowheads="1"/>
                      </p:cNvPicPr>
                      <p:nvPr/>
                    </p:nvPicPr>
                    <p:blipFill>
                      <a:blip r:embed="rId4"/>
                      <a:srcRect/>
                      <a:stretch>
                        <a:fillRect/>
                      </a:stretch>
                    </p:blipFill>
                    <p:spPr bwMode="auto">
                      <a:xfrm>
                        <a:off x="413721" y="2276872"/>
                        <a:ext cx="1689100"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6" name="Object 3"/>
          <p:cNvGraphicFramePr>
            <a:graphicFrameLocks noChangeAspect="1"/>
          </p:cNvGraphicFramePr>
          <p:nvPr>
            <p:extLst>
              <p:ext uri="{D42A27DB-BD31-4B8C-83A1-F6EECF244321}">
                <p14:modId xmlns:p14="http://schemas.microsoft.com/office/powerpoint/2010/main" val="806563812"/>
              </p:ext>
            </p:extLst>
          </p:nvPr>
        </p:nvGraphicFramePr>
        <p:xfrm>
          <a:off x="397827" y="3068960"/>
          <a:ext cx="1565275" cy="552450"/>
        </p:xfrm>
        <a:graphic>
          <a:graphicData uri="http://schemas.openxmlformats.org/presentationml/2006/ole">
            <mc:AlternateContent xmlns:mc="http://schemas.openxmlformats.org/markup-compatibility/2006">
              <mc:Choice xmlns:v="urn:schemas-microsoft-com:vml" Requires="v">
                <p:oleObj spid="_x0000_s108049" name="Vergelijking" r:id="rId5" imgW="647640" imgH="228600" progId="Equation.3">
                  <p:embed/>
                </p:oleObj>
              </mc:Choice>
              <mc:Fallback>
                <p:oleObj name="Vergelijking" r:id="rId5" imgW="647640" imgH="228600" progId="Equation.3">
                  <p:embed/>
                  <p:pic>
                    <p:nvPicPr>
                      <p:cNvPr id="0" name=""/>
                      <p:cNvPicPr>
                        <a:picLocks noChangeAspect="1" noChangeArrowheads="1"/>
                      </p:cNvPicPr>
                      <p:nvPr/>
                    </p:nvPicPr>
                    <p:blipFill>
                      <a:blip r:embed="rId6"/>
                      <a:srcRect/>
                      <a:stretch>
                        <a:fillRect/>
                      </a:stretch>
                    </p:blipFill>
                    <p:spPr bwMode="auto">
                      <a:xfrm>
                        <a:off x="397827" y="3068960"/>
                        <a:ext cx="156527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Slide Number Placeholder 5"/>
          <p:cNvSpPr>
            <a:spLocks noGrp="1"/>
          </p:cNvSpPr>
          <p:nvPr>
            <p:ph type="sldNum" sz="quarter" idx="12"/>
          </p:nvPr>
        </p:nvSpPr>
        <p:spPr/>
        <p:txBody>
          <a:bodyPr/>
          <a:lstStyle/>
          <a:p>
            <a:pPr>
              <a:defRPr/>
            </a:pPr>
            <a:fld id="{D9FDC2AB-5B7C-4D3A-98A4-6D015A34DA03}" type="slidenum">
              <a:rPr lang="en-US" smtClean="0"/>
              <a:pPr>
                <a:defRPr/>
              </a:pPr>
              <a:t>150</a:t>
            </a:fld>
            <a:endParaRPr lang="en-US" dirty="0"/>
          </a:p>
        </p:txBody>
      </p:sp>
      <p:graphicFrame>
        <p:nvGraphicFramePr>
          <p:cNvPr id="120840" name="Object 5"/>
          <p:cNvGraphicFramePr>
            <a:graphicFrameLocks noChangeAspect="1"/>
          </p:cNvGraphicFramePr>
          <p:nvPr>
            <p:extLst>
              <p:ext uri="{D42A27DB-BD31-4B8C-83A1-F6EECF244321}">
                <p14:modId xmlns:p14="http://schemas.microsoft.com/office/powerpoint/2010/main" val="3900745198"/>
              </p:ext>
            </p:extLst>
          </p:nvPr>
        </p:nvGraphicFramePr>
        <p:xfrm>
          <a:off x="395536" y="3789040"/>
          <a:ext cx="2651125" cy="511175"/>
        </p:xfrm>
        <a:graphic>
          <a:graphicData uri="http://schemas.openxmlformats.org/presentationml/2006/ole">
            <mc:AlternateContent xmlns:mc="http://schemas.openxmlformats.org/markup-compatibility/2006">
              <mc:Choice xmlns:v="urn:schemas-microsoft-com:vml" Requires="v">
                <p:oleObj spid="_x0000_s108050" name="Vergelijking" r:id="rId7" imgW="1155600" imgH="228600" progId="Equation.3">
                  <p:embed/>
                </p:oleObj>
              </mc:Choice>
              <mc:Fallback>
                <p:oleObj name="Vergelijking" r:id="rId7" imgW="1155600" imgH="228600" progId="Equation.3">
                  <p:embed/>
                  <p:pic>
                    <p:nvPicPr>
                      <p:cNvPr id="0" name=""/>
                      <p:cNvPicPr>
                        <a:picLocks noChangeAspect="1" noChangeArrowheads="1"/>
                      </p:cNvPicPr>
                      <p:nvPr/>
                    </p:nvPicPr>
                    <p:blipFill>
                      <a:blip r:embed="rId8"/>
                      <a:srcRect/>
                      <a:stretch>
                        <a:fillRect/>
                      </a:stretch>
                    </p:blipFill>
                    <p:spPr bwMode="auto">
                      <a:xfrm>
                        <a:off x="395536" y="3789040"/>
                        <a:ext cx="265112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395536" y="1628800"/>
            <a:ext cx="4176464" cy="461665"/>
          </a:xfrm>
          <a:prstGeom prst="rect">
            <a:avLst/>
          </a:prstGeom>
          <a:noFill/>
        </p:spPr>
        <p:txBody>
          <a:bodyPr wrap="square" rtlCol="0">
            <a:spAutoFit/>
          </a:bodyPr>
          <a:lstStyle/>
          <a:p>
            <a:r>
              <a:rPr lang="en-US" sz="2400" dirty="0"/>
              <a:t>Example:</a:t>
            </a:r>
            <a:endParaRPr lang="nl-BE" sz="2400" dirty="0"/>
          </a:p>
        </p:txBody>
      </p:sp>
      <p:graphicFrame>
        <p:nvGraphicFramePr>
          <p:cNvPr id="3" name="Object 2"/>
          <p:cNvGraphicFramePr>
            <a:graphicFrameLocks noChangeAspect="1"/>
          </p:cNvGraphicFramePr>
          <p:nvPr>
            <p:extLst>
              <p:ext uri="{D42A27DB-BD31-4B8C-83A1-F6EECF244321}">
                <p14:modId xmlns:p14="http://schemas.microsoft.com/office/powerpoint/2010/main" val="534106151"/>
              </p:ext>
            </p:extLst>
          </p:nvPr>
        </p:nvGraphicFramePr>
        <p:xfrm>
          <a:off x="393883" y="4725144"/>
          <a:ext cx="1597025" cy="1104900"/>
        </p:xfrm>
        <a:graphic>
          <a:graphicData uri="http://schemas.openxmlformats.org/presentationml/2006/ole">
            <mc:AlternateContent xmlns:mc="http://schemas.openxmlformats.org/markup-compatibility/2006">
              <mc:Choice xmlns:v="urn:schemas-microsoft-com:vml" Requires="v">
                <p:oleObj spid="_x0000_s108051" name="Vergelijking" r:id="rId9" imgW="660240" imgH="457200" progId="Equation.3">
                  <p:embed/>
                </p:oleObj>
              </mc:Choice>
              <mc:Fallback>
                <p:oleObj name="Vergelijking" r:id="rId9" imgW="660240" imgH="457200" progId="Equation.3">
                  <p:embed/>
                  <p:pic>
                    <p:nvPicPr>
                      <p:cNvPr id="0" name=""/>
                      <p:cNvPicPr>
                        <a:picLocks noChangeAspect="1" noChangeArrowheads="1"/>
                      </p:cNvPicPr>
                      <p:nvPr/>
                    </p:nvPicPr>
                    <p:blipFill>
                      <a:blip r:embed="rId10"/>
                      <a:srcRect/>
                      <a:stretch>
                        <a:fillRect/>
                      </a:stretch>
                    </p:blipFill>
                    <p:spPr bwMode="auto">
                      <a:xfrm>
                        <a:off x="393883" y="4725144"/>
                        <a:ext cx="1597025"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011388856"/>
              </p:ext>
            </p:extLst>
          </p:nvPr>
        </p:nvGraphicFramePr>
        <p:xfrm>
          <a:off x="5076056" y="2324100"/>
          <a:ext cx="3286125" cy="1104900"/>
        </p:xfrm>
        <a:graphic>
          <a:graphicData uri="http://schemas.openxmlformats.org/presentationml/2006/ole">
            <mc:AlternateContent xmlns:mc="http://schemas.openxmlformats.org/markup-compatibility/2006">
              <mc:Choice xmlns:v="urn:schemas-microsoft-com:vml" Requires="v">
                <p:oleObj spid="_x0000_s108052" name="Vergelijking" r:id="rId11" imgW="1358640" imgH="457200" progId="Equation.3">
                  <p:embed/>
                </p:oleObj>
              </mc:Choice>
              <mc:Fallback>
                <p:oleObj name="Vergelijking" r:id="rId11" imgW="1358640" imgH="457200" progId="Equation.3">
                  <p:embed/>
                  <p:pic>
                    <p:nvPicPr>
                      <p:cNvPr id="0" name="Object 2"/>
                      <p:cNvPicPr>
                        <a:picLocks noChangeAspect="1" noChangeArrowheads="1"/>
                      </p:cNvPicPr>
                      <p:nvPr/>
                    </p:nvPicPr>
                    <p:blipFill>
                      <a:blip r:embed="rId12"/>
                      <a:srcRect/>
                      <a:stretch>
                        <a:fillRect/>
                      </a:stretch>
                    </p:blipFill>
                    <p:spPr bwMode="auto">
                      <a:xfrm>
                        <a:off x="5076056" y="2324100"/>
                        <a:ext cx="3286125"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Box 13"/>
          <p:cNvSpPr txBox="1"/>
          <p:nvPr/>
        </p:nvSpPr>
        <p:spPr>
          <a:xfrm>
            <a:off x="4932040" y="1628800"/>
            <a:ext cx="4176464" cy="461665"/>
          </a:xfrm>
          <a:prstGeom prst="rect">
            <a:avLst/>
          </a:prstGeom>
          <a:noFill/>
        </p:spPr>
        <p:txBody>
          <a:bodyPr wrap="square" rtlCol="0">
            <a:spAutoFit/>
          </a:bodyPr>
          <a:lstStyle/>
          <a:p>
            <a:r>
              <a:rPr lang="nl-BE" sz="2400" dirty="0"/>
              <a:t>The </a:t>
            </a:r>
            <a:r>
              <a:rPr lang="nl-BE" sz="2400" dirty="0" err="1"/>
              <a:t>likelihood</a:t>
            </a:r>
            <a:r>
              <a:rPr lang="nl-BE" sz="2400" dirty="0"/>
              <a:t>-ratio approach</a:t>
            </a:r>
          </a:p>
        </p:txBody>
      </p:sp>
      <p:cxnSp>
        <p:nvCxnSpPr>
          <p:cNvPr id="15" name="Straight Connector 14"/>
          <p:cNvCxnSpPr/>
          <p:nvPr/>
        </p:nvCxnSpPr>
        <p:spPr>
          <a:xfrm>
            <a:off x="4355976" y="1859632"/>
            <a:ext cx="0" cy="41616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718472707"/>
              </p:ext>
            </p:extLst>
          </p:nvPr>
        </p:nvGraphicFramePr>
        <p:xfrm>
          <a:off x="5107396" y="4215404"/>
          <a:ext cx="3825751" cy="869780"/>
        </p:xfrm>
        <a:graphic>
          <a:graphicData uri="http://schemas.openxmlformats.org/presentationml/2006/ole">
            <mc:AlternateContent xmlns:mc="http://schemas.openxmlformats.org/markup-compatibility/2006">
              <mc:Choice xmlns:v="urn:schemas-microsoft-com:vml" Requires="v">
                <p:oleObj spid="_x0000_s108053" name="Vergelijking" r:id="rId13" imgW="2070000" imgH="482400" progId="Equation.3">
                  <p:embed/>
                </p:oleObj>
              </mc:Choice>
              <mc:Fallback>
                <p:oleObj name="Vergelijking" r:id="rId13" imgW="2070000" imgH="482400" progId="Equation.3">
                  <p:embed/>
                  <p:pic>
                    <p:nvPicPr>
                      <p:cNvPr id="0" name="Object 5"/>
                      <p:cNvPicPr>
                        <a:picLocks noChangeAspect="1" noChangeArrowheads="1"/>
                      </p:cNvPicPr>
                      <p:nvPr/>
                    </p:nvPicPr>
                    <p:blipFill>
                      <a:blip r:embed="rId14"/>
                      <a:srcRect/>
                      <a:stretch>
                        <a:fillRect/>
                      </a:stretch>
                    </p:blipFill>
                    <p:spPr bwMode="auto">
                      <a:xfrm>
                        <a:off x="5107396" y="4215404"/>
                        <a:ext cx="3825751" cy="869780"/>
                      </a:xfrm>
                      <a:prstGeom prst="rect">
                        <a:avLst/>
                      </a:prstGeom>
                      <a:noFill/>
                      <a:ln>
                        <a:noFill/>
                      </a:ln>
                      <a:effectLst/>
                    </p:spPr>
                  </p:pic>
                </p:oleObj>
              </mc:Fallback>
            </mc:AlternateContent>
          </a:graphicData>
        </a:graphic>
      </p:graphicFrame>
      <p:sp>
        <p:nvSpPr>
          <p:cNvPr id="17" name="TextBox 16"/>
          <p:cNvSpPr txBox="1"/>
          <p:nvPr/>
        </p:nvSpPr>
        <p:spPr>
          <a:xfrm>
            <a:off x="4932040" y="3687415"/>
            <a:ext cx="4176464" cy="461665"/>
          </a:xfrm>
          <a:prstGeom prst="rect">
            <a:avLst/>
          </a:prstGeom>
          <a:noFill/>
        </p:spPr>
        <p:txBody>
          <a:bodyPr wrap="square" rtlCol="0">
            <a:spAutoFit/>
          </a:bodyPr>
          <a:lstStyle/>
          <a:p>
            <a:r>
              <a:rPr lang="nl-BE" sz="2400" dirty="0"/>
              <a:t>The LRT</a:t>
            </a:r>
          </a:p>
        </p:txBody>
      </p:sp>
      <p:sp>
        <p:nvSpPr>
          <p:cNvPr id="18" name="TextBox 17"/>
          <p:cNvSpPr txBox="1"/>
          <p:nvPr/>
        </p:nvSpPr>
        <p:spPr>
          <a:xfrm>
            <a:off x="4967536" y="5229200"/>
            <a:ext cx="4176464" cy="461665"/>
          </a:xfrm>
          <a:prstGeom prst="rect">
            <a:avLst/>
          </a:prstGeom>
          <a:noFill/>
        </p:spPr>
        <p:txBody>
          <a:bodyPr wrap="square" rtlCol="0">
            <a:spAutoFit/>
          </a:bodyPr>
          <a:lstStyle/>
          <a:p>
            <a:r>
              <a:rPr lang="nl-BE" sz="2400" dirty="0"/>
              <a:t>Under </a:t>
            </a:r>
            <a:r>
              <a:rPr lang="nl-BE" sz="2400" dirty="0" err="1"/>
              <a:t>the</a:t>
            </a:r>
            <a:r>
              <a:rPr lang="nl-BE" sz="2400" dirty="0"/>
              <a:t> </a:t>
            </a:r>
            <a:r>
              <a:rPr lang="nl-BE" sz="2400" dirty="0" err="1"/>
              <a:t>null</a:t>
            </a:r>
            <a:r>
              <a:rPr lang="nl-BE" sz="2400" dirty="0"/>
              <a:t> hypothesis:</a:t>
            </a:r>
          </a:p>
        </p:txBody>
      </p:sp>
      <p:graphicFrame>
        <p:nvGraphicFramePr>
          <p:cNvPr id="9" name="Object 8"/>
          <p:cNvGraphicFramePr>
            <a:graphicFrameLocks noChangeAspect="1"/>
          </p:cNvGraphicFramePr>
          <p:nvPr>
            <p:extLst>
              <p:ext uri="{D42A27DB-BD31-4B8C-83A1-F6EECF244321}">
                <p14:modId xmlns:p14="http://schemas.microsoft.com/office/powerpoint/2010/main" val="2663257295"/>
              </p:ext>
            </p:extLst>
          </p:nvPr>
        </p:nvGraphicFramePr>
        <p:xfrm>
          <a:off x="5220072" y="5727402"/>
          <a:ext cx="1971675" cy="869950"/>
        </p:xfrm>
        <a:graphic>
          <a:graphicData uri="http://schemas.openxmlformats.org/presentationml/2006/ole">
            <mc:AlternateContent xmlns:mc="http://schemas.openxmlformats.org/markup-compatibility/2006">
              <mc:Choice xmlns:v="urn:schemas-microsoft-com:vml" Requires="v">
                <p:oleObj spid="_x0000_s108054" name="Vergelijking" r:id="rId15" imgW="1066680" imgH="482400" progId="Equation.3">
                  <p:embed/>
                </p:oleObj>
              </mc:Choice>
              <mc:Fallback>
                <p:oleObj name="Vergelijking" r:id="rId15" imgW="1066680" imgH="482400" progId="Equation.3">
                  <p:embed/>
                  <p:pic>
                    <p:nvPicPr>
                      <p:cNvPr id="0" name="Object 7"/>
                      <p:cNvPicPr>
                        <a:picLocks noChangeAspect="1" noChangeArrowheads="1"/>
                      </p:cNvPicPr>
                      <p:nvPr/>
                    </p:nvPicPr>
                    <p:blipFill>
                      <a:blip r:embed="rId16"/>
                      <a:srcRect/>
                      <a:stretch>
                        <a:fillRect/>
                      </a:stretch>
                    </p:blipFill>
                    <p:spPr bwMode="auto">
                      <a:xfrm>
                        <a:off x="5220072" y="5727402"/>
                        <a:ext cx="197167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883061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normAutofit/>
          </a:bodyPr>
          <a:lstStyle/>
          <a:p>
            <a:r>
              <a:rPr lang="en-US" sz="3200" dirty="0"/>
              <a:t>A Wald 95% confidence interval for a model parameter</a:t>
            </a:r>
            <a:endParaRPr lang="en-US" altLang="nl-BE" sz="3200" dirty="0">
              <a:latin typeface="+mn-lt"/>
            </a:endParaRPr>
          </a:p>
        </p:txBody>
      </p:sp>
      <p:graphicFrame>
        <p:nvGraphicFramePr>
          <p:cNvPr id="120835" name="Object 2"/>
          <p:cNvGraphicFramePr>
            <a:graphicFrameLocks noChangeAspect="1"/>
          </p:cNvGraphicFramePr>
          <p:nvPr>
            <p:extLst>
              <p:ext uri="{D42A27DB-BD31-4B8C-83A1-F6EECF244321}">
                <p14:modId xmlns:p14="http://schemas.microsoft.com/office/powerpoint/2010/main" val="2977129670"/>
              </p:ext>
            </p:extLst>
          </p:nvPr>
        </p:nvGraphicFramePr>
        <p:xfrm>
          <a:off x="395536" y="2276872"/>
          <a:ext cx="2547938" cy="552450"/>
        </p:xfrm>
        <a:graphic>
          <a:graphicData uri="http://schemas.openxmlformats.org/presentationml/2006/ole">
            <mc:AlternateContent xmlns:mc="http://schemas.openxmlformats.org/markup-compatibility/2006">
              <mc:Choice xmlns:v="urn:schemas-microsoft-com:vml" Requires="v">
                <p:oleObj spid="_x0000_s108843" name="Vergelijking" r:id="rId3" imgW="1054100" imgH="228600" progId="Equation.3">
                  <p:embed/>
                </p:oleObj>
              </mc:Choice>
              <mc:Fallback>
                <p:oleObj name="Vergelijking" r:id="rId3" imgW="1054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2276872"/>
                        <a:ext cx="2547938"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6" name="Object 3"/>
          <p:cNvGraphicFramePr>
            <a:graphicFrameLocks noChangeAspect="1"/>
          </p:cNvGraphicFramePr>
          <p:nvPr>
            <p:extLst>
              <p:ext uri="{D42A27DB-BD31-4B8C-83A1-F6EECF244321}">
                <p14:modId xmlns:p14="http://schemas.microsoft.com/office/powerpoint/2010/main" val="3111963305"/>
              </p:ext>
            </p:extLst>
          </p:nvPr>
        </p:nvGraphicFramePr>
        <p:xfrm>
          <a:off x="397827" y="3068960"/>
          <a:ext cx="1565275" cy="552450"/>
        </p:xfrm>
        <a:graphic>
          <a:graphicData uri="http://schemas.openxmlformats.org/presentationml/2006/ole">
            <mc:AlternateContent xmlns:mc="http://schemas.openxmlformats.org/markup-compatibility/2006">
              <mc:Choice xmlns:v="urn:schemas-microsoft-com:vml" Requires="v">
                <p:oleObj spid="_x0000_s108844" name="Vergelijking" r:id="rId5" imgW="647640" imgH="228600" progId="Equation.3">
                  <p:embed/>
                </p:oleObj>
              </mc:Choice>
              <mc:Fallback>
                <p:oleObj name="Vergelijking" r:id="rId5" imgW="647640" imgH="228600" progId="Equation.3">
                  <p:embed/>
                  <p:pic>
                    <p:nvPicPr>
                      <p:cNvPr id="0" name=""/>
                      <p:cNvPicPr>
                        <a:picLocks noChangeAspect="1" noChangeArrowheads="1"/>
                      </p:cNvPicPr>
                      <p:nvPr/>
                    </p:nvPicPr>
                    <p:blipFill>
                      <a:blip r:embed="rId6"/>
                      <a:srcRect/>
                      <a:stretch>
                        <a:fillRect/>
                      </a:stretch>
                    </p:blipFill>
                    <p:spPr bwMode="auto">
                      <a:xfrm>
                        <a:off x="397827" y="3068960"/>
                        <a:ext cx="1565275"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Slide Number Placeholder 5"/>
          <p:cNvSpPr>
            <a:spLocks noGrp="1"/>
          </p:cNvSpPr>
          <p:nvPr>
            <p:ph type="sldNum" sz="quarter" idx="12"/>
          </p:nvPr>
        </p:nvSpPr>
        <p:spPr/>
        <p:txBody>
          <a:bodyPr/>
          <a:lstStyle/>
          <a:p>
            <a:pPr>
              <a:defRPr/>
            </a:pPr>
            <a:fld id="{D9FDC2AB-5B7C-4D3A-98A4-6D015A34DA03}" type="slidenum">
              <a:rPr lang="en-US" smtClean="0"/>
              <a:pPr>
                <a:defRPr/>
              </a:pPr>
              <a:t>151</a:t>
            </a:fld>
            <a:endParaRPr lang="en-US" dirty="0"/>
          </a:p>
        </p:txBody>
      </p:sp>
      <p:graphicFrame>
        <p:nvGraphicFramePr>
          <p:cNvPr id="120840" name="Object 5"/>
          <p:cNvGraphicFramePr>
            <a:graphicFrameLocks noChangeAspect="1"/>
          </p:cNvGraphicFramePr>
          <p:nvPr>
            <p:extLst>
              <p:ext uri="{D42A27DB-BD31-4B8C-83A1-F6EECF244321}">
                <p14:modId xmlns:p14="http://schemas.microsoft.com/office/powerpoint/2010/main" val="849420373"/>
              </p:ext>
            </p:extLst>
          </p:nvPr>
        </p:nvGraphicFramePr>
        <p:xfrm>
          <a:off x="395536" y="3789040"/>
          <a:ext cx="2651125" cy="511175"/>
        </p:xfrm>
        <a:graphic>
          <a:graphicData uri="http://schemas.openxmlformats.org/presentationml/2006/ole">
            <mc:AlternateContent xmlns:mc="http://schemas.openxmlformats.org/markup-compatibility/2006">
              <mc:Choice xmlns:v="urn:schemas-microsoft-com:vml" Requires="v">
                <p:oleObj spid="_x0000_s108845" name="Vergelijking" r:id="rId7" imgW="1155600" imgH="228600" progId="Equation.3">
                  <p:embed/>
                </p:oleObj>
              </mc:Choice>
              <mc:Fallback>
                <p:oleObj name="Vergelijking" r:id="rId7" imgW="1155600" imgH="228600" progId="Equation.3">
                  <p:embed/>
                  <p:pic>
                    <p:nvPicPr>
                      <p:cNvPr id="0" name=""/>
                      <p:cNvPicPr>
                        <a:picLocks noChangeAspect="1" noChangeArrowheads="1"/>
                      </p:cNvPicPr>
                      <p:nvPr/>
                    </p:nvPicPr>
                    <p:blipFill>
                      <a:blip r:embed="rId8"/>
                      <a:srcRect/>
                      <a:stretch>
                        <a:fillRect/>
                      </a:stretch>
                    </p:blipFill>
                    <p:spPr bwMode="auto">
                      <a:xfrm>
                        <a:off x="395536" y="3789040"/>
                        <a:ext cx="265112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395536" y="1628800"/>
            <a:ext cx="4176464" cy="461665"/>
          </a:xfrm>
          <a:prstGeom prst="rect">
            <a:avLst/>
          </a:prstGeom>
          <a:noFill/>
        </p:spPr>
        <p:txBody>
          <a:bodyPr wrap="square" rtlCol="0">
            <a:spAutoFit/>
          </a:bodyPr>
          <a:lstStyle/>
          <a:p>
            <a:r>
              <a:rPr lang="en-US" sz="2400" dirty="0"/>
              <a:t>Example: Poisson regression</a:t>
            </a:r>
            <a:endParaRPr lang="nl-BE" sz="2400" dirty="0"/>
          </a:p>
        </p:txBody>
      </p:sp>
      <p:sp>
        <p:nvSpPr>
          <p:cNvPr id="11" name="TextBox 10"/>
          <p:cNvSpPr txBox="1"/>
          <p:nvPr/>
        </p:nvSpPr>
        <p:spPr>
          <a:xfrm>
            <a:off x="5220072" y="1628800"/>
            <a:ext cx="4176464" cy="461665"/>
          </a:xfrm>
          <a:prstGeom prst="rect">
            <a:avLst/>
          </a:prstGeom>
          <a:noFill/>
        </p:spPr>
        <p:txBody>
          <a:bodyPr wrap="square" rtlCol="0">
            <a:spAutoFit/>
          </a:bodyPr>
          <a:lstStyle/>
          <a:p>
            <a:r>
              <a:rPr lang="nl-BE" sz="2400" dirty="0"/>
              <a:t>The </a:t>
            </a:r>
            <a:r>
              <a:rPr lang="nl-BE" sz="2400" dirty="0" err="1"/>
              <a:t>Wald</a:t>
            </a:r>
            <a:r>
              <a:rPr lang="nl-BE" sz="2400" dirty="0"/>
              <a:t>  95% C.I</a:t>
            </a:r>
          </a:p>
        </p:txBody>
      </p:sp>
      <p:graphicFrame>
        <p:nvGraphicFramePr>
          <p:cNvPr id="4" name="Object 3"/>
          <p:cNvGraphicFramePr>
            <a:graphicFrameLocks noChangeAspect="1"/>
          </p:cNvGraphicFramePr>
          <p:nvPr>
            <p:extLst>
              <p:ext uri="{D42A27DB-BD31-4B8C-83A1-F6EECF244321}">
                <p14:modId xmlns:p14="http://schemas.microsoft.com/office/powerpoint/2010/main" val="415145502"/>
              </p:ext>
            </p:extLst>
          </p:nvPr>
        </p:nvGraphicFramePr>
        <p:xfrm>
          <a:off x="5294313" y="2598738"/>
          <a:ext cx="2027237" cy="582612"/>
        </p:xfrm>
        <a:graphic>
          <a:graphicData uri="http://schemas.openxmlformats.org/presentationml/2006/ole">
            <mc:AlternateContent xmlns:mc="http://schemas.openxmlformats.org/markup-compatibility/2006">
              <mc:Choice xmlns:v="urn:schemas-microsoft-com:vml" Requires="v">
                <p:oleObj spid="_x0000_s108846" name="Vergelijking" r:id="rId9" imgW="838080" imgH="241200" progId="Equation.3">
                  <p:embed/>
                </p:oleObj>
              </mc:Choice>
              <mc:Fallback>
                <p:oleObj name="Vergelijking" r:id="rId9" imgW="838080" imgH="241200" progId="Equation.3">
                  <p:embed/>
                  <p:pic>
                    <p:nvPicPr>
                      <p:cNvPr id="0" name=""/>
                      <p:cNvPicPr>
                        <a:picLocks noChangeAspect="1" noChangeArrowheads="1"/>
                      </p:cNvPicPr>
                      <p:nvPr/>
                    </p:nvPicPr>
                    <p:blipFill>
                      <a:blip r:embed="rId10"/>
                      <a:srcRect/>
                      <a:stretch>
                        <a:fillRect/>
                      </a:stretch>
                    </p:blipFill>
                    <p:spPr bwMode="auto">
                      <a:xfrm>
                        <a:off x="5294313" y="2598738"/>
                        <a:ext cx="2027237"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8" name="Straight Connector 7"/>
          <p:cNvCxnSpPr/>
          <p:nvPr/>
        </p:nvCxnSpPr>
        <p:spPr>
          <a:xfrm>
            <a:off x="4355976" y="1859632"/>
            <a:ext cx="0" cy="41616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1372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normAutofit/>
          </a:bodyPr>
          <a:lstStyle/>
          <a:p>
            <a:r>
              <a:rPr lang="nl-BE" sz="3200" dirty="0"/>
              <a:t>The </a:t>
            </a:r>
            <a:r>
              <a:rPr lang="nl-BE" sz="3200" dirty="0" err="1"/>
              <a:t>Deviance</a:t>
            </a:r>
            <a:endParaRPr lang="en-US" altLang="nl-BE" sz="3200" dirty="0">
              <a:latin typeface="+mn-lt"/>
            </a:endParaRPr>
          </a:p>
        </p:txBody>
      </p:sp>
      <p:sp>
        <p:nvSpPr>
          <p:cNvPr id="6" name="Slide Number Placeholder 5"/>
          <p:cNvSpPr>
            <a:spLocks noGrp="1"/>
          </p:cNvSpPr>
          <p:nvPr>
            <p:ph type="sldNum" sz="quarter" idx="12"/>
          </p:nvPr>
        </p:nvSpPr>
        <p:spPr/>
        <p:txBody>
          <a:bodyPr/>
          <a:lstStyle/>
          <a:p>
            <a:pPr>
              <a:defRPr/>
            </a:pPr>
            <a:fld id="{D9FDC2AB-5B7C-4D3A-98A4-6D015A34DA03}" type="slidenum">
              <a:rPr lang="en-US" smtClean="0"/>
              <a:pPr>
                <a:defRPr/>
              </a:pPr>
              <a:t>152</a:t>
            </a:fld>
            <a:endParaRPr lang="en-US" dirty="0"/>
          </a:p>
        </p:txBody>
      </p:sp>
      <p:graphicFrame>
        <p:nvGraphicFramePr>
          <p:cNvPr id="120840" name="Object 5"/>
          <p:cNvGraphicFramePr>
            <a:graphicFrameLocks noChangeAspect="1"/>
          </p:cNvGraphicFramePr>
          <p:nvPr>
            <p:extLst>
              <p:ext uri="{D42A27DB-BD31-4B8C-83A1-F6EECF244321}">
                <p14:modId xmlns:p14="http://schemas.microsoft.com/office/powerpoint/2010/main" val="3966606100"/>
              </p:ext>
            </p:extLst>
          </p:nvPr>
        </p:nvGraphicFramePr>
        <p:xfrm>
          <a:off x="323528" y="3942243"/>
          <a:ext cx="436563" cy="511175"/>
        </p:xfrm>
        <a:graphic>
          <a:graphicData uri="http://schemas.openxmlformats.org/presentationml/2006/ole">
            <mc:AlternateContent xmlns:mc="http://schemas.openxmlformats.org/markup-compatibility/2006">
              <mc:Choice xmlns:v="urn:schemas-microsoft-com:vml" Requires="v">
                <p:oleObj spid="_x0000_s110009" name="Vergelijking" r:id="rId3" imgW="190440" imgH="228600" progId="Equation.3">
                  <p:embed/>
                </p:oleObj>
              </mc:Choice>
              <mc:Fallback>
                <p:oleObj name="Vergelijking" r:id="rId3" imgW="190440" imgH="228600" progId="Equation.3">
                  <p:embed/>
                  <p:pic>
                    <p:nvPicPr>
                      <p:cNvPr id="0" name=""/>
                      <p:cNvPicPr>
                        <a:picLocks noChangeAspect="1" noChangeArrowheads="1"/>
                      </p:cNvPicPr>
                      <p:nvPr/>
                    </p:nvPicPr>
                    <p:blipFill>
                      <a:blip r:embed="rId4"/>
                      <a:srcRect/>
                      <a:stretch>
                        <a:fillRect/>
                      </a:stretch>
                    </p:blipFill>
                    <p:spPr bwMode="auto">
                      <a:xfrm>
                        <a:off x="323528" y="3942243"/>
                        <a:ext cx="436563"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179512" y="1859632"/>
            <a:ext cx="4176464" cy="1938992"/>
          </a:xfrm>
          <a:prstGeom prst="rect">
            <a:avLst/>
          </a:prstGeom>
          <a:noFill/>
        </p:spPr>
        <p:txBody>
          <a:bodyPr wrap="square" rtlCol="0">
            <a:spAutoFit/>
          </a:bodyPr>
          <a:lstStyle/>
          <a:p>
            <a:r>
              <a:rPr lang="nl-BE" sz="2000" dirty="0">
                <a:solidFill>
                  <a:srgbClr val="FF0000"/>
                </a:solidFill>
              </a:rPr>
              <a:t>The </a:t>
            </a:r>
            <a:r>
              <a:rPr lang="nl-BE" sz="2000" dirty="0" err="1">
                <a:solidFill>
                  <a:srgbClr val="FF0000"/>
                </a:solidFill>
              </a:rPr>
              <a:t>Saturated</a:t>
            </a:r>
            <a:r>
              <a:rPr lang="nl-BE" sz="2000" dirty="0">
                <a:solidFill>
                  <a:srgbClr val="FF0000"/>
                </a:solidFill>
              </a:rPr>
              <a:t> model: </a:t>
            </a:r>
          </a:p>
          <a:p>
            <a:r>
              <a:rPr lang="en-US" sz="2000" dirty="0"/>
              <a:t>A model that has a separate parameter for each observation, and it provides a perfect </a:t>
            </a:r>
            <a:r>
              <a:rPr lang="nl-BE" sz="2000" dirty="0"/>
              <a:t>fit </a:t>
            </a:r>
            <a:r>
              <a:rPr lang="nl-BE" sz="2000" dirty="0" err="1"/>
              <a:t>to</a:t>
            </a:r>
            <a:r>
              <a:rPr lang="nl-BE" sz="2000" dirty="0"/>
              <a:t> </a:t>
            </a:r>
            <a:r>
              <a:rPr lang="nl-BE" sz="2000" dirty="0" err="1"/>
              <a:t>the</a:t>
            </a:r>
            <a:r>
              <a:rPr lang="nl-BE" sz="2000" dirty="0"/>
              <a:t> data.</a:t>
            </a:r>
          </a:p>
          <a:p>
            <a:endParaRPr lang="en-US" sz="2000" dirty="0"/>
          </a:p>
          <a:p>
            <a:r>
              <a:rPr lang="en-US" sz="2000" dirty="0"/>
              <a:t>Log likelihood:</a:t>
            </a:r>
            <a:endParaRPr lang="nl-BE" sz="2000" dirty="0"/>
          </a:p>
        </p:txBody>
      </p:sp>
      <p:cxnSp>
        <p:nvCxnSpPr>
          <p:cNvPr id="8" name="Straight Connector 7"/>
          <p:cNvCxnSpPr/>
          <p:nvPr/>
        </p:nvCxnSpPr>
        <p:spPr>
          <a:xfrm>
            <a:off x="4355976" y="1859632"/>
            <a:ext cx="0" cy="27935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44008" y="1844824"/>
            <a:ext cx="4176464" cy="400110"/>
          </a:xfrm>
          <a:prstGeom prst="rect">
            <a:avLst/>
          </a:prstGeom>
          <a:noFill/>
        </p:spPr>
        <p:txBody>
          <a:bodyPr wrap="square" rtlCol="0">
            <a:spAutoFit/>
          </a:bodyPr>
          <a:lstStyle/>
          <a:p>
            <a:r>
              <a:rPr lang="nl-BE" sz="2000" dirty="0">
                <a:solidFill>
                  <a:srgbClr val="FF0000"/>
                </a:solidFill>
              </a:rPr>
              <a:t>A model </a:t>
            </a:r>
            <a:r>
              <a:rPr lang="nl-BE" sz="2000" dirty="0" err="1">
                <a:solidFill>
                  <a:srgbClr val="FF0000"/>
                </a:solidFill>
              </a:rPr>
              <a:t>with</a:t>
            </a:r>
            <a:r>
              <a:rPr lang="nl-BE" sz="2000" dirty="0">
                <a:solidFill>
                  <a:srgbClr val="FF0000"/>
                </a:solidFill>
              </a:rPr>
              <a:t> M parameters:</a:t>
            </a:r>
            <a:endParaRPr lang="en-US" sz="2000" dirty="0"/>
          </a:p>
        </p:txBody>
      </p:sp>
      <p:sp>
        <p:nvSpPr>
          <p:cNvPr id="5" name="TextBox 4"/>
          <p:cNvSpPr txBox="1"/>
          <p:nvPr/>
        </p:nvSpPr>
        <p:spPr>
          <a:xfrm>
            <a:off x="4644008" y="3347700"/>
            <a:ext cx="3888432" cy="369332"/>
          </a:xfrm>
          <a:prstGeom prst="rect">
            <a:avLst/>
          </a:prstGeom>
          <a:noFill/>
        </p:spPr>
        <p:txBody>
          <a:bodyPr wrap="square" rtlCol="0">
            <a:spAutoFit/>
          </a:bodyPr>
          <a:lstStyle/>
          <a:p>
            <a:r>
              <a:rPr lang="en-US" dirty="0"/>
              <a:t>Log likelihood:</a:t>
            </a:r>
            <a:endParaRPr lang="nl-BE" dirty="0"/>
          </a:p>
        </p:txBody>
      </p:sp>
      <p:graphicFrame>
        <p:nvGraphicFramePr>
          <p:cNvPr id="7" name="Object 6"/>
          <p:cNvGraphicFramePr>
            <a:graphicFrameLocks noChangeAspect="1"/>
          </p:cNvGraphicFramePr>
          <p:nvPr>
            <p:extLst>
              <p:ext uri="{D42A27DB-BD31-4B8C-83A1-F6EECF244321}">
                <p14:modId xmlns:p14="http://schemas.microsoft.com/office/powerpoint/2010/main" val="569159924"/>
              </p:ext>
            </p:extLst>
          </p:nvPr>
        </p:nvGraphicFramePr>
        <p:xfrm>
          <a:off x="4745038" y="3948113"/>
          <a:ext cx="523875" cy="482600"/>
        </p:xfrm>
        <a:graphic>
          <a:graphicData uri="http://schemas.openxmlformats.org/presentationml/2006/ole">
            <mc:AlternateContent xmlns:mc="http://schemas.openxmlformats.org/markup-compatibility/2006">
              <mc:Choice xmlns:v="urn:schemas-microsoft-com:vml" Requires="v">
                <p:oleObj spid="_x0000_s110010" name="Vergelijking" r:id="rId5" imgW="228600" imgH="215640" progId="Equation.3">
                  <p:embed/>
                </p:oleObj>
              </mc:Choice>
              <mc:Fallback>
                <p:oleObj name="Vergelijking" r:id="rId5" imgW="228600" imgH="215640" progId="Equation.3">
                  <p:embed/>
                  <p:pic>
                    <p:nvPicPr>
                      <p:cNvPr id="0" name="Object 5"/>
                      <p:cNvPicPr>
                        <a:picLocks noChangeAspect="1" noChangeArrowheads="1"/>
                      </p:cNvPicPr>
                      <p:nvPr/>
                    </p:nvPicPr>
                    <p:blipFill>
                      <a:blip r:embed="rId6"/>
                      <a:srcRect/>
                      <a:stretch>
                        <a:fillRect/>
                      </a:stretch>
                    </p:blipFill>
                    <p:spPr bwMode="auto">
                      <a:xfrm>
                        <a:off x="4745038" y="3948113"/>
                        <a:ext cx="52387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96192937"/>
              </p:ext>
            </p:extLst>
          </p:nvPr>
        </p:nvGraphicFramePr>
        <p:xfrm>
          <a:off x="4873898" y="2664740"/>
          <a:ext cx="3428652" cy="328775"/>
        </p:xfrm>
        <a:graphic>
          <a:graphicData uri="http://schemas.openxmlformats.org/presentationml/2006/ole">
            <mc:AlternateContent xmlns:mc="http://schemas.openxmlformats.org/markup-compatibility/2006">
              <mc:Choice xmlns:v="urn:schemas-microsoft-com:vml" Requires="v">
                <p:oleObj spid="_x0000_s110011" name="Vergelijking" r:id="rId7" imgW="2323800" imgH="228600" progId="Equation.3">
                  <p:embed/>
                </p:oleObj>
              </mc:Choice>
              <mc:Fallback>
                <p:oleObj name="Vergelijking" r:id="rId7" imgW="2323800" imgH="228600" progId="Equation.3">
                  <p:embed/>
                  <p:pic>
                    <p:nvPicPr>
                      <p:cNvPr id="0" name="Object 5"/>
                      <p:cNvPicPr>
                        <a:picLocks noChangeAspect="1" noChangeArrowheads="1"/>
                      </p:cNvPicPr>
                      <p:nvPr/>
                    </p:nvPicPr>
                    <p:blipFill>
                      <a:blip r:embed="rId8"/>
                      <a:srcRect/>
                      <a:stretch>
                        <a:fillRect/>
                      </a:stretch>
                    </p:blipFill>
                    <p:spPr bwMode="auto">
                      <a:xfrm>
                        <a:off x="4873898" y="2664740"/>
                        <a:ext cx="3428652" cy="328775"/>
                      </a:xfrm>
                      <a:prstGeom prst="rect">
                        <a:avLst/>
                      </a:prstGeom>
                      <a:noFill/>
                      <a:ln>
                        <a:noFill/>
                      </a:ln>
                      <a:effec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988751677"/>
              </p:ext>
            </p:extLst>
          </p:nvPr>
        </p:nvGraphicFramePr>
        <p:xfrm>
          <a:off x="3056855" y="5430323"/>
          <a:ext cx="3027313" cy="446949"/>
        </p:xfrm>
        <a:graphic>
          <a:graphicData uri="http://schemas.openxmlformats.org/presentationml/2006/ole">
            <mc:AlternateContent xmlns:mc="http://schemas.openxmlformats.org/markup-compatibility/2006">
              <mc:Choice xmlns:v="urn:schemas-microsoft-com:vml" Requires="v">
                <p:oleObj spid="_x0000_s110012" name="Vergelijking" r:id="rId9" imgW="1511280" imgH="228600" progId="Equation.3">
                  <p:embed/>
                </p:oleObj>
              </mc:Choice>
              <mc:Fallback>
                <p:oleObj name="Vergelijking" r:id="rId9" imgW="1511280" imgH="228600" progId="Equation.3">
                  <p:embed/>
                  <p:pic>
                    <p:nvPicPr>
                      <p:cNvPr id="0" name="Object 5"/>
                      <p:cNvPicPr>
                        <a:picLocks noChangeAspect="1" noChangeArrowheads="1"/>
                      </p:cNvPicPr>
                      <p:nvPr/>
                    </p:nvPicPr>
                    <p:blipFill>
                      <a:blip r:embed="rId10"/>
                      <a:srcRect/>
                      <a:stretch>
                        <a:fillRect/>
                      </a:stretch>
                    </p:blipFill>
                    <p:spPr bwMode="auto">
                      <a:xfrm>
                        <a:off x="3056855" y="5430323"/>
                        <a:ext cx="3027313" cy="446949"/>
                      </a:xfrm>
                      <a:prstGeom prst="rect">
                        <a:avLst/>
                      </a:prstGeom>
                      <a:noFill/>
                      <a:ln>
                        <a:noFill/>
                      </a:ln>
                      <a:effec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22864403"/>
              </p:ext>
            </p:extLst>
          </p:nvPr>
        </p:nvGraphicFramePr>
        <p:xfrm>
          <a:off x="2987824" y="4821391"/>
          <a:ext cx="1222375" cy="511175"/>
        </p:xfrm>
        <a:graphic>
          <a:graphicData uri="http://schemas.openxmlformats.org/presentationml/2006/ole">
            <mc:AlternateContent xmlns:mc="http://schemas.openxmlformats.org/markup-compatibility/2006">
              <mc:Choice xmlns:v="urn:schemas-microsoft-com:vml" Requires="v">
                <p:oleObj spid="_x0000_s110013" name="Vergelijking" r:id="rId11" imgW="533160" imgH="228600" progId="Equation.3">
                  <p:embed/>
                </p:oleObj>
              </mc:Choice>
              <mc:Fallback>
                <p:oleObj name="Vergelijking" r:id="rId11" imgW="533160" imgH="228600" progId="Equation.3">
                  <p:embed/>
                  <p:pic>
                    <p:nvPicPr>
                      <p:cNvPr id="0" name="Object 5"/>
                      <p:cNvPicPr>
                        <a:picLocks noChangeAspect="1" noChangeArrowheads="1"/>
                      </p:cNvPicPr>
                      <p:nvPr/>
                    </p:nvPicPr>
                    <p:blipFill>
                      <a:blip r:embed="rId12"/>
                      <a:srcRect/>
                      <a:stretch>
                        <a:fillRect/>
                      </a:stretch>
                    </p:blipFill>
                    <p:spPr bwMode="auto">
                      <a:xfrm>
                        <a:off x="2987824" y="4821391"/>
                        <a:ext cx="12223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Box 17"/>
          <p:cNvSpPr txBox="1"/>
          <p:nvPr/>
        </p:nvSpPr>
        <p:spPr>
          <a:xfrm>
            <a:off x="4355976" y="4869160"/>
            <a:ext cx="1008112" cy="369332"/>
          </a:xfrm>
          <a:prstGeom prst="rect">
            <a:avLst/>
          </a:prstGeom>
          <a:noFill/>
        </p:spPr>
        <p:txBody>
          <a:bodyPr wrap="square" rtlCol="0">
            <a:spAutoFit/>
          </a:bodyPr>
          <a:lstStyle/>
          <a:p>
            <a:r>
              <a:rPr lang="en-US" dirty="0"/>
              <a:t>Why ?</a:t>
            </a:r>
            <a:endParaRPr lang="nl-BE" dirty="0"/>
          </a:p>
        </p:txBody>
      </p:sp>
      <p:graphicFrame>
        <p:nvGraphicFramePr>
          <p:cNvPr id="14" name="Object 13"/>
          <p:cNvGraphicFramePr>
            <a:graphicFrameLocks noChangeAspect="1"/>
          </p:cNvGraphicFramePr>
          <p:nvPr>
            <p:extLst>
              <p:ext uri="{D42A27DB-BD31-4B8C-83A1-F6EECF244321}">
                <p14:modId xmlns:p14="http://schemas.microsoft.com/office/powerpoint/2010/main" val="605422999"/>
              </p:ext>
            </p:extLst>
          </p:nvPr>
        </p:nvGraphicFramePr>
        <p:xfrm>
          <a:off x="2969741" y="5949280"/>
          <a:ext cx="5346675" cy="697780"/>
        </p:xfrm>
        <a:graphic>
          <a:graphicData uri="http://schemas.openxmlformats.org/presentationml/2006/ole">
            <mc:AlternateContent xmlns:mc="http://schemas.openxmlformats.org/markup-compatibility/2006">
              <mc:Choice xmlns:v="urn:schemas-microsoft-com:vml" Requires="v">
                <p:oleObj spid="_x0000_s110014" name="Vergelijking" r:id="rId13" imgW="3606480" imgH="482400" progId="Equation.3">
                  <p:embed/>
                </p:oleObj>
              </mc:Choice>
              <mc:Fallback>
                <p:oleObj name="Vergelijking" r:id="rId13" imgW="3606480" imgH="482400" progId="Equation.3">
                  <p:embed/>
                  <p:pic>
                    <p:nvPicPr>
                      <p:cNvPr id="0" name="Object 7"/>
                      <p:cNvPicPr>
                        <a:picLocks noChangeAspect="1" noChangeArrowheads="1"/>
                      </p:cNvPicPr>
                      <p:nvPr/>
                    </p:nvPicPr>
                    <p:blipFill>
                      <a:blip r:embed="rId14"/>
                      <a:srcRect/>
                      <a:stretch>
                        <a:fillRect/>
                      </a:stretch>
                    </p:blipFill>
                    <p:spPr bwMode="auto">
                      <a:xfrm>
                        <a:off x="2969741" y="5949280"/>
                        <a:ext cx="5346675" cy="69778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791456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solidFill>
                  <a:schemeClr val="tx1"/>
                </a:solidFill>
              </a:rPr>
              <a:t>Part 4</a:t>
            </a:r>
          </a:p>
        </p:txBody>
      </p:sp>
      <p:sp>
        <p:nvSpPr>
          <p:cNvPr id="5" name="Subtitle 4"/>
          <p:cNvSpPr>
            <a:spLocks noGrp="1"/>
          </p:cNvSpPr>
          <p:nvPr>
            <p:ph type="subTitle" idx="1"/>
          </p:nvPr>
        </p:nvSpPr>
        <p:spPr/>
        <p:txBody>
          <a:bodyPr/>
          <a:lstStyle/>
          <a:p>
            <a:r>
              <a:rPr lang="en-GB" dirty="0">
                <a:solidFill>
                  <a:schemeClr val="tx1"/>
                </a:solidFill>
                <a:latin typeface="Arial" panose="020B0604020202020204" pitchFamily="34" charset="0"/>
                <a:cs typeface="Arial" panose="020B0604020202020204" pitchFamily="34" charset="0"/>
              </a:rPr>
              <a:t>introduction to logistic regression</a:t>
            </a:r>
            <a:endParaRPr lang="nl-BE" dirty="0"/>
          </a:p>
        </p:txBody>
      </p:sp>
      <p:sp>
        <p:nvSpPr>
          <p:cNvPr id="3" name="Date Placeholder 2"/>
          <p:cNvSpPr>
            <a:spLocks noGrp="1"/>
          </p:cNvSpPr>
          <p:nvPr>
            <p:ph type="dt" sz="half" idx="10"/>
          </p:nvPr>
        </p:nvSpPr>
        <p:spPr/>
        <p:txBody>
          <a:bodyPr/>
          <a:lstStyle/>
          <a:p>
            <a:endParaRPr lang="en-GB" dirty="0"/>
          </a:p>
        </p:txBody>
      </p:sp>
      <p:sp>
        <p:nvSpPr>
          <p:cNvPr id="4" name="Slide Number Placeholder 3"/>
          <p:cNvSpPr>
            <a:spLocks noGrp="1"/>
          </p:cNvSpPr>
          <p:nvPr>
            <p:ph type="sldNum" sz="quarter" idx="12"/>
          </p:nvPr>
        </p:nvSpPr>
        <p:spPr/>
        <p:txBody>
          <a:bodyPr/>
          <a:lstStyle/>
          <a:p>
            <a:fld id="{027F8F33-E833-410C-86D4-1EA22AEB9AFA}" type="slidenum">
              <a:rPr lang="en-GB" smtClean="0"/>
              <a:t>153</a:t>
            </a:fld>
            <a:endParaRPr lang="en-GB"/>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5" y="15925"/>
            <a:ext cx="1895705" cy="146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8244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539552" y="1484784"/>
            <a:ext cx="8048273" cy="4392488"/>
          </a:xfrm>
          <a:prstGeom prst="rect">
            <a:avLst/>
          </a:prstGeom>
        </p:spPr>
        <p:txBody>
          <a:bodyPr vert="horz">
            <a:normAutofit fontScale="925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just">
              <a:lnSpc>
                <a:spcPct val="150000"/>
              </a:lnSpc>
              <a:buNone/>
            </a:pPr>
            <a:r>
              <a:rPr lang="en-GB" sz="2200" dirty="0">
                <a:latin typeface="Arial" panose="020B0604020202020204" pitchFamily="34" charset="0"/>
                <a:cs typeface="Arial" panose="020B0604020202020204" pitchFamily="34" charset="0"/>
              </a:rPr>
              <a:t>We have mostly focused on investigating association between two categorical variables. The problem is that we cannot really investigate association between a binary outcome and a continuous explanatory variable without having to first categorise the continuous variable. Also, the simple analysis becomes cumbersome as we move to higher way table. For example three-way or four-way table. As a result, we are going to discuss a more formal modelling framework for binary data with flexibility to accommodate different data types and several explanatory variable.</a:t>
            </a:r>
            <a:endParaRPr lang="en-GB" sz="2000" dirty="0">
              <a:latin typeface="Arial" panose="020B0604020202020204" pitchFamily="34" charset="0"/>
              <a:cs typeface="Arial" panose="020B0604020202020204" pitchFamily="34" charset="0"/>
            </a:endParaRPr>
          </a:p>
        </p:txBody>
      </p:sp>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154</a:t>
            </a:fld>
            <a:endParaRPr lang="en-GB" dirty="0">
              <a:solidFill>
                <a:schemeClr val="tx2"/>
              </a:solidFill>
            </a:endParaRP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a:t>
            </a:r>
          </a:p>
        </p:txBody>
      </p:sp>
    </p:spTree>
    <p:extLst>
      <p:ext uri="{BB962C8B-B14F-4D97-AF65-F5344CB8AC3E}">
        <p14:creationId xmlns:p14="http://schemas.microsoft.com/office/powerpoint/2010/main" val="38501211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539552" y="1484784"/>
            <a:ext cx="8048273" cy="4392488"/>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just">
              <a:lnSpc>
                <a:spcPct val="150000"/>
              </a:lnSpc>
              <a:buNone/>
            </a:pPr>
            <a:r>
              <a:rPr lang="en-GB" sz="2200" dirty="0">
                <a:latin typeface="Arial" panose="020B0604020202020204" pitchFamily="34" charset="0"/>
                <a:cs typeface="Arial" panose="020B0604020202020204" pitchFamily="34" charset="0"/>
              </a:rPr>
              <a:t>In general we model observed data from an experiment assuming the underlying distribution of the data is known. This distribution dependent analysis is commonly refers to as parametric models. The most commonly used distributions are:</a:t>
            </a:r>
          </a:p>
          <a:p>
            <a:pPr marL="0" indent="0" algn="just">
              <a:lnSpc>
                <a:spcPct val="150000"/>
              </a:lnSpc>
              <a:buNone/>
            </a:pPr>
            <a:endParaRPr lang="en-GB" sz="800" dirty="0">
              <a:latin typeface="Arial" panose="020B0604020202020204" pitchFamily="34" charset="0"/>
              <a:cs typeface="Arial" panose="020B0604020202020204" pitchFamily="34" charset="0"/>
            </a:endParaRPr>
          </a:p>
          <a:p>
            <a:pPr lvl="1" algn="just">
              <a:lnSpc>
                <a:spcPct val="150000"/>
              </a:lnSpc>
              <a:buClrTx/>
              <a:buFont typeface="Wingdings" panose="05000000000000000000" pitchFamily="2" charset="2"/>
              <a:buChar char="Ø"/>
            </a:pPr>
            <a:r>
              <a:rPr lang="en-GB" sz="2000" dirty="0">
                <a:latin typeface="Arial" panose="020B0604020202020204" pitchFamily="34" charset="0"/>
                <a:cs typeface="Arial" panose="020B0604020202020204" pitchFamily="34" charset="0"/>
              </a:rPr>
              <a:t>Normal distribution for a continuous data</a:t>
            </a:r>
          </a:p>
          <a:p>
            <a:pPr lvl="1" algn="just">
              <a:lnSpc>
                <a:spcPct val="150000"/>
              </a:lnSpc>
              <a:buClrTx/>
              <a:buFont typeface="Wingdings" panose="05000000000000000000" pitchFamily="2" charset="2"/>
              <a:buChar char="Ø"/>
            </a:pPr>
            <a:r>
              <a:rPr lang="en-GB" sz="2000" dirty="0">
                <a:latin typeface="Arial" panose="020B0604020202020204" pitchFamily="34" charset="0"/>
                <a:cs typeface="Arial" panose="020B0604020202020204" pitchFamily="34" charset="0"/>
              </a:rPr>
              <a:t>Binomial distribution a dichotomous data</a:t>
            </a:r>
          </a:p>
          <a:p>
            <a:pPr lvl="1" algn="just">
              <a:lnSpc>
                <a:spcPct val="150000"/>
              </a:lnSpc>
              <a:buClrTx/>
              <a:buFont typeface="Wingdings" panose="05000000000000000000" pitchFamily="2" charset="2"/>
              <a:buChar char="Ø"/>
            </a:pPr>
            <a:r>
              <a:rPr lang="en-GB" sz="2000" dirty="0">
                <a:latin typeface="Arial" panose="020B0604020202020204" pitchFamily="34" charset="0"/>
                <a:cs typeface="Arial" panose="020B0604020202020204" pitchFamily="34" charset="0"/>
              </a:rPr>
              <a:t>Poison distribution for a count data</a:t>
            </a:r>
          </a:p>
        </p:txBody>
      </p:sp>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155</a:t>
            </a:fld>
            <a:endParaRPr lang="en-GB" dirty="0">
              <a:solidFill>
                <a:schemeClr val="tx2"/>
              </a:solidFill>
            </a:endParaRP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a:t>
            </a:r>
          </a:p>
        </p:txBody>
      </p:sp>
    </p:spTree>
    <p:extLst>
      <p:ext uri="{BB962C8B-B14F-4D97-AF65-F5344CB8AC3E}">
        <p14:creationId xmlns:p14="http://schemas.microsoft.com/office/powerpoint/2010/main" val="34177069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1842594" y="2348880"/>
                <a:ext cx="5328592" cy="461665"/>
              </a:xfrm>
              <a:prstGeom prst="rect">
                <a:avLst/>
              </a:prstGeom>
              <a:noFill/>
            </p:spPr>
            <p:txBody>
              <a:bodyPr wrap="square" rtlCol="0">
                <a:spAutoFit/>
              </a:bodyPr>
              <a:lstStyle/>
              <a:p>
                <a:pPr algn="ctr"/>
                <a:r>
                  <a:rPr lang="en-GB" sz="2400" b="1" dirty="0"/>
                  <a:t>Y| </a:t>
                </a:r>
                <a14:m>
                  <m:oMath xmlns:m="http://schemas.openxmlformats.org/officeDocument/2006/math">
                    <m:r>
                      <a:rPr lang="en-GB" sz="2400" b="1" i="1">
                        <a:latin typeface="Cambria Math"/>
                      </a:rPr>
                      <m:t>𝒙</m:t>
                    </m:r>
                    <m:r>
                      <a:rPr lang="en-GB" sz="2400" b="0" i="0" smtClean="0">
                        <a:latin typeface="Cambria Math"/>
                      </a:rPr>
                      <m:t> ~ </m:t>
                    </m:r>
                    <m:r>
                      <a:rPr lang="en-GB" sz="2400" b="0" i="1" smtClean="0">
                        <a:latin typeface="Cambria Math"/>
                      </a:rPr>
                      <m:t>𝑁</m:t>
                    </m:r>
                    <m:r>
                      <a:rPr lang="en-GB" sz="2400" b="0" i="1" smtClean="0">
                        <a:latin typeface="Cambria Math"/>
                      </a:rPr>
                      <m:t>(</m:t>
                    </m:r>
                    <m:r>
                      <a:rPr lang="en-GB" sz="2400" b="1" i="1" smtClean="0">
                        <a:latin typeface="Cambria Math"/>
                      </a:rPr>
                      <m:t>𝒙</m:t>
                    </m:r>
                    <m:r>
                      <a:rPr lang="en-GB" sz="2400" b="0" i="1" smtClean="0">
                        <a:latin typeface="Cambria Math"/>
                      </a:rPr>
                      <m:t>: </m:t>
                    </m:r>
                    <m:r>
                      <a:rPr lang="en-GB" sz="2400" b="0" i="1" smtClean="0">
                        <a:latin typeface="Cambria Math"/>
                        <a:ea typeface="Cambria Math"/>
                      </a:rPr>
                      <m:t>𝜇</m:t>
                    </m:r>
                    <m:r>
                      <a:rPr lang="en-GB" sz="2400" b="0" i="1" smtClean="0">
                        <a:latin typeface="Cambria Math"/>
                        <a:ea typeface="Cambria Math"/>
                      </a:rPr>
                      <m:t>,</m:t>
                    </m:r>
                    <m:sSup>
                      <m:sSupPr>
                        <m:ctrlPr>
                          <a:rPr lang="en-GB" sz="2400" b="0" i="1" smtClean="0">
                            <a:latin typeface="Cambria Math" panose="02040503050406030204" pitchFamily="18" charset="0"/>
                            <a:ea typeface="Cambria Math"/>
                          </a:rPr>
                        </m:ctrlPr>
                      </m:sSupPr>
                      <m:e>
                        <m:r>
                          <a:rPr lang="en-GB" sz="2400" b="0" i="1" smtClean="0">
                            <a:latin typeface="Cambria Math"/>
                            <a:ea typeface="Cambria Math"/>
                          </a:rPr>
                          <m:t>𝜎</m:t>
                        </m:r>
                      </m:e>
                      <m:sup>
                        <m:r>
                          <a:rPr lang="en-GB" sz="2400" b="0" i="1" smtClean="0">
                            <a:latin typeface="Cambria Math"/>
                            <a:ea typeface="Cambria Math"/>
                          </a:rPr>
                          <m:t>2</m:t>
                        </m:r>
                      </m:sup>
                    </m:sSup>
                    <m:r>
                      <a:rPr lang="en-GB" sz="2400" b="0" i="1" smtClean="0">
                        <a:latin typeface="Cambria Math"/>
                      </a:rPr>
                      <m:t>)</m:t>
                    </m:r>
                  </m:oMath>
                </a14:m>
                <a:endParaRPr lang="en-GB" sz="2400" dirty="0">
                  <a:latin typeface="Arial" panose="020B0604020202020204" pitchFamily="34" charset="0"/>
                  <a:cs typeface="Arial" panose="020B0604020202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842594" y="2348880"/>
                <a:ext cx="5328592" cy="461665"/>
              </a:xfrm>
              <a:prstGeom prst="rect">
                <a:avLst/>
              </a:prstGeom>
              <a:blipFill rotWithShape="1">
                <a:blip r:embed="rId2"/>
                <a:stretch>
                  <a:fillRect t="-9211" b="-30263"/>
                </a:stretch>
              </a:blipFill>
            </p:spPr>
            <p:txBody>
              <a:bodyPr/>
              <a:lstStyle/>
              <a:p>
                <a:r>
                  <a:rPr lang="en-GB">
                    <a:noFill/>
                  </a:rPr>
                  <a:t> </a:t>
                </a:r>
              </a:p>
            </p:txBody>
          </p:sp>
        </mc:Fallback>
      </mc:AlternateContent>
      <p:sp>
        <p:nvSpPr>
          <p:cNvPr id="2" name="Rectangle 1"/>
          <p:cNvSpPr/>
          <p:nvPr/>
        </p:nvSpPr>
        <p:spPr>
          <a:xfrm>
            <a:off x="805877" y="1356805"/>
            <a:ext cx="2874505" cy="600164"/>
          </a:xfrm>
          <a:prstGeom prst="rect">
            <a:avLst/>
          </a:prstGeom>
        </p:spPr>
        <p:txBody>
          <a:bodyPr wrap="none">
            <a:spAutoFit/>
          </a:bodyPr>
          <a:lstStyle/>
          <a:p>
            <a:pPr marL="285750" indent="-285750">
              <a:lnSpc>
                <a:spcPct val="150000"/>
              </a:lnSpc>
              <a:buClr>
                <a:schemeClr val="tx2"/>
              </a:buClr>
              <a:buFont typeface="Arial" panose="020B0604020202020204" pitchFamily="34" charset="0"/>
              <a:buChar char="•"/>
            </a:pPr>
            <a:r>
              <a:rPr lang="en-GB" sz="2200" dirty="0"/>
              <a:t>Normal Distribution</a:t>
            </a:r>
            <a:endParaRPr lang="en-GB"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1869225" y="3273864"/>
                <a:ext cx="5328592" cy="461665"/>
              </a:xfrm>
              <a:prstGeom prst="rect">
                <a:avLst/>
              </a:prstGeom>
              <a:noFill/>
            </p:spPr>
            <p:txBody>
              <a:bodyPr wrap="square" rtlCol="0">
                <a:spAutoFit/>
              </a:bodyPr>
              <a:lstStyle/>
              <a:p>
                <a:pPr algn="ctr"/>
                <a:r>
                  <a:rPr lang="en-GB" sz="2400" b="1" dirty="0"/>
                  <a:t>g(</a:t>
                </a:r>
                <a14:m>
                  <m:oMath xmlns:m="http://schemas.openxmlformats.org/officeDocument/2006/math">
                    <m:r>
                      <a:rPr lang="en-GB" sz="2400" i="1">
                        <a:latin typeface="Cambria Math"/>
                        <a:ea typeface="Cambria Math"/>
                      </a:rPr>
                      <m:t>𝜇</m:t>
                    </m:r>
                    <m:r>
                      <a:rPr lang="en-GB" sz="2400" b="0" i="1" smtClean="0">
                        <a:latin typeface="Cambria Math"/>
                        <a:ea typeface="Cambria Math"/>
                      </a:rPr>
                      <m:t>)= </m:t>
                    </m:r>
                    <m:sSub>
                      <m:sSubPr>
                        <m:ctrlPr>
                          <a:rPr lang="en-GB" sz="2400" b="0" i="1" smtClean="0">
                            <a:latin typeface="Cambria Math" panose="02040503050406030204" pitchFamily="18" charset="0"/>
                            <a:ea typeface="Cambria Math"/>
                          </a:rPr>
                        </m:ctrlPr>
                      </m:sSubPr>
                      <m:e>
                        <m:r>
                          <a:rPr lang="en-GB" sz="2400" b="0" i="1" smtClean="0">
                            <a:latin typeface="Cambria Math"/>
                            <a:ea typeface="Cambria Math"/>
                          </a:rPr>
                          <m:t>𝛽</m:t>
                        </m:r>
                      </m:e>
                      <m:sub>
                        <m:r>
                          <a:rPr lang="en-GB" sz="2400" b="0" i="1" smtClean="0">
                            <a:latin typeface="Cambria Math"/>
                            <a:ea typeface="Cambria Math"/>
                          </a:rPr>
                          <m:t>0</m:t>
                        </m:r>
                      </m:sub>
                    </m:sSub>
                    <m:r>
                      <a:rPr lang="en-GB" sz="2400" b="0" i="1" smtClean="0">
                        <a:latin typeface="Cambria Math"/>
                        <a:ea typeface="Cambria Math"/>
                      </a:rPr>
                      <m:t>+</m:t>
                    </m:r>
                    <m:sSub>
                      <m:sSubPr>
                        <m:ctrlPr>
                          <a:rPr lang="en-GB" sz="2400" b="0" i="1" smtClean="0">
                            <a:latin typeface="Cambria Math" panose="02040503050406030204" pitchFamily="18" charset="0"/>
                            <a:ea typeface="Cambria Math"/>
                          </a:rPr>
                        </m:ctrlPr>
                      </m:sSubPr>
                      <m:e>
                        <m:r>
                          <a:rPr lang="en-GB" sz="2400" b="0" i="1" smtClean="0">
                            <a:latin typeface="Cambria Math"/>
                            <a:ea typeface="Cambria Math"/>
                          </a:rPr>
                          <m:t>𝛽</m:t>
                        </m:r>
                      </m:e>
                      <m:sub>
                        <m:r>
                          <a:rPr lang="en-GB" sz="2400" b="0" i="1" smtClean="0">
                            <a:latin typeface="Cambria Math"/>
                            <a:ea typeface="Cambria Math"/>
                          </a:rPr>
                          <m:t>1</m:t>
                        </m:r>
                      </m:sub>
                    </m:sSub>
                    <m:r>
                      <a:rPr lang="en-GB" sz="2400" b="0" i="1" smtClean="0">
                        <a:latin typeface="Cambria Math"/>
                        <a:ea typeface="Cambria Math"/>
                      </a:rPr>
                      <m:t>𝑋</m:t>
                    </m:r>
                  </m:oMath>
                </a14:m>
                <a:endParaRPr lang="en-GB" sz="2400" dirty="0">
                  <a:latin typeface="Arial" panose="020B0604020202020204" pitchFamily="34" charset="0"/>
                  <a:cs typeface="Arial" panose="020B0604020202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869225" y="3273864"/>
                <a:ext cx="5328592" cy="461665"/>
              </a:xfrm>
              <a:prstGeom prst="rect">
                <a:avLst/>
              </a:prstGeom>
              <a:blipFill rotWithShape="1">
                <a:blip r:embed="rId3"/>
                <a:stretch>
                  <a:fillRect t="-9211" b="-30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05877" y="4077072"/>
                <a:ext cx="8064896" cy="2123658"/>
              </a:xfrm>
              <a:prstGeom prst="rect">
                <a:avLst/>
              </a:prstGeom>
            </p:spPr>
            <p:txBody>
              <a:bodyPr wrap="square">
                <a:spAutoFit/>
              </a:bodyPr>
              <a:lstStyle/>
              <a:p>
                <a:pPr marL="285750" indent="-285750" algn="just">
                  <a:lnSpc>
                    <a:spcPct val="150000"/>
                  </a:lnSpc>
                  <a:buClr>
                    <a:schemeClr val="tx2"/>
                  </a:buClr>
                  <a:buFont typeface="Arial" panose="020B0604020202020204" pitchFamily="34" charset="0"/>
                  <a:buChar char="•"/>
                </a:pPr>
                <a:r>
                  <a:rPr lang="en-GB" sz="2200" b="1" dirty="0"/>
                  <a:t>g(.) </a:t>
                </a:r>
                <a:r>
                  <a:rPr lang="en-GB" sz="2200" dirty="0"/>
                  <a:t>is called link function that  guarantee the linearity  and additivity of the model.</a:t>
                </a:r>
                <a:r>
                  <a:rPr lang="en-GB" sz="2200" b="1" dirty="0"/>
                  <a:t> </a:t>
                </a:r>
                <a:r>
                  <a:rPr lang="en-GB" sz="2200" dirty="0"/>
                  <a:t>The default link is “identity link”</a:t>
                </a:r>
                <a:endParaRPr lang="en-GB" sz="2200" b="1" dirty="0"/>
              </a:p>
              <a:p>
                <a:pPr marL="285750" indent="-285750" algn="just">
                  <a:lnSpc>
                    <a:spcPct val="150000"/>
                  </a:lnSpc>
                  <a:buClr>
                    <a:schemeClr val="tx2"/>
                  </a:buClr>
                  <a:buFont typeface="Arial" panose="020B0604020202020204" pitchFamily="34" charset="0"/>
                  <a:buChar char="•"/>
                </a:pPr>
                <a14:m>
                  <m:oMath xmlns:m="http://schemas.openxmlformats.org/officeDocument/2006/math">
                    <m:sSup>
                      <m:sSupPr>
                        <m:ctrlPr>
                          <a:rPr lang="en-GB" sz="2200" i="1">
                            <a:latin typeface="Cambria Math" panose="02040503050406030204" pitchFamily="18" charset="0"/>
                            <a:ea typeface="Cambria Math"/>
                          </a:rPr>
                        </m:ctrlPr>
                      </m:sSupPr>
                      <m:e>
                        <m:r>
                          <a:rPr lang="en-GB" sz="2200" i="1">
                            <a:latin typeface="Cambria Math"/>
                            <a:ea typeface="Cambria Math"/>
                          </a:rPr>
                          <m:t>𝜎</m:t>
                        </m:r>
                      </m:e>
                      <m:sup>
                        <m:r>
                          <a:rPr lang="en-GB" sz="2200" i="1">
                            <a:latin typeface="Cambria Math"/>
                            <a:ea typeface="Cambria Math"/>
                          </a:rPr>
                          <m:t>2</m:t>
                        </m:r>
                      </m:sup>
                    </m:sSup>
                  </m:oMath>
                </a14:m>
                <a:r>
                  <a:rPr lang="en-GB" sz="2200" dirty="0">
                    <a:latin typeface="Arial" panose="020B0604020202020204" pitchFamily="34" charset="0"/>
                    <a:cs typeface="Arial" panose="020B0604020202020204" pitchFamily="34" charset="0"/>
                  </a:rPr>
                  <a:t> is the variance of the residuals in a general linear model or regression model</a:t>
                </a:r>
              </a:p>
            </p:txBody>
          </p:sp>
        </mc:Choice>
        <mc:Fallback xmlns="">
          <p:sp>
            <p:nvSpPr>
              <p:cNvPr id="15" name="Rectangle 14"/>
              <p:cNvSpPr>
                <a:spLocks noRot="1" noChangeAspect="1" noMove="1" noResize="1" noEditPoints="1" noAdjustHandles="1" noChangeArrowheads="1" noChangeShapeType="1" noTextEdit="1"/>
              </p:cNvSpPr>
              <p:nvPr/>
            </p:nvSpPr>
            <p:spPr>
              <a:xfrm>
                <a:off x="805877" y="4077072"/>
                <a:ext cx="8064896" cy="2123658"/>
              </a:xfrm>
              <a:prstGeom prst="rect">
                <a:avLst/>
              </a:prstGeom>
              <a:blipFill rotWithShape="1">
                <a:blip r:embed="rId4"/>
                <a:stretch>
                  <a:fillRect l="-831" r="-1058" b="-2011"/>
                </a:stretch>
              </a:blipFill>
            </p:spPr>
            <p:txBody>
              <a:bodyPr/>
              <a:lstStyle/>
              <a:p>
                <a:r>
                  <a:rPr lang="en-GB">
                    <a:noFill/>
                  </a:rPr>
                  <a:t> </a:t>
                </a:r>
              </a:p>
            </p:txBody>
          </p:sp>
        </mc:Fallback>
      </mc:AlternateContent>
      <p:sp>
        <p:nvSpPr>
          <p:cNvPr id="8" name="Date Placeholder 2"/>
          <p:cNvSpPr>
            <a:spLocks noGrp="1"/>
          </p:cNvSpPr>
          <p:nvPr>
            <p:ph type="dt" sz="half" idx="10"/>
          </p:nvPr>
        </p:nvSpPr>
        <p:spPr/>
        <p:txBody>
          <a:bodyPr/>
          <a:lstStyle/>
          <a:p>
            <a:endParaRPr lang="en-GB" dirty="0"/>
          </a:p>
        </p:txBody>
      </p:sp>
      <p:sp>
        <p:nvSpPr>
          <p:cNvPr id="7" name="Slide Number Placeholder 1"/>
          <p:cNvSpPr>
            <a:spLocks noGrp="1"/>
          </p:cNvSpPr>
          <p:nvPr>
            <p:ph type="sldNum" sz="quarter" idx="12"/>
          </p:nvPr>
        </p:nvSpPr>
        <p:spPr/>
        <p:txBody>
          <a:bodyPr/>
          <a:lstStyle/>
          <a:p>
            <a:fld id="{027F8F33-E833-410C-86D4-1EA22AEB9AFA}" type="slidenum">
              <a:rPr lang="en-GB" smtClean="0">
                <a:solidFill>
                  <a:schemeClr val="tx2"/>
                </a:solidFill>
              </a:rPr>
              <a:t>156</a:t>
            </a:fld>
            <a:endParaRPr lang="en-GB" dirty="0">
              <a:solidFill>
                <a:schemeClr val="tx2"/>
              </a:solidFill>
            </a:endParaRPr>
          </a:p>
        </p:txBody>
      </p:sp>
      <p:sp>
        <p:nvSpPr>
          <p:cNvPr id="12"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a:t>
            </a:r>
          </a:p>
        </p:txBody>
      </p:sp>
    </p:spTree>
    <p:extLst>
      <p:ext uri="{BB962C8B-B14F-4D97-AF65-F5344CB8AC3E}">
        <p14:creationId xmlns:p14="http://schemas.microsoft.com/office/powerpoint/2010/main" val="20653350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467544" y="1412776"/>
            <a:ext cx="8280920" cy="2952328"/>
          </a:xfrm>
        </p:spPr>
        <p:txBody>
          <a:bodyPr>
            <a:normAutofit/>
          </a:bodyPr>
          <a:lstStyle/>
          <a:p>
            <a:pPr marL="0" indent="0" algn="just">
              <a:lnSpc>
                <a:spcPct val="150000"/>
              </a:lnSpc>
              <a:spcBef>
                <a:spcPct val="50000"/>
              </a:spcBef>
              <a:buNone/>
            </a:pPr>
            <a:r>
              <a:rPr lang="en-US" altLang="en-US" sz="2200" dirty="0"/>
              <a:t>A bioassay experiment was designed to investigate the potency of a compound. The experiment consist of 5 groups of 40 mice. Each group was injected with combination of an infecting dose of a culture of pneumococci and one of five doses of the anti pneumococcus serum.</a:t>
            </a:r>
          </a:p>
        </p:txBody>
      </p:sp>
      <p:sp>
        <p:nvSpPr>
          <p:cNvPr id="7" name="Date Placeholder 2"/>
          <p:cNvSpPr>
            <a:spLocks noGrp="1"/>
          </p:cNvSpPr>
          <p:nvPr>
            <p:ph type="dt" sz="half" idx="10"/>
          </p:nvPr>
        </p:nvSpPr>
        <p:spPr/>
        <p:txBody>
          <a:bodyPr/>
          <a:lstStyle/>
          <a:p>
            <a:endParaRPr lang="en-GB" dirty="0"/>
          </a:p>
        </p:txBody>
      </p:sp>
      <p:sp>
        <p:nvSpPr>
          <p:cNvPr id="6" name="Slide Number Placeholder 1"/>
          <p:cNvSpPr>
            <a:spLocks noGrp="1"/>
          </p:cNvSpPr>
          <p:nvPr>
            <p:ph type="sldNum" sz="quarter" idx="12"/>
          </p:nvPr>
        </p:nvSpPr>
        <p:spPr/>
        <p:txBody>
          <a:bodyPr/>
          <a:lstStyle/>
          <a:p>
            <a:fld id="{027F8F33-E833-410C-86D4-1EA22AEB9AFA}" type="slidenum">
              <a:rPr lang="en-GB" smtClean="0">
                <a:solidFill>
                  <a:schemeClr val="tx2"/>
                </a:solidFill>
              </a:rPr>
              <a:t>157</a:t>
            </a:fld>
            <a:endParaRPr lang="en-GB" dirty="0">
              <a:solidFill>
                <a:schemeClr val="tx2"/>
              </a:solidFill>
            </a:endParaRPr>
          </a:p>
        </p:txBody>
      </p:sp>
      <p:sp>
        <p:nvSpPr>
          <p:cNvPr id="3" name="TextBox 2"/>
          <p:cNvSpPr txBox="1"/>
          <p:nvPr/>
        </p:nvSpPr>
        <p:spPr>
          <a:xfrm>
            <a:off x="1167891" y="4365104"/>
            <a:ext cx="7416824" cy="142032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GB" sz="2000" b="1" dirty="0"/>
              <a:t>Outcome variable: </a:t>
            </a:r>
            <a:r>
              <a:rPr lang="en-GB" sz="2000" dirty="0"/>
              <a:t>death from pneumonia within 7 days of inoculation</a:t>
            </a:r>
          </a:p>
          <a:p>
            <a:pPr marL="342900" indent="-342900">
              <a:lnSpc>
                <a:spcPct val="150000"/>
              </a:lnSpc>
              <a:buFont typeface="Wingdings" panose="05000000000000000000" pitchFamily="2" charset="2"/>
              <a:buChar char="Ø"/>
            </a:pPr>
            <a:r>
              <a:rPr lang="en-GB" sz="2000" b="1" dirty="0"/>
              <a:t>Explanatory variable: </a:t>
            </a:r>
            <a:r>
              <a:rPr lang="en-GB" sz="2000" dirty="0"/>
              <a:t>Dose </a:t>
            </a: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a:t>
            </a:r>
          </a:p>
        </p:txBody>
      </p:sp>
    </p:spTree>
    <p:extLst>
      <p:ext uri="{BB962C8B-B14F-4D97-AF65-F5344CB8AC3E}">
        <p14:creationId xmlns:p14="http://schemas.microsoft.com/office/powerpoint/2010/main" val="35084312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158</a:t>
            </a:fld>
            <a:endParaRPr lang="en-GB" dirty="0">
              <a:solidFill>
                <a:schemeClr val="tx2"/>
              </a:solidFill>
            </a:endParaRPr>
          </a:p>
        </p:txBody>
      </p:sp>
      <p:graphicFrame>
        <p:nvGraphicFramePr>
          <p:cNvPr id="5" name="Group 110"/>
          <p:cNvGraphicFramePr>
            <a:graphicFrameLocks/>
          </p:cNvGraphicFramePr>
          <p:nvPr>
            <p:extLst>
              <p:ext uri="{D42A27DB-BD31-4B8C-83A1-F6EECF244321}">
                <p14:modId xmlns:p14="http://schemas.microsoft.com/office/powerpoint/2010/main" val="1903025835"/>
              </p:ext>
            </p:extLst>
          </p:nvPr>
        </p:nvGraphicFramePr>
        <p:xfrm>
          <a:off x="1259632" y="2276872"/>
          <a:ext cx="6049328" cy="2749552"/>
        </p:xfrm>
        <a:graphic>
          <a:graphicData uri="http://schemas.openxmlformats.org/drawingml/2006/table">
            <a:tbl>
              <a:tblPr/>
              <a:tblGrid>
                <a:gridCol w="1967230">
                  <a:extLst>
                    <a:ext uri="{9D8B030D-6E8A-4147-A177-3AD203B41FA5}">
                      <a16:colId xmlns:a16="http://schemas.microsoft.com/office/drawing/2014/main" val="20000"/>
                    </a:ext>
                  </a:extLst>
                </a:gridCol>
                <a:gridCol w="2426018">
                  <a:extLst>
                    <a:ext uri="{9D8B030D-6E8A-4147-A177-3AD203B41FA5}">
                      <a16:colId xmlns:a16="http://schemas.microsoft.com/office/drawing/2014/main" val="20001"/>
                    </a:ext>
                  </a:extLst>
                </a:gridCol>
                <a:gridCol w="1656080">
                  <a:extLst>
                    <a:ext uri="{9D8B030D-6E8A-4147-A177-3AD203B41FA5}">
                      <a16:colId xmlns:a16="http://schemas.microsoft.com/office/drawing/2014/main" val="20002"/>
                    </a:ext>
                  </a:extLst>
                </a:gridCol>
              </a:tblGrid>
              <a:tr h="51813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dirty="0">
                          <a:ln>
                            <a:noFill/>
                          </a:ln>
                          <a:solidFill>
                            <a:schemeClr val="tx1"/>
                          </a:solidFill>
                          <a:effectLst/>
                          <a:latin typeface="+mn-lt"/>
                        </a:rPr>
                        <a:t>Dose of serum</a:t>
                      </a:r>
                      <a:endParaRPr kumimoji="0" lang="en-US" sz="2000" b="0" i="0" u="none" strike="noStrike" cap="none" normalizeH="0" baseline="0" dirty="0">
                        <a:ln>
                          <a:noFill/>
                        </a:ln>
                        <a:solidFill>
                          <a:schemeClr val="tx1"/>
                        </a:solidFill>
                        <a:effectLst/>
                        <a:latin typeface="+mn-lt"/>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dirty="0">
                          <a:ln>
                            <a:noFill/>
                          </a:ln>
                          <a:solidFill>
                            <a:schemeClr val="tx1"/>
                          </a:solidFill>
                          <a:effectLst/>
                          <a:latin typeface="+mn-lt"/>
                        </a:rPr>
                        <a:t>Number of deaths</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a:ln>
                            <a:noFill/>
                          </a:ln>
                          <a:solidFill>
                            <a:schemeClr val="tx1"/>
                          </a:solidFill>
                          <a:effectLst/>
                          <a:latin typeface="+mn-lt"/>
                        </a:rPr>
                        <a:t>Sample size</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59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dirty="0">
                          <a:ln>
                            <a:noFill/>
                          </a:ln>
                          <a:solidFill>
                            <a:schemeClr val="tx1"/>
                          </a:solidFill>
                          <a:effectLst/>
                          <a:latin typeface="+mn-lt"/>
                        </a:rPr>
                        <a:t>0.0028</a:t>
                      </a:r>
                      <a:endParaRPr kumimoji="0" lang="en-US" sz="2000" b="0" i="0" u="none" strike="noStrike" cap="none" normalizeH="0" baseline="0" dirty="0">
                        <a:ln>
                          <a:noFill/>
                        </a:ln>
                        <a:solidFill>
                          <a:schemeClr val="tx1"/>
                        </a:solidFill>
                        <a:effectLst/>
                        <a:latin typeface="+mn-lt"/>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dirty="0">
                          <a:ln>
                            <a:noFill/>
                          </a:ln>
                          <a:solidFill>
                            <a:schemeClr val="tx1"/>
                          </a:solidFill>
                          <a:effectLst/>
                          <a:latin typeface="+mn-lt"/>
                        </a:rPr>
                        <a:t>35</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dirty="0">
                          <a:ln>
                            <a:noFill/>
                          </a:ln>
                          <a:solidFill>
                            <a:schemeClr val="tx1"/>
                          </a:solidFill>
                          <a:effectLst/>
                          <a:latin typeface="+mn-lt"/>
                        </a:rPr>
                        <a:t>40</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59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dirty="0">
                          <a:ln>
                            <a:noFill/>
                          </a:ln>
                          <a:solidFill>
                            <a:schemeClr val="tx1"/>
                          </a:solidFill>
                          <a:effectLst/>
                          <a:latin typeface="+mn-lt"/>
                        </a:rPr>
                        <a:t>0.0056</a:t>
                      </a:r>
                      <a:endParaRPr kumimoji="0" lang="en-US" sz="2000" b="0" i="0" u="none" strike="noStrike" cap="none" normalizeH="0" baseline="0" dirty="0">
                        <a:ln>
                          <a:noFill/>
                        </a:ln>
                        <a:solidFill>
                          <a:schemeClr val="tx1"/>
                        </a:solidFill>
                        <a:effectLst/>
                        <a:latin typeface="+mn-lt"/>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a:ln>
                            <a:noFill/>
                          </a:ln>
                          <a:solidFill>
                            <a:schemeClr val="tx1"/>
                          </a:solidFill>
                          <a:effectLst/>
                          <a:latin typeface="+mn-lt"/>
                        </a:rPr>
                        <a:t>21</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a:ln>
                            <a:noFill/>
                          </a:ln>
                          <a:solidFill>
                            <a:schemeClr val="tx1"/>
                          </a:solidFill>
                          <a:effectLst/>
                          <a:latin typeface="+mn-lt"/>
                        </a:rPr>
                        <a:t>40</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59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a:ln>
                            <a:noFill/>
                          </a:ln>
                          <a:solidFill>
                            <a:schemeClr val="tx1"/>
                          </a:solidFill>
                          <a:effectLst/>
                          <a:latin typeface="+mn-lt"/>
                        </a:rPr>
                        <a:t>0.0112</a:t>
                      </a:r>
                      <a:endParaRPr kumimoji="0" lang="en-US" sz="2000" b="0" i="0" u="none" strike="noStrike" cap="none" normalizeH="0" baseline="0" dirty="0">
                        <a:ln>
                          <a:noFill/>
                        </a:ln>
                        <a:solidFill>
                          <a:schemeClr val="tx1"/>
                        </a:solidFill>
                        <a:effectLst/>
                        <a:latin typeface="+mn-lt"/>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dirty="0">
                          <a:ln>
                            <a:noFill/>
                          </a:ln>
                          <a:solidFill>
                            <a:schemeClr val="tx1"/>
                          </a:solidFill>
                          <a:effectLst/>
                          <a:latin typeface="+mn-lt"/>
                        </a:rPr>
                        <a:t> 9</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a:ln>
                            <a:noFill/>
                          </a:ln>
                          <a:solidFill>
                            <a:schemeClr val="tx1"/>
                          </a:solidFill>
                          <a:effectLst/>
                          <a:latin typeface="+mn-lt"/>
                        </a:rPr>
                        <a:t>40</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755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a:ln>
                            <a:noFill/>
                          </a:ln>
                          <a:solidFill>
                            <a:schemeClr val="tx1"/>
                          </a:solidFill>
                          <a:effectLst/>
                          <a:latin typeface="+mn-lt"/>
                        </a:rPr>
                        <a:t>0.0225</a:t>
                      </a:r>
                      <a:endParaRPr kumimoji="0" lang="en-US" sz="2000" b="0" i="0" u="none" strike="noStrike" cap="none" normalizeH="0" baseline="0" dirty="0">
                        <a:ln>
                          <a:noFill/>
                        </a:ln>
                        <a:solidFill>
                          <a:schemeClr val="tx1"/>
                        </a:solidFill>
                        <a:effectLst/>
                        <a:latin typeface="+mn-lt"/>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a:ln>
                            <a:noFill/>
                          </a:ln>
                          <a:solidFill>
                            <a:schemeClr val="tx1"/>
                          </a:solidFill>
                          <a:effectLst/>
                          <a:latin typeface="+mn-lt"/>
                        </a:rPr>
                        <a:t> 6</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dirty="0">
                          <a:ln>
                            <a:noFill/>
                          </a:ln>
                          <a:solidFill>
                            <a:schemeClr val="tx1"/>
                          </a:solidFill>
                          <a:effectLst/>
                          <a:latin typeface="+mn-lt"/>
                        </a:rPr>
                        <a:t>40</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59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dirty="0">
                          <a:ln>
                            <a:noFill/>
                          </a:ln>
                          <a:solidFill>
                            <a:schemeClr val="tx1"/>
                          </a:solidFill>
                          <a:effectLst/>
                          <a:latin typeface="+mn-lt"/>
                        </a:rPr>
                        <a:t>0.0450</a:t>
                      </a:r>
                      <a:endParaRPr kumimoji="0" lang="en-US" sz="2000" b="0" i="0" u="none" strike="noStrike" cap="none" normalizeH="0" baseline="0" dirty="0">
                        <a:ln>
                          <a:noFill/>
                        </a:ln>
                        <a:solidFill>
                          <a:schemeClr val="tx1"/>
                        </a:solidFill>
                        <a:effectLst/>
                        <a:latin typeface="+mn-lt"/>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a:ln>
                            <a:noFill/>
                          </a:ln>
                          <a:solidFill>
                            <a:schemeClr val="tx1"/>
                          </a:solidFill>
                          <a:effectLst/>
                          <a:latin typeface="+mn-lt"/>
                        </a:rPr>
                        <a:t> 1</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2000" b="0" i="0" u="none" strike="noStrike" cap="none" normalizeH="0" baseline="0" dirty="0">
                          <a:ln>
                            <a:noFill/>
                          </a:ln>
                          <a:solidFill>
                            <a:schemeClr val="tx1"/>
                          </a:solidFill>
                          <a:effectLst/>
                          <a:latin typeface="+mn-lt"/>
                        </a:rPr>
                        <a:t>40</a:t>
                      </a:r>
                      <a:endParaRPr kumimoji="0" lang="en-US" sz="2000" b="0" i="0" u="none" strike="noStrike" cap="none" normalizeH="0" baseline="0" dirty="0">
                        <a:ln>
                          <a:noFill/>
                        </a:ln>
                        <a:solidFill>
                          <a:schemeClr val="tx1"/>
                        </a:solidFill>
                        <a:effectLst/>
                        <a:latin typeface="+mn-lt"/>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a:t>
            </a:r>
          </a:p>
        </p:txBody>
      </p:sp>
    </p:spTree>
    <p:extLst>
      <p:ext uri="{BB962C8B-B14F-4D97-AF65-F5344CB8AC3E}">
        <p14:creationId xmlns:p14="http://schemas.microsoft.com/office/powerpoint/2010/main" val="21812552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159</a:t>
            </a:fld>
            <a:endParaRPr lang="en-GB" dirty="0">
              <a:solidFill>
                <a:schemeClr val="tx2"/>
              </a:solidFill>
            </a:endParaRPr>
          </a:p>
        </p:txBody>
      </p:sp>
      <p:pic>
        <p:nvPicPr>
          <p:cNvPr id="5" name="Picture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71600" y="692696"/>
            <a:ext cx="6717630" cy="5568812"/>
          </a:xfrm>
          <a:prstGeom prst="rect">
            <a:avLst/>
          </a:prstGeom>
        </p:spPr>
      </p:pic>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a:t>
            </a:r>
          </a:p>
        </p:txBody>
      </p:sp>
    </p:spTree>
    <p:extLst>
      <p:ext uri="{BB962C8B-B14F-4D97-AF65-F5344CB8AC3E}">
        <p14:creationId xmlns:p14="http://schemas.microsoft.com/office/powerpoint/2010/main" val="1210684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16</a:t>
            </a:fld>
            <a:endParaRPr lang="en-GB" dirty="0">
              <a:solidFill>
                <a:schemeClr val="tx2"/>
              </a:solidFill>
            </a:endParaRPr>
          </a:p>
        </p:txBody>
      </p:sp>
      <mc:AlternateContent xmlns:mc="http://schemas.openxmlformats.org/markup-compatibility/2006" xmlns:a14="http://schemas.microsoft.com/office/drawing/2010/main">
        <mc:Choice Requires="a14">
          <p:sp>
            <p:nvSpPr>
              <p:cNvPr id="6" name="TextBox 5"/>
              <p:cNvSpPr txBox="1"/>
              <p:nvPr/>
            </p:nvSpPr>
            <p:spPr>
              <a:xfrm>
                <a:off x="493178" y="1052736"/>
                <a:ext cx="8280920" cy="1055545"/>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t>Let </a:t>
                </a:r>
                <a14:m>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𝑌</m:t>
                        </m:r>
                      </m:e>
                      <m:sub>
                        <m:r>
                          <a:rPr lang="en-GB" sz="2200" b="0" i="1" smtClean="0">
                            <a:latin typeface="Cambria Math"/>
                          </a:rPr>
                          <m:t>1</m:t>
                        </m:r>
                      </m:sub>
                    </m:sSub>
                    <m:r>
                      <a:rPr lang="en-GB" sz="2200" b="0" i="1" smtClean="0">
                        <a:latin typeface="Cambria Math"/>
                      </a:rPr>
                      <m:t>, </m:t>
                    </m:r>
                    <m:sSub>
                      <m:sSubPr>
                        <m:ctrlPr>
                          <a:rPr lang="en-GB" sz="2200" b="0" i="1" smtClean="0">
                            <a:latin typeface="Cambria Math" panose="02040503050406030204" pitchFamily="18" charset="0"/>
                          </a:rPr>
                        </m:ctrlPr>
                      </m:sSubPr>
                      <m:e>
                        <m:r>
                          <a:rPr lang="en-GB" sz="2200" b="0" i="1" smtClean="0">
                            <a:latin typeface="Cambria Math"/>
                          </a:rPr>
                          <m:t>𝑌</m:t>
                        </m:r>
                      </m:e>
                      <m:sub>
                        <m:r>
                          <a:rPr lang="en-GB" sz="2200" b="0" i="1" smtClean="0">
                            <a:latin typeface="Cambria Math"/>
                          </a:rPr>
                          <m:t>2</m:t>
                        </m:r>
                      </m:sub>
                    </m:sSub>
                    <m:r>
                      <a:rPr lang="en-GB" sz="2200" b="0" i="1" smtClean="0">
                        <a:latin typeface="Cambria Math"/>
                      </a:rPr>
                      <m:t>, …, </m:t>
                    </m:r>
                    <m:sSub>
                      <m:sSubPr>
                        <m:ctrlPr>
                          <a:rPr lang="en-GB" sz="2200" b="0" i="1" smtClean="0">
                            <a:latin typeface="Cambria Math" panose="02040503050406030204" pitchFamily="18" charset="0"/>
                          </a:rPr>
                        </m:ctrlPr>
                      </m:sSubPr>
                      <m:e>
                        <m:r>
                          <a:rPr lang="en-GB" sz="2200" b="0" i="1" smtClean="0">
                            <a:latin typeface="Cambria Math"/>
                          </a:rPr>
                          <m:t>𝑌</m:t>
                        </m:r>
                      </m:e>
                      <m:sub>
                        <m:r>
                          <a:rPr lang="en-US" sz="2200" b="0" i="1" smtClean="0">
                            <a:latin typeface="Cambria Math"/>
                          </a:rPr>
                          <m:t>5</m:t>
                        </m:r>
                      </m:sub>
                    </m:sSub>
                  </m:oMath>
                </a14:m>
                <a:r>
                  <a:rPr lang="en-GB" sz="2200" dirty="0"/>
                  <a:t> represent a consecutive Bernoulli process from N trials. </a:t>
                </a:r>
              </a:p>
            </p:txBody>
          </p:sp>
        </mc:Choice>
        <mc:Fallback xmlns="">
          <p:sp>
            <p:nvSpPr>
              <p:cNvPr id="6" name="TextBox 5"/>
              <p:cNvSpPr txBox="1">
                <a:spLocks noRot="1" noChangeAspect="1" noMove="1" noResize="1" noEditPoints="1" noAdjustHandles="1" noChangeArrowheads="1" noChangeShapeType="1" noTextEdit="1"/>
              </p:cNvSpPr>
              <p:nvPr/>
            </p:nvSpPr>
            <p:spPr>
              <a:xfrm>
                <a:off x="493178" y="1052736"/>
                <a:ext cx="8280920" cy="1055545"/>
              </a:xfrm>
              <a:prstGeom prst="rect">
                <a:avLst/>
              </a:prstGeom>
              <a:blipFill rotWithShape="1">
                <a:blip r:embed="rId2"/>
                <a:stretch>
                  <a:fillRect l="-884" b="-1040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11560" y="2145321"/>
                <a:ext cx="6192688" cy="769441"/>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Let </a:t>
                </a:r>
                <a14:m>
                  <m:oMath xmlns:m="http://schemas.openxmlformats.org/officeDocument/2006/math">
                    <m:r>
                      <a:rPr lang="en-GB" sz="2200" b="0" i="1" smtClean="0">
                        <a:latin typeface="Cambria Math"/>
                      </a:rPr>
                      <m:t>𝑝</m:t>
                    </m:r>
                    <m:r>
                      <a:rPr lang="en-GB" sz="2200" b="0" i="1" smtClean="0">
                        <a:latin typeface="Cambria Math"/>
                      </a:rPr>
                      <m:t>=</m:t>
                    </m:r>
                    <m:r>
                      <a:rPr lang="en-GB" sz="2200" b="0" i="1" smtClean="0">
                        <a:latin typeface="Cambria Math"/>
                      </a:rPr>
                      <m:t>𝑃</m:t>
                    </m:r>
                    <m:d>
                      <m:dPr>
                        <m:ctrlPr>
                          <a:rPr lang="en-GB" sz="2200" b="0" i="1" smtClean="0">
                            <a:latin typeface="Cambria Math" panose="02040503050406030204" pitchFamily="18" charset="0"/>
                          </a:rPr>
                        </m:ctrlPr>
                      </m:dPr>
                      <m:e>
                        <m:sSub>
                          <m:sSubPr>
                            <m:ctrlPr>
                              <a:rPr lang="en-GB" sz="2200" i="1">
                                <a:latin typeface="Cambria Math" panose="02040503050406030204" pitchFamily="18" charset="0"/>
                              </a:rPr>
                            </m:ctrlPr>
                          </m:sSubPr>
                          <m:e>
                            <m:r>
                              <a:rPr lang="en-GB" sz="2200" i="1">
                                <a:latin typeface="Cambria Math"/>
                              </a:rPr>
                              <m:t>𝑌</m:t>
                            </m:r>
                          </m:e>
                          <m:sub>
                            <m:r>
                              <a:rPr lang="en-GB" sz="2200" i="1">
                                <a:latin typeface="Cambria Math"/>
                              </a:rPr>
                              <m:t>𝑖</m:t>
                            </m:r>
                          </m:sub>
                        </m:sSub>
                        <m:r>
                          <a:rPr lang="en-GB" sz="2200" b="0" i="1" smtClean="0">
                            <a:latin typeface="Cambria Math"/>
                          </a:rPr>
                          <m:t>=1</m:t>
                        </m:r>
                      </m:e>
                    </m:d>
                    <m:r>
                      <a:rPr lang="en-US" sz="2200" b="0" i="1" smtClean="0">
                        <a:latin typeface="Cambria Math"/>
                      </a:rPr>
                      <m:t>=0.7</m:t>
                    </m:r>
                    <m:r>
                      <m:rPr>
                        <m:nor/>
                      </m:rPr>
                      <a:rPr lang="en-US" sz="2200" b="0" i="0" smtClean="0">
                        <a:latin typeface="Cambria Math"/>
                      </a:rPr>
                      <m:t>, </m:t>
                    </m:r>
                    <m:r>
                      <m:rPr>
                        <m:nor/>
                      </m:rPr>
                      <a:rPr lang="en-GB" sz="2200" b="0" i="0" smtClean="0">
                        <a:latin typeface="Cambria Math"/>
                      </a:rPr>
                      <m:t>be</m:t>
                    </m:r>
                    <m:r>
                      <m:rPr>
                        <m:nor/>
                      </m:rPr>
                      <a:rPr lang="en-GB" sz="2200" b="0" i="0" smtClean="0">
                        <a:latin typeface="Cambria Math"/>
                      </a:rPr>
                      <m:t> </m:t>
                    </m:r>
                    <m:r>
                      <m:rPr>
                        <m:nor/>
                      </m:rPr>
                      <a:rPr lang="en-GB" sz="2200" b="0" i="0" smtClean="0">
                        <a:latin typeface="Cambria Math"/>
                      </a:rPr>
                      <m:t>the</m:t>
                    </m:r>
                    <m:r>
                      <m:rPr>
                        <m:nor/>
                      </m:rPr>
                      <a:rPr lang="en-GB" sz="2200" b="0" i="0" smtClean="0">
                        <a:latin typeface="Cambria Math"/>
                      </a:rPr>
                      <m:t> </m:t>
                    </m:r>
                    <m:r>
                      <m:rPr>
                        <m:nor/>
                      </m:rPr>
                      <a:rPr lang="en-GB" sz="2200" b="0" i="0" smtClean="0">
                        <a:latin typeface="Cambria Math"/>
                      </a:rPr>
                      <m:t>probability</m:t>
                    </m:r>
                    <m:r>
                      <m:rPr>
                        <m:nor/>
                      </m:rPr>
                      <a:rPr lang="en-GB" sz="2200" b="0" i="0" smtClean="0">
                        <a:latin typeface="Cambria Math"/>
                      </a:rPr>
                      <m:t> </m:t>
                    </m:r>
                    <m:r>
                      <m:rPr>
                        <m:nor/>
                      </m:rPr>
                      <a:rPr lang="en-GB" sz="2200" b="0" i="0" smtClean="0">
                        <a:latin typeface="Cambria Math"/>
                      </a:rPr>
                      <m:t>of</m:t>
                    </m:r>
                    <m:r>
                      <m:rPr>
                        <m:nor/>
                      </m:rPr>
                      <a:rPr lang="en-GB" sz="2200" b="0" i="0" smtClean="0">
                        <a:latin typeface="Cambria Math"/>
                      </a:rPr>
                      <m:t> </m:t>
                    </m:r>
                    <m:r>
                      <m:rPr>
                        <m:nor/>
                      </m:rPr>
                      <a:rPr lang="en-GB" sz="2200" b="0" i="0" smtClean="0">
                        <a:latin typeface="Cambria Math"/>
                      </a:rPr>
                      <m:t>success</m:t>
                    </m:r>
                  </m:oMath>
                </a14:m>
                <a:endParaRPr lang="en-GB" sz="2200" dirty="0"/>
              </a:p>
            </p:txBody>
          </p:sp>
        </mc:Choice>
        <mc:Fallback xmlns="">
          <p:sp>
            <p:nvSpPr>
              <p:cNvPr id="7" name="TextBox 6"/>
              <p:cNvSpPr txBox="1">
                <a:spLocks noRot="1" noChangeAspect="1" noMove="1" noResize="1" noEditPoints="1" noAdjustHandles="1" noChangeArrowheads="1" noChangeShapeType="1" noTextEdit="1"/>
              </p:cNvSpPr>
              <p:nvPr/>
            </p:nvSpPr>
            <p:spPr>
              <a:xfrm>
                <a:off x="611560" y="2145321"/>
                <a:ext cx="6192688" cy="769441"/>
              </a:xfrm>
              <a:prstGeom prst="rect">
                <a:avLst/>
              </a:prstGeom>
              <a:blipFill rotWithShape="1">
                <a:blip r:embed="rId3"/>
                <a:stretch>
                  <a:fillRect l="-1083" t="-4762"/>
                </a:stretch>
              </a:blipFill>
            </p:spPr>
            <p:txBody>
              <a:bodyPr/>
              <a:lstStyle/>
              <a:p>
                <a:r>
                  <a:rPr lang="nl-BE">
                    <a:noFill/>
                  </a:rPr>
                  <a:t> </a:t>
                </a:r>
              </a:p>
            </p:txBody>
          </p:sp>
        </mc:Fallback>
      </mc:AlternateContent>
      <p:sp>
        <p:nvSpPr>
          <p:cNvPr id="10" name="Title 1"/>
          <p:cNvSpPr txBox="1">
            <a:spLocks/>
          </p:cNvSpPr>
          <p:nvPr/>
        </p:nvSpPr>
        <p:spPr>
          <a:xfrm>
            <a:off x="971600" y="207079"/>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 Bernoulli distribution in R</a:t>
            </a:r>
          </a:p>
        </p:txBody>
      </p:sp>
      <p:sp>
        <p:nvSpPr>
          <p:cNvPr id="8" name="Rectangle 7"/>
          <p:cNvSpPr/>
          <p:nvPr/>
        </p:nvSpPr>
        <p:spPr>
          <a:xfrm>
            <a:off x="971600" y="3068960"/>
            <a:ext cx="2592288" cy="3539430"/>
          </a:xfrm>
          <a:prstGeom prst="rect">
            <a:avLst/>
          </a:prstGeom>
          <a:ln>
            <a:solidFill>
              <a:schemeClr val="accent1"/>
            </a:solidFill>
            <a:prstDash val="lgDash"/>
          </a:ln>
        </p:spPr>
        <p:txBody>
          <a:bodyPr wrap="square">
            <a:spAutoFit/>
          </a:bodyPr>
          <a:lstStyle/>
          <a:p>
            <a:r>
              <a:rPr lang="sv-SE" sz="1600" dirty="0">
                <a:latin typeface="Courier New" panose="02070309020205020404" pitchFamily="49" charset="0"/>
                <a:cs typeface="Courier New" panose="02070309020205020404" pitchFamily="49" charset="0"/>
              </a:rPr>
              <a:t>&gt; rbinom(5,1,0.7)</a:t>
            </a:r>
          </a:p>
          <a:p>
            <a:r>
              <a:rPr lang="sv-SE" sz="1600" dirty="0">
                <a:latin typeface="Courier New" panose="02070309020205020404" pitchFamily="49" charset="0"/>
                <a:cs typeface="Courier New" panose="02070309020205020404" pitchFamily="49" charset="0"/>
              </a:rPr>
              <a:t>[1] 1 1 1 1 1</a:t>
            </a:r>
          </a:p>
          <a:p>
            <a:r>
              <a:rPr lang="sv-SE" sz="1600" dirty="0">
                <a:latin typeface="Courier New" panose="02070309020205020404" pitchFamily="49" charset="0"/>
                <a:cs typeface="Courier New" panose="02070309020205020404" pitchFamily="49" charset="0"/>
              </a:rPr>
              <a:t>&gt; rbinom(5,1,0.7)</a:t>
            </a:r>
          </a:p>
          <a:p>
            <a:r>
              <a:rPr lang="sv-SE" sz="1600" dirty="0">
                <a:latin typeface="Courier New" panose="02070309020205020404" pitchFamily="49" charset="0"/>
                <a:cs typeface="Courier New" panose="02070309020205020404" pitchFamily="49" charset="0"/>
              </a:rPr>
              <a:t>[1] 1 1 1 1 1</a:t>
            </a:r>
          </a:p>
          <a:p>
            <a:r>
              <a:rPr lang="sv-SE" sz="1600" dirty="0">
                <a:latin typeface="Courier New" panose="02070309020205020404" pitchFamily="49" charset="0"/>
                <a:cs typeface="Courier New" panose="02070309020205020404" pitchFamily="49" charset="0"/>
              </a:rPr>
              <a:t>&gt; rbinom(5,1,0.7)</a:t>
            </a:r>
          </a:p>
          <a:p>
            <a:r>
              <a:rPr lang="sv-SE" sz="1600" dirty="0">
                <a:latin typeface="Courier New" panose="02070309020205020404" pitchFamily="49" charset="0"/>
                <a:cs typeface="Courier New" panose="02070309020205020404" pitchFamily="49" charset="0"/>
              </a:rPr>
              <a:t>[1] 1 0 1 1 1</a:t>
            </a:r>
          </a:p>
          <a:p>
            <a:r>
              <a:rPr lang="sv-SE" sz="1600" dirty="0">
                <a:latin typeface="Courier New" panose="02070309020205020404" pitchFamily="49" charset="0"/>
                <a:cs typeface="Courier New" panose="02070309020205020404" pitchFamily="49" charset="0"/>
              </a:rPr>
              <a:t>&gt; rbinom(5,1,0.7)</a:t>
            </a:r>
          </a:p>
          <a:p>
            <a:r>
              <a:rPr lang="sv-SE" sz="1600" dirty="0">
                <a:latin typeface="Courier New" panose="02070309020205020404" pitchFamily="49" charset="0"/>
                <a:cs typeface="Courier New" panose="02070309020205020404" pitchFamily="49" charset="0"/>
              </a:rPr>
              <a:t>[1] 1 1 1 0 1</a:t>
            </a:r>
          </a:p>
          <a:p>
            <a:r>
              <a:rPr lang="sv-SE" sz="1600" dirty="0">
                <a:latin typeface="Courier New" panose="02070309020205020404" pitchFamily="49" charset="0"/>
                <a:cs typeface="Courier New" panose="02070309020205020404" pitchFamily="49" charset="0"/>
              </a:rPr>
              <a:t>&gt; rbinom(5,1,0.7)</a:t>
            </a:r>
          </a:p>
          <a:p>
            <a:r>
              <a:rPr lang="sv-SE" sz="1600" dirty="0">
                <a:latin typeface="Courier New" panose="02070309020205020404" pitchFamily="49" charset="0"/>
                <a:cs typeface="Courier New" panose="02070309020205020404" pitchFamily="49" charset="0"/>
              </a:rPr>
              <a:t>[1] 1 1 1 1 1</a:t>
            </a:r>
          </a:p>
          <a:p>
            <a:r>
              <a:rPr lang="sv-SE" sz="1600" dirty="0">
                <a:latin typeface="Courier New" panose="02070309020205020404" pitchFamily="49" charset="0"/>
                <a:cs typeface="Courier New" panose="02070309020205020404" pitchFamily="49" charset="0"/>
              </a:rPr>
              <a:t>&gt; rbinom(5,1,0.7)</a:t>
            </a:r>
          </a:p>
          <a:p>
            <a:r>
              <a:rPr lang="sv-SE" sz="1600" dirty="0">
                <a:latin typeface="Courier New" panose="02070309020205020404" pitchFamily="49" charset="0"/>
                <a:cs typeface="Courier New" panose="02070309020205020404" pitchFamily="49" charset="0"/>
              </a:rPr>
              <a:t>[1] 1 1 1 1 0</a:t>
            </a:r>
          </a:p>
          <a:p>
            <a:r>
              <a:rPr lang="sv-SE" sz="1600" dirty="0">
                <a:latin typeface="Courier New" panose="02070309020205020404" pitchFamily="49" charset="0"/>
                <a:cs typeface="Courier New" panose="02070309020205020404" pitchFamily="49" charset="0"/>
              </a:rPr>
              <a:t>&gt; rbinom(5,1,0.7)</a:t>
            </a:r>
          </a:p>
          <a:p>
            <a:r>
              <a:rPr lang="sv-SE" sz="1600" dirty="0">
                <a:latin typeface="Courier New" panose="02070309020205020404" pitchFamily="49" charset="0"/>
                <a:cs typeface="Courier New" panose="02070309020205020404" pitchFamily="49" charset="0"/>
              </a:rPr>
              <a:t>[1] 0 0 1 0 1</a:t>
            </a:r>
          </a:p>
        </p:txBody>
      </p:sp>
      <p:sp>
        <p:nvSpPr>
          <p:cNvPr id="3" name="Right Brace 2"/>
          <p:cNvSpPr/>
          <p:nvPr/>
        </p:nvSpPr>
        <p:spPr>
          <a:xfrm>
            <a:off x="3995936" y="3140968"/>
            <a:ext cx="288032" cy="3467422"/>
          </a:xfrm>
          <a:prstGeom prst="rightBrace">
            <a:avLst>
              <a:gd name="adj1" fmla="val 102397"/>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dirty="0"/>
          </a:p>
        </p:txBody>
      </p:sp>
      <p:sp>
        <p:nvSpPr>
          <p:cNvPr id="4" name="TextBox 3"/>
          <p:cNvSpPr txBox="1"/>
          <p:nvPr/>
        </p:nvSpPr>
        <p:spPr>
          <a:xfrm>
            <a:off x="4612926" y="4416173"/>
            <a:ext cx="3960440" cy="646331"/>
          </a:xfrm>
          <a:prstGeom prst="rect">
            <a:avLst/>
          </a:prstGeom>
          <a:noFill/>
        </p:spPr>
        <p:txBody>
          <a:bodyPr wrap="square" rtlCol="0">
            <a:spAutoFit/>
          </a:bodyPr>
          <a:lstStyle/>
          <a:p>
            <a:r>
              <a:rPr lang="en-US" dirty="0"/>
              <a:t>7 samples of size 5 from Bernoulli distribution with P=0.7</a:t>
            </a:r>
            <a:endParaRPr lang="nl-BE" dirty="0"/>
          </a:p>
        </p:txBody>
      </p:sp>
    </p:spTree>
    <p:extLst>
      <p:ext uri="{BB962C8B-B14F-4D97-AF65-F5344CB8AC3E}">
        <p14:creationId xmlns:p14="http://schemas.microsoft.com/office/powerpoint/2010/main" val="16656298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160</a:t>
            </a:fld>
            <a:endParaRPr lang="en-GB" dirty="0">
              <a:solidFill>
                <a:schemeClr val="tx2"/>
              </a:solidFill>
            </a:endParaRPr>
          </a:p>
        </p:txBody>
      </p:sp>
      <mc:AlternateContent xmlns:mc="http://schemas.openxmlformats.org/markup-compatibility/2006" xmlns:a14="http://schemas.microsoft.com/office/drawing/2010/main">
        <mc:Choice Requires="a14">
          <p:sp>
            <p:nvSpPr>
              <p:cNvPr id="8" name="TextBox 7"/>
              <p:cNvSpPr txBox="1"/>
              <p:nvPr/>
            </p:nvSpPr>
            <p:spPr>
              <a:xfrm>
                <a:off x="646073" y="2282159"/>
                <a:ext cx="767678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GB" sz="2000" b="0" i="0" smtClean="0">
                          <a:latin typeface="Cambria Math"/>
                        </a:rPr>
                        <m:t>object</m:t>
                      </m:r>
                      <m:r>
                        <m:rPr>
                          <m:nor/>
                        </m:rPr>
                        <a:rPr lang="en-GB" sz="2000" b="0" i="0" smtClean="0">
                          <a:latin typeface="Cambria Math"/>
                        </a:rPr>
                        <m:t> &lt;− </m:t>
                      </m:r>
                      <m:r>
                        <m:rPr>
                          <m:nor/>
                        </m:rPr>
                        <a:rPr lang="en-GB" sz="2000" b="0" i="0" smtClean="0">
                          <a:latin typeface="Cambria Math"/>
                        </a:rPr>
                        <m:t>glm</m:t>
                      </m:r>
                      <m:r>
                        <m:rPr>
                          <m:nor/>
                        </m:rPr>
                        <a:rPr lang="en-GB" sz="2000" b="0" i="0" smtClean="0">
                          <a:latin typeface="Cambria Math"/>
                        </a:rPr>
                        <m:t>(</m:t>
                      </m:r>
                      <m:r>
                        <m:rPr>
                          <m:nor/>
                        </m:rPr>
                        <a:rPr lang="en-GB" sz="2000" b="0" i="0" smtClean="0">
                          <a:latin typeface="Cambria Math"/>
                        </a:rPr>
                        <m:t>outcome</m:t>
                      </m:r>
                      <m:r>
                        <m:rPr>
                          <m:nor/>
                        </m:rPr>
                        <a:rPr lang="en-GB" sz="2000" b="0" i="0" smtClean="0">
                          <a:latin typeface="Cambria Math"/>
                        </a:rPr>
                        <m:t> </m:t>
                      </m:r>
                      <m:r>
                        <m:rPr>
                          <m:nor/>
                        </m:rPr>
                        <a:rPr lang="en-GB" sz="2000" b="0" i="0" smtClean="0">
                          <a:latin typeface="Cambria Math"/>
                        </a:rPr>
                        <m:t>variable</m:t>
                      </m:r>
                      <m:r>
                        <m:rPr>
                          <m:nor/>
                        </m:rPr>
                        <a:rPr lang="en-GB" sz="2000" b="0" i="0" smtClean="0">
                          <a:latin typeface="Cambria Math"/>
                        </a:rPr>
                        <m:t> ~ </m:t>
                      </m:r>
                      <m:r>
                        <m:rPr>
                          <m:nor/>
                        </m:rPr>
                        <a:rPr lang="en-GB" sz="2000" b="0" i="0" smtClean="0">
                          <a:latin typeface="Cambria Math"/>
                        </a:rPr>
                        <m:t>explanatory</m:t>
                      </m:r>
                      <m:r>
                        <m:rPr>
                          <m:nor/>
                        </m:rPr>
                        <a:rPr lang="en-GB" sz="2000" b="0" i="0" smtClean="0">
                          <a:latin typeface="Cambria Math"/>
                        </a:rPr>
                        <m:t>,  </m:t>
                      </m:r>
                      <m:r>
                        <m:rPr>
                          <m:nor/>
                        </m:rPr>
                        <a:rPr lang="en-GB" sz="2000" b="0" i="0" smtClean="0">
                          <a:latin typeface="Cambria Math"/>
                        </a:rPr>
                        <m:t>family</m:t>
                      </m:r>
                      <m:d>
                        <m:dPr>
                          <m:ctrlPr>
                            <a:rPr lang="en-GB" sz="2000" b="0" i="1" smtClean="0">
                              <a:latin typeface="Cambria Math" panose="02040503050406030204" pitchFamily="18" charset="0"/>
                            </a:rPr>
                          </m:ctrlPr>
                        </m:dPr>
                        <m:e>
                          <m:r>
                            <m:rPr>
                              <m:nor/>
                            </m:rPr>
                            <a:rPr lang="en-GB" sz="2000" b="0" i="0" smtClean="0">
                              <a:latin typeface="Cambria Math"/>
                            </a:rPr>
                            <m:t>link</m:t>
                          </m:r>
                        </m:e>
                      </m:d>
                      <m:r>
                        <m:rPr>
                          <m:nor/>
                        </m:rPr>
                        <a:rPr lang="en-GB" sz="2000" b="0" i="0" smtClean="0">
                          <a:latin typeface="Cambria Math"/>
                        </a:rPr>
                        <m:t>,  </m:t>
                      </m:r>
                      <m:r>
                        <m:rPr>
                          <m:nor/>
                        </m:rPr>
                        <a:rPr lang="en-GB" sz="2000" b="0" i="0" smtClean="0">
                          <a:latin typeface="Cambria Math"/>
                        </a:rPr>
                        <m:t>data</m:t>
                      </m:r>
                      <m:r>
                        <m:rPr>
                          <m:nor/>
                        </m:rPr>
                        <a:rPr lang="en-GB" sz="2000" b="0" i="0" smtClean="0">
                          <a:latin typeface="Cambria Math"/>
                        </a:rPr>
                        <m:t>)</m:t>
                      </m:r>
                    </m:oMath>
                  </m:oMathPara>
                </a14:m>
                <a:endParaRPr lang="en-GB"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46073" y="2282159"/>
                <a:ext cx="7676781" cy="400110"/>
              </a:xfrm>
              <a:prstGeom prst="rect">
                <a:avLst/>
              </a:prstGeom>
              <a:blipFill rotWithShape="1">
                <a:blip r:embed="rId2"/>
                <a:stretch>
                  <a:fillRect b="-16667"/>
                </a:stretch>
              </a:blipFill>
            </p:spPr>
            <p:txBody>
              <a:bodyPr/>
              <a:lstStyle/>
              <a:p>
                <a:r>
                  <a:rPr lang="en-GB">
                    <a:noFill/>
                  </a:rPr>
                  <a:t> </a:t>
                </a:r>
              </a:p>
            </p:txBody>
          </p:sp>
        </mc:Fallback>
      </mc:AlternateContent>
      <p:sp>
        <p:nvSpPr>
          <p:cNvPr id="9" name="TextBox 8"/>
          <p:cNvSpPr txBox="1"/>
          <p:nvPr/>
        </p:nvSpPr>
        <p:spPr>
          <a:xfrm>
            <a:off x="467544" y="1268760"/>
            <a:ext cx="4392488" cy="369332"/>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b="1" dirty="0"/>
              <a:t>Generalized Linear Model in R</a:t>
            </a:r>
          </a:p>
        </p:txBody>
      </p:sp>
      <p:sp>
        <p:nvSpPr>
          <p:cNvPr id="10" name="TextBox 9"/>
          <p:cNvSpPr txBox="1"/>
          <p:nvPr/>
        </p:nvSpPr>
        <p:spPr>
          <a:xfrm>
            <a:off x="683568" y="2996952"/>
            <a:ext cx="7639286" cy="24006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GB" sz="2000" dirty="0"/>
              <a:t>Outcome variable: the name of the outcome variable Explanatory variable: the name of the predictor(s)</a:t>
            </a:r>
          </a:p>
          <a:p>
            <a:pPr marL="342900" indent="-342900">
              <a:lnSpc>
                <a:spcPct val="150000"/>
              </a:lnSpc>
              <a:buFont typeface="Wingdings" panose="05000000000000000000" pitchFamily="2" charset="2"/>
              <a:buChar char="Ø"/>
            </a:pPr>
            <a:r>
              <a:rPr lang="en-GB" sz="2000" dirty="0"/>
              <a:t>Family: the underlying distribution </a:t>
            </a:r>
          </a:p>
          <a:p>
            <a:pPr marL="342900" indent="-342900">
              <a:lnSpc>
                <a:spcPct val="150000"/>
              </a:lnSpc>
              <a:buFont typeface="Wingdings" panose="05000000000000000000" pitchFamily="2" charset="2"/>
              <a:buChar char="Ø"/>
            </a:pPr>
            <a:r>
              <a:rPr lang="en-GB" sz="2000" dirty="0"/>
              <a:t>Link: the transformation function for the expectation/mean</a:t>
            </a:r>
          </a:p>
          <a:p>
            <a:pPr marL="342900" indent="-342900">
              <a:lnSpc>
                <a:spcPct val="150000"/>
              </a:lnSpc>
              <a:buFont typeface="Wingdings" panose="05000000000000000000" pitchFamily="2" charset="2"/>
              <a:buChar char="Ø"/>
            </a:pPr>
            <a:r>
              <a:rPr lang="en-GB" sz="2000" dirty="0"/>
              <a:t>Data: name of the data</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a:t>
            </a:r>
          </a:p>
        </p:txBody>
      </p:sp>
    </p:spTree>
    <p:extLst>
      <p:ext uri="{BB962C8B-B14F-4D97-AF65-F5344CB8AC3E}">
        <p14:creationId xmlns:p14="http://schemas.microsoft.com/office/powerpoint/2010/main" val="42075531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161</a:t>
            </a:fld>
            <a:endParaRPr lang="en-GB" dirty="0">
              <a:solidFill>
                <a:schemeClr val="tx2"/>
              </a:solidFill>
            </a:endParaRPr>
          </a:p>
        </p:txBody>
      </p:sp>
      <mc:AlternateContent xmlns:mc="http://schemas.openxmlformats.org/markup-compatibility/2006" xmlns:a14="http://schemas.microsoft.com/office/drawing/2010/main">
        <mc:Choice Requires="a14">
          <p:sp>
            <p:nvSpPr>
              <p:cNvPr id="8" name="TextBox 7"/>
              <p:cNvSpPr txBox="1"/>
              <p:nvPr/>
            </p:nvSpPr>
            <p:spPr>
              <a:xfrm>
                <a:off x="646073" y="2082104"/>
                <a:ext cx="650498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GB" sz="2000" b="0" i="0" smtClean="0">
                          <a:latin typeface="Cambria Math"/>
                        </a:rPr>
                        <m:t>glm</m:t>
                      </m:r>
                      <m:r>
                        <m:rPr>
                          <m:nor/>
                        </m:rPr>
                        <a:rPr lang="en-GB" sz="2000" b="0" i="0" smtClean="0">
                          <a:latin typeface="Cambria Math"/>
                        </a:rPr>
                        <m:t>(</m:t>
                      </m:r>
                      <m:r>
                        <m:rPr>
                          <m:nor/>
                        </m:rPr>
                        <a:rPr lang="en-GB" sz="2000" b="0" i="0" smtClean="0">
                          <a:latin typeface="Cambria Math"/>
                        </a:rPr>
                        <m:t>outcome</m:t>
                      </m:r>
                      <m:r>
                        <m:rPr>
                          <m:nor/>
                        </m:rPr>
                        <a:rPr lang="en-GB" sz="2000" b="0" i="0" smtClean="0">
                          <a:latin typeface="Cambria Math"/>
                        </a:rPr>
                        <m:t> </m:t>
                      </m:r>
                      <m:r>
                        <m:rPr>
                          <m:nor/>
                        </m:rPr>
                        <a:rPr lang="en-GB" sz="2000" b="0" i="0" smtClean="0">
                          <a:latin typeface="Cambria Math"/>
                        </a:rPr>
                        <m:t>variable</m:t>
                      </m:r>
                      <m:r>
                        <m:rPr>
                          <m:nor/>
                        </m:rPr>
                        <a:rPr lang="en-GB" sz="2000" b="0" i="0" smtClean="0">
                          <a:latin typeface="Cambria Math"/>
                        </a:rPr>
                        <m:t> ~ </m:t>
                      </m:r>
                      <m:r>
                        <m:rPr>
                          <m:nor/>
                        </m:rPr>
                        <a:rPr lang="en-GB" sz="2000" b="0" i="0" smtClean="0">
                          <a:latin typeface="Cambria Math"/>
                        </a:rPr>
                        <m:t>explanatory</m:t>
                      </m:r>
                      <m:r>
                        <m:rPr>
                          <m:nor/>
                        </m:rPr>
                        <a:rPr lang="en-GB" sz="2000" b="0" i="0" smtClean="0">
                          <a:latin typeface="Cambria Math"/>
                        </a:rPr>
                        <m:t>,  </m:t>
                      </m:r>
                      <m:r>
                        <m:rPr>
                          <m:nor/>
                        </m:rPr>
                        <a:rPr lang="en-GB" sz="2000" b="0" i="0" smtClean="0">
                          <a:latin typeface="Cambria Math"/>
                        </a:rPr>
                        <m:t>family</m:t>
                      </m:r>
                      <m:d>
                        <m:dPr>
                          <m:ctrlPr>
                            <a:rPr lang="en-GB" sz="2000" b="0" i="1" smtClean="0">
                              <a:latin typeface="Cambria Math" panose="02040503050406030204" pitchFamily="18" charset="0"/>
                            </a:rPr>
                          </m:ctrlPr>
                        </m:dPr>
                        <m:e>
                          <m:r>
                            <m:rPr>
                              <m:nor/>
                            </m:rPr>
                            <a:rPr lang="en-GB" sz="2000" b="0" i="0" smtClean="0">
                              <a:latin typeface="Cambria Math"/>
                            </a:rPr>
                            <m:t>link</m:t>
                          </m:r>
                        </m:e>
                      </m:d>
                      <m:r>
                        <m:rPr>
                          <m:nor/>
                        </m:rPr>
                        <a:rPr lang="en-GB" sz="2000" b="0" i="0" smtClean="0">
                          <a:latin typeface="Cambria Math"/>
                        </a:rPr>
                        <m:t>,  </m:t>
                      </m:r>
                      <m:r>
                        <m:rPr>
                          <m:nor/>
                        </m:rPr>
                        <a:rPr lang="en-GB" sz="2000" b="0" i="0" smtClean="0">
                          <a:latin typeface="Cambria Math"/>
                        </a:rPr>
                        <m:t>data</m:t>
                      </m:r>
                      <m:r>
                        <m:rPr>
                          <m:nor/>
                        </m:rPr>
                        <a:rPr lang="en-GB" sz="2000" b="0" i="0" smtClean="0">
                          <a:latin typeface="Cambria Math"/>
                        </a:rPr>
                        <m:t>)</m:t>
                      </m:r>
                    </m:oMath>
                  </m:oMathPara>
                </a14:m>
                <a:endParaRPr lang="en-GB"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46073" y="2082104"/>
                <a:ext cx="6504986" cy="400110"/>
              </a:xfrm>
              <a:prstGeom prst="rect">
                <a:avLst/>
              </a:prstGeom>
              <a:blipFill rotWithShape="1">
                <a:blip r:embed="rId2"/>
                <a:stretch>
                  <a:fillRect b="-18462"/>
                </a:stretch>
              </a:blipFill>
            </p:spPr>
            <p:txBody>
              <a:bodyPr/>
              <a:lstStyle/>
              <a:p>
                <a:r>
                  <a:rPr lang="en-GB">
                    <a:noFill/>
                  </a:rPr>
                  <a:t> </a:t>
                </a:r>
              </a:p>
            </p:txBody>
          </p:sp>
        </mc:Fallback>
      </mc:AlternateContent>
      <p:sp>
        <p:nvSpPr>
          <p:cNvPr id="9" name="TextBox 8"/>
          <p:cNvSpPr txBox="1"/>
          <p:nvPr/>
        </p:nvSpPr>
        <p:spPr>
          <a:xfrm>
            <a:off x="467544" y="1296619"/>
            <a:ext cx="626469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Normal Distribution with Identity link</a:t>
            </a:r>
          </a:p>
        </p:txBody>
      </p:sp>
      <p:sp>
        <p:nvSpPr>
          <p:cNvPr id="10" name="TextBox 9"/>
          <p:cNvSpPr txBox="1"/>
          <p:nvPr/>
        </p:nvSpPr>
        <p:spPr>
          <a:xfrm>
            <a:off x="683568" y="2996952"/>
            <a:ext cx="7639286" cy="24006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GB" sz="2000" dirty="0"/>
              <a:t>Outcome variable: </a:t>
            </a:r>
            <a:r>
              <a:rPr lang="en-GB" sz="2000" b="1" dirty="0"/>
              <a:t>y/n</a:t>
            </a:r>
            <a:r>
              <a:rPr lang="en-GB" sz="2000" dirty="0"/>
              <a:t> </a:t>
            </a:r>
          </a:p>
          <a:p>
            <a:pPr marL="342900" indent="-342900">
              <a:lnSpc>
                <a:spcPct val="150000"/>
              </a:lnSpc>
              <a:buFont typeface="Wingdings" panose="05000000000000000000" pitchFamily="2" charset="2"/>
              <a:buChar char="Ø"/>
            </a:pPr>
            <a:r>
              <a:rPr lang="en-GB" sz="2000" dirty="0"/>
              <a:t>Explanatory variable: Dose</a:t>
            </a:r>
          </a:p>
          <a:p>
            <a:pPr marL="342900" indent="-342900">
              <a:lnSpc>
                <a:spcPct val="150000"/>
              </a:lnSpc>
              <a:buFont typeface="Wingdings" panose="05000000000000000000" pitchFamily="2" charset="2"/>
              <a:buChar char="Ø"/>
            </a:pPr>
            <a:r>
              <a:rPr lang="en-GB" sz="2000" dirty="0"/>
              <a:t>Family: </a:t>
            </a:r>
            <a:r>
              <a:rPr lang="en-GB" sz="2000" dirty="0" err="1"/>
              <a:t>gaussian</a:t>
            </a:r>
            <a:endParaRPr lang="en-GB" sz="2000" dirty="0"/>
          </a:p>
          <a:p>
            <a:pPr marL="342900" indent="-342900">
              <a:lnSpc>
                <a:spcPct val="150000"/>
              </a:lnSpc>
              <a:buFont typeface="Wingdings" panose="05000000000000000000" pitchFamily="2" charset="2"/>
              <a:buChar char="Ø"/>
            </a:pPr>
            <a:r>
              <a:rPr lang="en-GB" sz="2000" dirty="0"/>
              <a:t>Link: identity</a:t>
            </a:r>
          </a:p>
          <a:p>
            <a:pPr marL="342900" indent="-342900">
              <a:lnSpc>
                <a:spcPct val="150000"/>
              </a:lnSpc>
              <a:buFont typeface="Wingdings" panose="05000000000000000000" pitchFamily="2" charset="2"/>
              <a:buChar char="Ø"/>
            </a:pPr>
            <a:r>
              <a:rPr lang="en-GB" sz="2000" dirty="0"/>
              <a:t>Data: </a:t>
            </a:r>
            <a:r>
              <a:rPr lang="en-GB" sz="2000" dirty="0" err="1"/>
              <a:t>Anti_pneumococcuserum</a:t>
            </a:r>
            <a:endParaRPr lang="en-GB" sz="2000" dirty="0"/>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a:t>
            </a:r>
          </a:p>
        </p:txBody>
      </p:sp>
    </p:spTree>
    <p:extLst>
      <p:ext uri="{BB962C8B-B14F-4D97-AF65-F5344CB8AC3E}">
        <p14:creationId xmlns:p14="http://schemas.microsoft.com/office/powerpoint/2010/main" val="40530444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162</a:t>
            </a:fld>
            <a:endParaRPr lang="en-GB" dirty="0">
              <a:solidFill>
                <a:schemeClr val="tx2"/>
              </a:solidFill>
            </a:endParaRPr>
          </a:p>
        </p:txBody>
      </p:sp>
      <p:sp>
        <p:nvSpPr>
          <p:cNvPr id="5" name="Rectangle 4"/>
          <p:cNvSpPr/>
          <p:nvPr/>
        </p:nvSpPr>
        <p:spPr>
          <a:xfrm>
            <a:off x="539552" y="2060848"/>
            <a:ext cx="8352928" cy="507831"/>
          </a:xfrm>
          <a:prstGeom prst="rect">
            <a:avLst/>
          </a:prstGeom>
          <a:ln w="25400">
            <a:solidFill>
              <a:srgbClr val="0070C0"/>
            </a:solidFill>
          </a:ln>
        </p:spPr>
        <p:txBody>
          <a:bodyPr wrap="square">
            <a:spAutoFit/>
          </a:bodyPr>
          <a:lstStyle/>
          <a:p>
            <a:pPr marL="719138" indent="-719138">
              <a:lnSpc>
                <a:spcPct val="150000"/>
              </a:lnSpc>
            </a:pPr>
            <a:r>
              <a:rPr lang="en-GB" dirty="0"/>
              <a:t>&gt; fit.1 &lt;- </a:t>
            </a:r>
            <a:r>
              <a:rPr lang="en-GB" dirty="0" err="1"/>
              <a:t>glm</a:t>
            </a:r>
            <a:r>
              <a:rPr lang="en-GB" dirty="0"/>
              <a:t>(y/</a:t>
            </a:r>
            <a:r>
              <a:rPr lang="en-GB" dirty="0" err="1"/>
              <a:t>n~dose</a:t>
            </a:r>
            <a:r>
              <a:rPr lang="en-GB" dirty="0"/>
              <a:t>, family= </a:t>
            </a:r>
            <a:r>
              <a:rPr lang="en-GB" dirty="0" err="1"/>
              <a:t>gaussian</a:t>
            </a:r>
            <a:r>
              <a:rPr lang="en-GB" dirty="0"/>
              <a:t>(link=identity))</a:t>
            </a:r>
          </a:p>
        </p:txBody>
      </p:sp>
      <p:sp>
        <p:nvSpPr>
          <p:cNvPr id="7" name="TextBox 6"/>
          <p:cNvSpPr txBox="1"/>
          <p:nvPr/>
        </p:nvSpPr>
        <p:spPr>
          <a:xfrm>
            <a:off x="467544" y="1365461"/>
            <a:ext cx="2880320" cy="430887"/>
          </a:xfrm>
          <a:prstGeom prst="rect">
            <a:avLst/>
          </a:prstGeom>
          <a:noFill/>
        </p:spPr>
        <p:txBody>
          <a:bodyPr wrap="square" rtlCol="0">
            <a:spAutoFit/>
          </a:bodyPr>
          <a:lstStyle/>
          <a:p>
            <a:pPr marL="285750" indent="-285750">
              <a:buFont typeface="Arial" panose="020B0604020202020204" pitchFamily="34" charset="0"/>
              <a:buChar char="•"/>
            </a:pPr>
            <a:r>
              <a:rPr lang="en-GB" sz="2200" b="1" dirty="0"/>
              <a:t>Codes</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 normal regression</a:t>
            </a:r>
          </a:p>
        </p:txBody>
      </p:sp>
      <p:graphicFrame>
        <p:nvGraphicFramePr>
          <p:cNvPr id="4" name="Object 3"/>
          <p:cNvGraphicFramePr>
            <a:graphicFrameLocks noChangeAspect="1"/>
          </p:cNvGraphicFramePr>
          <p:nvPr>
            <p:extLst>
              <p:ext uri="{D42A27DB-BD31-4B8C-83A1-F6EECF244321}">
                <p14:modId xmlns:p14="http://schemas.microsoft.com/office/powerpoint/2010/main" val="3335422503"/>
              </p:ext>
            </p:extLst>
          </p:nvPr>
        </p:nvGraphicFramePr>
        <p:xfrm>
          <a:off x="562342" y="2946400"/>
          <a:ext cx="3124200" cy="482600"/>
        </p:xfrm>
        <a:graphic>
          <a:graphicData uri="http://schemas.openxmlformats.org/presentationml/2006/ole">
            <mc:AlternateContent xmlns:mc="http://schemas.openxmlformats.org/markup-compatibility/2006">
              <mc:Choice xmlns:v="urn:schemas-microsoft-com:vml" Requires="v">
                <p:oleObj spid="_x0000_s118864" name="Vergelijking" r:id="rId3" imgW="1562040" imgH="241200" progId="Equation.3">
                  <p:embed/>
                </p:oleObj>
              </mc:Choice>
              <mc:Fallback>
                <p:oleObj name="Vergelijking" r:id="rId3" imgW="1562040" imgH="241200" progId="Equation.3">
                  <p:embed/>
                  <p:pic>
                    <p:nvPicPr>
                      <p:cNvPr id="0" name="Object 6"/>
                      <p:cNvPicPr>
                        <a:picLocks noChangeAspect="1" noChangeArrowheads="1"/>
                      </p:cNvPicPr>
                      <p:nvPr/>
                    </p:nvPicPr>
                    <p:blipFill>
                      <a:blip r:embed="rId4"/>
                      <a:srcRect/>
                      <a:stretch>
                        <a:fillRect/>
                      </a:stretch>
                    </p:blipFill>
                    <p:spPr bwMode="auto">
                      <a:xfrm>
                        <a:off x="562342" y="2946400"/>
                        <a:ext cx="31242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548164080"/>
              </p:ext>
            </p:extLst>
          </p:nvPr>
        </p:nvGraphicFramePr>
        <p:xfrm>
          <a:off x="573631" y="3645024"/>
          <a:ext cx="2966740" cy="466891"/>
        </p:xfrm>
        <a:graphic>
          <a:graphicData uri="http://schemas.openxmlformats.org/presentationml/2006/ole">
            <mc:AlternateContent xmlns:mc="http://schemas.openxmlformats.org/markup-compatibility/2006">
              <mc:Choice xmlns:v="urn:schemas-microsoft-com:vml" Requires="v">
                <p:oleObj spid="_x0000_s118865" name="Vergelijking" r:id="rId5" imgW="1295280" imgH="228600" progId="Equation.3">
                  <p:embed/>
                </p:oleObj>
              </mc:Choice>
              <mc:Fallback>
                <p:oleObj name="Vergelijking" r:id="rId5" imgW="1295280" imgH="228600" progId="Equation.3">
                  <p:embed/>
                  <p:pic>
                    <p:nvPicPr>
                      <p:cNvPr id="0" name="Object 3"/>
                      <p:cNvPicPr>
                        <a:picLocks noChangeAspect="1" noChangeArrowheads="1"/>
                      </p:cNvPicPr>
                      <p:nvPr/>
                    </p:nvPicPr>
                    <p:blipFill>
                      <a:blip r:embed="rId6"/>
                      <a:srcRect/>
                      <a:stretch>
                        <a:fillRect/>
                      </a:stretch>
                    </p:blipFill>
                    <p:spPr bwMode="auto">
                      <a:xfrm>
                        <a:off x="573631" y="3645024"/>
                        <a:ext cx="2966740" cy="46689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70441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163</a:t>
            </a:fld>
            <a:endParaRPr lang="en-GB" dirty="0">
              <a:solidFill>
                <a:schemeClr val="tx2"/>
              </a:solidFill>
            </a:endParaRPr>
          </a:p>
        </p:txBody>
      </p:sp>
      <p:sp>
        <p:nvSpPr>
          <p:cNvPr id="5" name="Rectangle 4"/>
          <p:cNvSpPr/>
          <p:nvPr/>
        </p:nvSpPr>
        <p:spPr>
          <a:xfrm>
            <a:off x="539552" y="1772816"/>
            <a:ext cx="8352928" cy="507831"/>
          </a:xfrm>
          <a:prstGeom prst="rect">
            <a:avLst/>
          </a:prstGeom>
          <a:ln w="25400">
            <a:solidFill>
              <a:srgbClr val="0070C0"/>
            </a:solidFill>
          </a:ln>
        </p:spPr>
        <p:txBody>
          <a:bodyPr wrap="square">
            <a:spAutoFit/>
          </a:bodyPr>
          <a:lstStyle/>
          <a:p>
            <a:pPr marL="719138" indent="-719138">
              <a:lnSpc>
                <a:spcPct val="150000"/>
              </a:lnSpc>
            </a:pPr>
            <a:r>
              <a:rPr lang="en-GB" dirty="0"/>
              <a:t>&gt; fit.1 &lt;- </a:t>
            </a:r>
            <a:r>
              <a:rPr lang="en-GB" dirty="0" err="1"/>
              <a:t>glm</a:t>
            </a:r>
            <a:r>
              <a:rPr lang="en-GB" dirty="0"/>
              <a:t>(y/</a:t>
            </a:r>
            <a:r>
              <a:rPr lang="en-GB" dirty="0" err="1"/>
              <a:t>n~dose</a:t>
            </a:r>
            <a:r>
              <a:rPr lang="en-GB" dirty="0"/>
              <a:t>, family= </a:t>
            </a:r>
            <a:r>
              <a:rPr lang="en-GB" dirty="0" err="1"/>
              <a:t>gaussian</a:t>
            </a:r>
            <a:r>
              <a:rPr lang="en-GB" dirty="0"/>
              <a:t>(link=identity))</a:t>
            </a:r>
          </a:p>
        </p:txBody>
      </p:sp>
      <p:sp>
        <p:nvSpPr>
          <p:cNvPr id="7" name="TextBox 6"/>
          <p:cNvSpPr txBox="1"/>
          <p:nvPr/>
        </p:nvSpPr>
        <p:spPr>
          <a:xfrm>
            <a:off x="467544" y="1365461"/>
            <a:ext cx="2880320" cy="430887"/>
          </a:xfrm>
          <a:prstGeom prst="rect">
            <a:avLst/>
          </a:prstGeom>
          <a:noFill/>
        </p:spPr>
        <p:txBody>
          <a:bodyPr wrap="square" rtlCol="0">
            <a:spAutoFit/>
          </a:bodyPr>
          <a:lstStyle/>
          <a:p>
            <a:pPr marL="285750" indent="-285750">
              <a:buFont typeface="Arial" panose="020B0604020202020204" pitchFamily="34" charset="0"/>
              <a:buChar char="•"/>
            </a:pPr>
            <a:r>
              <a:rPr lang="en-GB" sz="2200" b="1" dirty="0"/>
              <a:t>Codes</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 normal regression</a:t>
            </a:r>
          </a:p>
        </p:txBody>
      </p:sp>
      <p:sp>
        <p:nvSpPr>
          <p:cNvPr id="4" name="Rectangle 3"/>
          <p:cNvSpPr/>
          <p:nvPr/>
        </p:nvSpPr>
        <p:spPr>
          <a:xfrm>
            <a:off x="539552" y="2420888"/>
            <a:ext cx="8352928" cy="4339650"/>
          </a:xfrm>
          <a:prstGeom prst="rect">
            <a:avLst/>
          </a:prstGeom>
          <a:ln>
            <a:solidFill>
              <a:srgbClr val="FF0000"/>
            </a:solidFill>
            <a:prstDash val="lgDash"/>
          </a:ln>
        </p:spPr>
        <p:txBody>
          <a:bodyPr wrap="square">
            <a:spAutoFit/>
          </a:bodyPr>
          <a:lstStyle/>
          <a:p>
            <a:r>
              <a:rPr lang="nl-BE" sz="1200" dirty="0">
                <a:latin typeface="Courier New" panose="02070309020205020404" pitchFamily="49" charset="0"/>
                <a:cs typeface="Courier New" panose="02070309020205020404" pitchFamily="49" charset="0"/>
              </a:rPr>
              <a:t>&gt; summary(fit.1)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Call:</a:t>
            </a:r>
          </a:p>
          <a:p>
            <a:r>
              <a:rPr lang="nl-BE" sz="1200" dirty="0" err="1">
                <a:latin typeface="Courier New" panose="02070309020205020404" pitchFamily="49" charset="0"/>
                <a:cs typeface="Courier New" panose="02070309020205020404" pitchFamily="49" charset="0"/>
              </a:rPr>
              <a:t>glm</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formula</a:t>
            </a:r>
            <a:r>
              <a:rPr lang="nl-BE" sz="1200" dirty="0">
                <a:latin typeface="Courier New" panose="02070309020205020404" pitchFamily="49" charset="0"/>
                <a:cs typeface="Courier New" panose="02070309020205020404" pitchFamily="49" charset="0"/>
              </a:rPr>
              <a:t> = y/n ~ </a:t>
            </a:r>
            <a:r>
              <a:rPr lang="nl-BE" sz="1200" dirty="0" err="1">
                <a:latin typeface="Courier New" panose="02070309020205020404" pitchFamily="49" charset="0"/>
                <a:cs typeface="Courier New" panose="02070309020205020404" pitchFamily="49" charset="0"/>
              </a:rPr>
              <a:t>dose</a:t>
            </a:r>
            <a:r>
              <a:rPr lang="nl-BE" sz="1200" dirty="0">
                <a:latin typeface="Courier New" panose="02070309020205020404" pitchFamily="49" charset="0"/>
                <a:cs typeface="Courier New" panose="02070309020205020404" pitchFamily="49" charset="0"/>
              </a:rPr>
              <a:t>, family = </a:t>
            </a:r>
            <a:r>
              <a:rPr lang="nl-BE" sz="1200" dirty="0" err="1">
                <a:latin typeface="Courier New" panose="02070309020205020404" pitchFamily="49" charset="0"/>
                <a:cs typeface="Courier New" panose="02070309020205020404" pitchFamily="49" charset="0"/>
              </a:rPr>
              <a:t>gaussian</a:t>
            </a:r>
            <a:r>
              <a:rPr lang="nl-BE" sz="1200" dirty="0">
                <a:latin typeface="Courier New" panose="02070309020205020404" pitchFamily="49" charset="0"/>
                <a:cs typeface="Courier New" panose="02070309020205020404" pitchFamily="49" charset="0"/>
              </a:rPr>
              <a:t>(link = </a:t>
            </a:r>
            <a:r>
              <a:rPr lang="nl-BE" sz="1200" dirty="0" err="1">
                <a:latin typeface="Courier New" panose="02070309020205020404" pitchFamily="49" charset="0"/>
                <a:cs typeface="Courier New" panose="02070309020205020404" pitchFamily="49" charset="0"/>
              </a:rPr>
              <a:t>identity</a:t>
            </a:r>
            <a:r>
              <a:rPr lang="nl-BE" sz="1200" dirty="0">
                <a:latin typeface="Courier New" panose="02070309020205020404" pitchFamily="49" charset="0"/>
                <a:cs typeface="Courier New" panose="02070309020205020404" pitchFamily="49" charset="0"/>
              </a:rPr>
              <a:t>))</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Residuals</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1        2        3        4        5  </a:t>
            </a:r>
          </a:p>
          <a:p>
            <a:r>
              <a:rPr lang="nl-BE" sz="1200" dirty="0">
                <a:latin typeface="Courier New" panose="02070309020205020404" pitchFamily="49" charset="0"/>
                <a:cs typeface="Courier New" panose="02070309020205020404" pitchFamily="49" charset="0"/>
              </a:rPr>
              <a:t> 0.2800  -0.0250  -0.2350  -0.1283   0.1083  </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Coefficients</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Estimate</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Std</a:t>
            </a:r>
            <a:r>
              <a:rPr lang="nl-BE" sz="1200" dirty="0">
                <a:latin typeface="Courier New" panose="02070309020205020404" pitchFamily="49" charset="0"/>
                <a:cs typeface="Courier New" panose="02070309020205020404" pitchFamily="49" charset="0"/>
              </a:rPr>
              <a:t>. Error 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Pr(&gt;|t|)  </a:t>
            </a: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Intercept</a:t>
            </a:r>
            <a:r>
              <a:rPr lang="nl-BE" sz="1200" dirty="0">
                <a:latin typeface="Courier New" panose="02070309020205020404" pitchFamily="49" charset="0"/>
                <a:cs typeface="Courier New" panose="02070309020205020404" pitchFamily="49" charset="0"/>
              </a:rPr>
              <a:t>)   0.6400     0.1574   4.067   0.0268 *</a:t>
            </a:r>
          </a:p>
          <a:p>
            <a:r>
              <a:rPr lang="nl-BE" sz="1200" dirty="0" err="1">
                <a:latin typeface="Courier New" panose="02070309020205020404" pitchFamily="49" charset="0"/>
                <a:cs typeface="Courier New" panose="02070309020205020404" pitchFamily="49" charset="0"/>
              </a:rPr>
              <a:t>dose</a:t>
            </a:r>
            <a:r>
              <a:rPr lang="nl-BE" sz="1200" dirty="0">
                <a:latin typeface="Courier New" panose="02070309020205020404" pitchFamily="49" charset="0"/>
                <a:cs typeface="Courier New" panose="02070309020205020404" pitchFamily="49" charset="0"/>
              </a:rPr>
              <a:t>        -16.0749     6.7781  -2.372   0.0984 .</a:t>
            </a:r>
          </a:p>
          <a:p>
            <a:r>
              <a:rPr lang="nl-BE" sz="1200" dirty="0">
                <a:latin typeface="Courier New" panose="02070309020205020404" pitchFamily="49" charset="0"/>
                <a:cs typeface="Courier New" panose="02070309020205020404" pitchFamily="49" charset="0"/>
              </a:rPr>
              <a:t>---</a:t>
            </a:r>
          </a:p>
          <a:p>
            <a:r>
              <a:rPr lang="nl-BE" sz="1200" dirty="0" err="1">
                <a:latin typeface="Courier New" panose="02070309020205020404" pitchFamily="49" charset="0"/>
                <a:cs typeface="Courier New" panose="02070309020205020404" pitchFamily="49" charset="0"/>
              </a:rPr>
              <a:t>Signif</a:t>
            </a:r>
            <a:r>
              <a:rPr lang="nl-BE" sz="1200" dirty="0">
                <a:latin typeface="Courier New" panose="02070309020205020404" pitchFamily="49" charset="0"/>
                <a:cs typeface="Courier New" panose="02070309020205020404" pitchFamily="49" charset="0"/>
              </a:rPr>
              <a:t>. codes:  0 ‘***’ 0.001 ‘**’ 0.01 ‘*’ 0.05 ‘.’ 0.1 ‘ ’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Dispersion</a:t>
            </a:r>
            <a:r>
              <a:rPr lang="nl-BE" sz="1200" dirty="0">
                <a:latin typeface="Courier New" panose="02070309020205020404" pitchFamily="49" charset="0"/>
                <a:cs typeface="Courier New" panose="02070309020205020404" pitchFamily="49" charset="0"/>
              </a:rPr>
              <a:t> parameter </a:t>
            </a:r>
            <a:r>
              <a:rPr lang="nl-BE" sz="1200" dirty="0" err="1">
                <a:latin typeface="Courier New" panose="02070309020205020404" pitchFamily="49" charset="0"/>
                <a:cs typeface="Courier New" panose="02070309020205020404" pitchFamily="49" charset="0"/>
              </a:rPr>
              <a:t>for</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gaussian</a:t>
            </a:r>
            <a:r>
              <a:rPr lang="nl-BE" sz="1200" dirty="0">
                <a:latin typeface="Courier New" panose="02070309020205020404" pitchFamily="49" charset="0"/>
                <a:cs typeface="Courier New" panose="02070309020205020404" pitchFamily="49" charset="0"/>
              </a:rPr>
              <a:t> family taken </a:t>
            </a:r>
            <a:r>
              <a:rPr lang="nl-BE" sz="1200" dirty="0" err="1">
                <a:latin typeface="Courier New" panose="02070309020205020404" pitchFamily="49" charset="0"/>
                <a:cs typeface="Courier New" panose="02070309020205020404" pitchFamily="49" charset="0"/>
              </a:rPr>
              <a:t>to</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be</a:t>
            </a:r>
            <a:r>
              <a:rPr lang="nl-BE" sz="1200" dirty="0">
                <a:latin typeface="Courier New" panose="02070309020205020404" pitchFamily="49" charset="0"/>
                <a:cs typeface="Courier New" panose="02070309020205020404" pitchFamily="49" charset="0"/>
              </a:rPr>
              <a:t> 0.05414835)</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0.46700  on 4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Residual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0.16245  on 3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AIC: 3.0551</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Number</a:t>
            </a:r>
            <a:r>
              <a:rPr lang="nl-BE" sz="1200" dirty="0">
                <a:latin typeface="Courier New" panose="02070309020205020404" pitchFamily="49" charset="0"/>
                <a:cs typeface="Courier New" panose="02070309020205020404" pitchFamily="49" charset="0"/>
              </a:rPr>
              <a:t> of Fisher Scoring </a:t>
            </a:r>
            <a:r>
              <a:rPr lang="nl-BE" sz="1200" dirty="0" err="1">
                <a:latin typeface="Courier New" panose="02070309020205020404" pitchFamily="49" charset="0"/>
                <a:cs typeface="Courier New" panose="02070309020205020404" pitchFamily="49" charset="0"/>
              </a:rPr>
              <a:t>iterations</a:t>
            </a:r>
            <a:r>
              <a:rPr lang="nl-BE" sz="1200" dirty="0">
                <a:latin typeface="Courier New" panose="02070309020205020404" pitchFamily="49" charset="0"/>
                <a:cs typeface="Courier New" panose="02070309020205020404" pitchFamily="49" charset="0"/>
              </a:rPr>
              <a:t>: 2</a:t>
            </a:r>
          </a:p>
        </p:txBody>
      </p:sp>
      <p:sp>
        <p:nvSpPr>
          <p:cNvPr id="9" name="Rectangle 8"/>
          <p:cNvSpPr/>
          <p:nvPr/>
        </p:nvSpPr>
        <p:spPr>
          <a:xfrm>
            <a:off x="611560" y="4149080"/>
            <a:ext cx="5760640"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722559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164</a:t>
            </a:fld>
            <a:endParaRPr lang="en-GB" dirty="0">
              <a:solidFill>
                <a:schemeClr val="tx2"/>
              </a:solidFill>
            </a:endParaRPr>
          </a:p>
        </p:txBody>
      </p:sp>
      <p:sp>
        <p:nvSpPr>
          <p:cNvPr id="7" name="TextBox 6"/>
          <p:cNvSpPr txBox="1"/>
          <p:nvPr/>
        </p:nvSpPr>
        <p:spPr>
          <a:xfrm>
            <a:off x="458648" y="1372125"/>
            <a:ext cx="2880320"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Implication</a:t>
            </a:r>
          </a:p>
        </p:txBody>
      </p:sp>
      <mc:AlternateContent xmlns:mc="http://schemas.openxmlformats.org/markup-compatibility/2006" xmlns:a14="http://schemas.microsoft.com/office/drawing/2010/main">
        <mc:Choice Requires="a14">
          <p:sp>
            <p:nvSpPr>
              <p:cNvPr id="10" name="TextBox 9"/>
              <p:cNvSpPr txBox="1"/>
              <p:nvPr/>
            </p:nvSpPr>
            <p:spPr>
              <a:xfrm>
                <a:off x="854885" y="1803012"/>
                <a:ext cx="4032448"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2200" b="0" i="1" smtClean="0">
                              <a:latin typeface="Cambria Math" panose="02040503050406030204" pitchFamily="18" charset="0"/>
                            </a:rPr>
                          </m:ctrlPr>
                        </m:accPr>
                        <m:e>
                          <m:sSub>
                            <m:sSubPr>
                              <m:ctrlPr>
                                <a:rPr lang="en-GB" sz="2200" b="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𝑖</m:t>
                              </m:r>
                            </m:sub>
                          </m:sSub>
                        </m:e>
                      </m:acc>
                      <m:r>
                        <a:rPr lang="en-GB" sz="2200" b="0" i="1" smtClean="0">
                          <a:latin typeface="Cambria Math"/>
                        </a:rPr>
                        <m:t>=</m:t>
                      </m:r>
                      <m:r>
                        <m:rPr>
                          <m:nor/>
                        </m:rPr>
                        <a:rPr lang="en-GB" sz="2200" dirty="0"/>
                        <m:t>0.64</m:t>
                      </m:r>
                      <m:r>
                        <m:rPr>
                          <m:nor/>
                        </m:rPr>
                        <a:rPr lang="en-GB" sz="2200" b="0" i="0" dirty="0" smtClean="0"/>
                        <m:t> − 16</m:t>
                      </m:r>
                      <m:sSub>
                        <m:sSubPr>
                          <m:ctrlPr>
                            <a:rPr lang="en-GB" sz="2200" b="0" i="1" dirty="0" smtClean="0">
                              <a:latin typeface="Cambria Math" panose="02040503050406030204" pitchFamily="18" charset="0"/>
                            </a:rPr>
                          </m:ctrlPr>
                        </m:sSubPr>
                        <m:e>
                          <m:r>
                            <a:rPr lang="en-GB" sz="2200" b="0" i="1" dirty="0" smtClean="0">
                              <a:latin typeface="Cambria Math"/>
                            </a:rPr>
                            <m:t>𝐷𝑜𝑠𝑒</m:t>
                          </m:r>
                        </m:e>
                        <m:sub>
                          <m:r>
                            <a:rPr lang="en-GB" sz="2200" b="0" i="1" dirty="0" smtClean="0">
                              <a:latin typeface="Cambria Math"/>
                            </a:rPr>
                            <m:t>𝑖</m:t>
                          </m:r>
                        </m:sub>
                      </m:sSub>
                    </m:oMath>
                  </m:oMathPara>
                </a14:m>
                <a:endParaRPr lang="en-GB"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854885" y="1803012"/>
                <a:ext cx="4032448" cy="430887"/>
              </a:xfrm>
              <a:prstGeom prst="rect">
                <a:avLst/>
              </a:prstGeom>
              <a:blipFill rotWithShape="1">
                <a:blip r:embed="rId2"/>
                <a:stretch>
                  <a:fillRect t="-7143" b="-10000"/>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319992" y="5445224"/>
                <a:ext cx="4864055" cy="1107996"/>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Ø"/>
                </a:pPr>
                <a:r>
                  <a:rPr lang="en-GB" sz="2200" dirty="0"/>
                  <a:t>If </a:t>
                </a:r>
                <a14:m>
                  <m:oMath xmlns:m="http://schemas.openxmlformats.org/officeDocument/2006/math">
                    <m:sSub>
                      <m:sSubPr>
                        <m:ctrlPr>
                          <a:rPr lang="en-GB" sz="2200" i="1" dirty="0">
                            <a:latin typeface="Cambria Math" panose="02040503050406030204" pitchFamily="18" charset="0"/>
                          </a:rPr>
                        </m:ctrlPr>
                      </m:sSubPr>
                      <m:e>
                        <m:r>
                          <a:rPr lang="en-GB" sz="2200" i="1" dirty="0">
                            <a:latin typeface="Cambria Math"/>
                          </a:rPr>
                          <m:t>𝐷𝑜𝑠𝑒</m:t>
                        </m:r>
                      </m:e>
                      <m:sub>
                        <m:r>
                          <a:rPr lang="en-GB" sz="2200" i="1" dirty="0">
                            <a:latin typeface="Cambria Math"/>
                          </a:rPr>
                          <m:t>𝑖</m:t>
                        </m:r>
                      </m:sub>
                    </m:sSub>
                    <m:r>
                      <a:rPr lang="en-GB" sz="2200" b="0" i="1" dirty="0" smtClean="0">
                        <a:latin typeface="Cambria Math"/>
                      </a:rPr>
                      <m:t>=</m:t>
                    </m:r>
                  </m:oMath>
                </a14:m>
                <a:r>
                  <a:rPr lang="nl-BE" sz="2200" dirty="0"/>
                  <a:t>0.0028, </a:t>
                </a:r>
                <a14:m>
                  <m:oMath xmlns:m="http://schemas.openxmlformats.org/officeDocument/2006/math">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𝑖</m:t>
                        </m:r>
                      </m:sub>
                    </m:sSub>
                    <m:r>
                      <a:rPr lang="en-GB" sz="2200" b="0" i="1" smtClean="0">
                        <a:latin typeface="Cambria Math"/>
                      </a:rPr>
                      <m:t>=0.5952</m:t>
                    </m:r>
                  </m:oMath>
                </a14:m>
                <a:endParaRPr lang="en-GB" sz="2200" b="0" dirty="0"/>
              </a:p>
              <a:p>
                <a:pPr marL="342900" lvl="0" indent="-342900" algn="just">
                  <a:lnSpc>
                    <a:spcPct val="150000"/>
                  </a:lnSpc>
                  <a:buFont typeface="Wingdings" panose="05000000000000000000" pitchFamily="2" charset="2"/>
                  <a:buChar char="Ø"/>
                </a:pPr>
                <a:r>
                  <a:rPr lang="en-GB" sz="2200" dirty="0"/>
                  <a:t>If </a:t>
                </a:r>
                <a14:m>
                  <m:oMath xmlns:m="http://schemas.openxmlformats.org/officeDocument/2006/math">
                    <m:sSub>
                      <m:sSubPr>
                        <m:ctrlPr>
                          <a:rPr lang="en-GB" sz="2200" i="1" dirty="0">
                            <a:latin typeface="Cambria Math" panose="02040503050406030204" pitchFamily="18" charset="0"/>
                          </a:rPr>
                        </m:ctrlPr>
                      </m:sSubPr>
                      <m:e>
                        <m:r>
                          <a:rPr lang="en-GB" sz="2200" i="1" dirty="0">
                            <a:latin typeface="Cambria Math"/>
                          </a:rPr>
                          <m:t>𝐷𝑜𝑠𝑒</m:t>
                        </m:r>
                      </m:e>
                      <m:sub>
                        <m:r>
                          <a:rPr lang="en-GB" sz="2200" i="1" dirty="0">
                            <a:latin typeface="Cambria Math"/>
                          </a:rPr>
                          <m:t>𝑖</m:t>
                        </m:r>
                      </m:sub>
                    </m:sSub>
                    <m:r>
                      <a:rPr lang="en-GB" sz="2200" i="1" dirty="0">
                        <a:latin typeface="Cambria Math"/>
                      </a:rPr>
                      <m:t>=</m:t>
                    </m:r>
                  </m:oMath>
                </a14:m>
                <a:r>
                  <a:rPr lang="nl-BE" sz="2200" dirty="0"/>
                  <a:t>0.0450, </a:t>
                </a:r>
                <a14:m>
                  <m:oMath xmlns:m="http://schemas.openxmlformats.org/officeDocument/2006/math">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𝑖</m:t>
                        </m:r>
                      </m:sub>
                    </m:sSub>
                    <m:r>
                      <a:rPr lang="en-GB" sz="2200" i="1">
                        <a:latin typeface="Cambria Math"/>
                      </a:rPr>
                      <m:t>=</m:t>
                    </m:r>
                    <m:r>
                      <a:rPr lang="en-GB" sz="2200" b="0" i="1" smtClean="0">
                        <a:latin typeface="Cambria Math"/>
                      </a:rPr>
                      <m:t>−0.08</m:t>
                    </m:r>
                  </m:oMath>
                </a14:m>
                <a:endParaRPr lang="en-GB" sz="2200" b="0" dirty="0"/>
              </a:p>
            </p:txBody>
          </p:sp>
        </mc:Choice>
        <mc:Fallback xmlns="">
          <p:sp>
            <p:nvSpPr>
              <p:cNvPr id="11" name="TextBox 10"/>
              <p:cNvSpPr txBox="1">
                <a:spLocks noRot="1" noChangeAspect="1" noMove="1" noResize="1" noEditPoints="1" noAdjustHandles="1" noChangeArrowheads="1" noChangeShapeType="1" noTextEdit="1"/>
              </p:cNvSpPr>
              <p:nvPr/>
            </p:nvSpPr>
            <p:spPr>
              <a:xfrm>
                <a:off x="2319992" y="5445224"/>
                <a:ext cx="4864055" cy="1107996"/>
              </a:xfrm>
              <a:prstGeom prst="rect">
                <a:avLst/>
              </a:prstGeom>
              <a:blipFill rotWithShape="1">
                <a:blip r:embed="rId3"/>
                <a:stretch>
                  <a:fillRect l="-1380" b="-4945"/>
                </a:stretch>
              </a:blipFill>
            </p:spPr>
            <p:txBody>
              <a:bodyPr/>
              <a:lstStyle/>
              <a:p>
                <a:r>
                  <a:rPr lang="nl-BE">
                    <a:noFill/>
                  </a:rPr>
                  <a:t> </a:t>
                </a:r>
              </a:p>
            </p:txBody>
          </p:sp>
        </mc:Fallback>
      </mc:AlternateContent>
      <p:sp>
        <p:nvSpPr>
          <p:cNvPr id="12"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 data and predicted model</a:t>
            </a:r>
          </a:p>
        </p:txBody>
      </p:sp>
      <p:pic>
        <p:nvPicPr>
          <p:cNvPr id="1198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7606" y="2109725"/>
            <a:ext cx="3463470" cy="345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2333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165</a:t>
            </a:fld>
            <a:endParaRPr lang="en-GB" dirty="0">
              <a:solidFill>
                <a:schemeClr val="tx2"/>
              </a:solidFill>
            </a:endParaRPr>
          </a:p>
        </p:txBody>
      </p:sp>
      <mc:AlternateContent xmlns:mc="http://schemas.openxmlformats.org/markup-compatibility/2006" xmlns:a14="http://schemas.microsoft.com/office/drawing/2010/main">
        <mc:Choice Requires="a14">
          <p:sp>
            <p:nvSpPr>
              <p:cNvPr id="8" name="TextBox 7"/>
              <p:cNvSpPr txBox="1"/>
              <p:nvPr/>
            </p:nvSpPr>
            <p:spPr>
              <a:xfrm>
                <a:off x="646073" y="2282159"/>
                <a:ext cx="767678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GB" sz="2000" b="0" i="0" smtClean="0">
                          <a:latin typeface="Cambria Math"/>
                        </a:rPr>
                        <m:t>object</m:t>
                      </m:r>
                      <m:r>
                        <m:rPr>
                          <m:nor/>
                        </m:rPr>
                        <a:rPr lang="en-GB" sz="2000" b="0" i="0" smtClean="0">
                          <a:latin typeface="Cambria Math"/>
                        </a:rPr>
                        <m:t> &lt;− </m:t>
                      </m:r>
                      <m:r>
                        <m:rPr>
                          <m:nor/>
                        </m:rPr>
                        <a:rPr lang="en-GB" sz="2000" b="0" i="0" smtClean="0">
                          <a:latin typeface="Cambria Math"/>
                        </a:rPr>
                        <m:t>glm</m:t>
                      </m:r>
                      <m:r>
                        <m:rPr>
                          <m:nor/>
                        </m:rPr>
                        <a:rPr lang="en-GB" sz="2000" b="0" i="0" smtClean="0">
                          <a:latin typeface="Cambria Math"/>
                        </a:rPr>
                        <m:t>(</m:t>
                      </m:r>
                      <m:r>
                        <m:rPr>
                          <m:nor/>
                        </m:rPr>
                        <a:rPr lang="en-GB" sz="2000" b="0" i="0" smtClean="0">
                          <a:latin typeface="Cambria Math"/>
                        </a:rPr>
                        <m:t>outcome</m:t>
                      </m:r>
                      <m:r>
                        <m:rPr>
                          <m:nor/>
                        </m:rPr>
                        <a:rPr lang="en-GB" sz="2000" b="0" i="0" smtClean="0">
                          <a:latin typeface="Cambria Math"/>
                        </a:rPr>
                        <m:t> </m:t>
                      </m:r>
                      <m:r>
                        <m:rPr>
                          <m:nor/>
                        </m:rPr>
                        <a:rPr lang="en-GB" sz="2000" b="0" i="0" smtClean="0">
                          <a:latin typeface="Cambria Math"/>
                        </a:rPr>
                        <m:t>variable</m:t>
                      </m:r>
                      <m:r>
                        <m:rPr>
                          <m:nor/>
                        </m:rPr>
                        <a:rPr lang="en-GB" sz="2000" b="0" i="0" smtClean="0">
                          <a:latin typeface="Cambria Math"/>
                        </a:rPr>
                        <m:t> ~ </m:t>
                      </m:r>
                      <m:r>
                        <m:rPr>
                          <m:nor/>
                        </m:rPr>
                        <a:rPr lang="en-GB" sz="2000" b="0" i="0" smtClean="0">
                          <a:latin typeface="Cambria Math"/>
                        </a:rPr>
                        <m:t>explanatory</m:t>
                      </m:r>
                      <m:r>
                        <m:rPr>
                          <m:nor/>
                        </m:rPr>
                        <a:rPr lang="en-GB" sz="2000" b="0" i="0" smtClean="0">
                          <a:latin typeface="Cambria Math"/>
                        </a:rPr>
                        <m:t>,  </m:t>
                      </m:r>
                      <m:r>
                        <m:rPr>
                          <m:nor/>
                        </m:rPr>
                        <a:rPr lang="en-GB" sz="2000" b="0" i="0" smtClean="0">
                          <a:latin typeface="Cambria Math"/>
                        </a:rPr>
                        <m:t>family</m:t>
                      </m:r>
                      <m:d>
                        <m:dPr>
                          <m:ctrlPr>
                            <a:rPr lang="en-GB" sz="2000" b="0" i="1" smtClean="0">
                              <a:latin typeface="Cambria Math" panose="02040503050406030204" pitchFamily="18" charset="0"/>
                            </a:rPr>
                          </m:ctrlPr>
                        </m:dPr>
                        <m:e>
                          <m:r>
                            <m:rPr>
                              <m:nor/>
                            </m:rPr>
                            <a:rPr lang="en-GB" sz="2000" b="0" i="0" smtClean="0">
                              <a:latin typeface="Cambria Math"/>
                            </a:rPr>
                            <m:t>link</m:t>
                          </m:r>
                        </m:e>
                      </m:d>
                      <m:r>
                        <m:rPr>
                          <m:nor/>
                        </m:rPr>
                        <a:rPr lang="en-GB" sz="2000" b="0" i="0" smtClean="0">
                          <a:latin typeface="Cambria Math"/>
                        </a:rPr>
                        <m:t>,  </m:t>
                      </m:r>
                      <m:r>
                        <m:rPr>
                          <m:nor/>
                        </m:rPr>
                        <a:rPr lang="en-GB" sz="2000" b="0" i="0" smtClean="0">
                          <a:latin typeface="Cambria Math"/>
                        </a:rPr>
                        <m:t>data</m:t>
                      </m:r>
                      <m:r>
                        <m:rPr>
                          <m:nor/>
                        </m:rPr>
                        <a:rPr lang="en-GB" sz="2000" b="0" i="0" smtClean="0">
                          <a:latin typeface="Cambria Math"/>
                        </a:rPr>
                        <m:t>)</m:t>
                      </m:r>
                    </m:oMath>
                  </m:oMathPara>
                </a14:m>
                <a:endParaRPr lang="en-GB"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46073" y="2282159"/>
                <a:ext cx="7676781" cy="400110"/>
              </a:xfrm>
              <a:prstGeom prst="rect">
                <a:avLst/>
              </a:prstGeom>
              <a:blipFill rotWithShape="1">
                <a:blip r:embed="rId2"/>
                <a:stretch>
                  <a:fillRect b="-16667"/>
                </a:stretch>
              </a:blipFill>
            </p:spPr>
            <p:txBody>
              <a:bodyPr/>
              <a:lstStyle/>
              <a:p>
                <a:r>
                  <a:rPr lang="en-GB">
                    <a:noFill/>
                  </a:rPr>
                  <a:t> </a:t>
                </a:r>
              </a:p>
            </p:txBody>
          </p:sp>
        </mc:Fallback>
      </mc:AlternateContent>
      <p:sp>
        <p:nvSpPr>
          <p:cNvPr id="10" name="TextBox 9"/>
          <p:cNvSpPr txBox="1"/>
          <p:nvPr/>
        </p:nvSpPr>
        <p:spPr>
          <a:xfrm>
            <a:off x="683568" y="2996952"/>
            <a:ext cx="7639286" cy="193899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GB" sz="2000" dirty="0"/>
              <a:t>Outcome variable: </a:t>
            </a:r>
            <a:r>
              <a:rPr lang="en-GB" sz="2000" b="1" dirty="0"/>
              <a:t>y/n</a:t>
            </a:r>
            <a:r>
              <a:rPr lang="en-GB" sz="2000" dirty="0"/>
              <a:t> Explanatory variable: Dose</a:t>
            </a:r>
          </a:p>
          <a:p>
            <a:pPr marL="342900" indent="-342900">
              <a:lnSpc>
                <a:spcPct val="150000"/>
              </a:lnSpc>
              <a:buFont typeface="Wingdings" panose="05000000000000000000" pitchFamily="2" charset="2"/>
              <a:buChar char="Ø"/>
            </a:pPr>
            <a:r>
              <a:rPr lang="en-GB" sz="2000" dirty="0"/>
              <a:t>Family: </a:t>
            </a:r>
            <a:r>
              <a:rPr lang="en-GB" sz="2000" dirty="0" err="1"/>
              <a:t>gaussian</a:t>
            </a:r>
            <a:endParaRPr lang="en-GB" sz="2000" dirty="0"/>
          </a:p>
          <a:p>
            <a:pPr marL="342900" indent="-342900">
              <a:lnSpc>
                <a:spcPct val="150000"/>
              </a:lnSpc>
              <a:buFont typeface="Wingdings" panose="05000000000000000000" pitchFamily="2" charset="2"/>
              <a:buChar char="Ø"/>
            </a:pPr>
            <a:r>
              <a:rPr lang="en-GB" sz="2000" dirty="0"/>
              <a:t>Link: </a:t>
            </a:r>
            <a:r>
              <a:rPr lang="en-GB" sz="2000" b="1" dirty="0"/>
              <a:t>Log</a:t>
            </a:r>
          </a:p>
          <a:p>
            <a:pPr marL="342900" indent="-342900">
              <a:lnSpc>
                <a:spcPct val="150000"/>
              </a:lnSpc>
              <a:buFont typeface="Wingdings" panose="05000000000000000000" pitchFamily="2" charset="2"/>
              <a:buChar char="Ø"/>
            </a:pPr>
            <a:r>
              <a:rPr lang="en-GB" sz="2000" dirty="0"/>
              <a:t>Data: </a:t>
            </a:r>
            <a:r>
              <a:rPr lang="en-GB" sz="2000" dirty="0" err="1"/>
              <a:t>Anti_pneumococcuserum</a:t>
            </a:r>
            <a:endParaRPr lang="en-GB" sz="2000" dirty="0"/>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 </a:t>
            </a:r>
            <a:r>
              <a:rPr lang="en-GB" sz="3200" dirty="0"/>
              <a:t>Normal Distribution with Log link</a:t>
            </a:r>
          </a:p>
          <a:p>
            <a:endParaRPr lang="en-GB" sz="3200" dirty="0">
              <a:cs typeface="Arial" panose="020B0604020202020204" pitchFamily="34" charset="0"/>
            </a:endParaRPr>
          </a:p>
        </p:txBody>
      </p:sp>
    </p:spTree>
    <p:extLst>
      <p:ext uri="{BB962C8B-B14F-4D97-AF65-F5344CB8AC3E}">
        <p14:creationId xmlns:p14="http://schemas.microsoft.com/office/powerpoint/2010/main" val="27350065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166</a:t>
            </a:fld>
            <a:endParaRPr lang="en-GB" dirty="0">
              <a:solidFill>
                <a:schemeClr val="tx2"/>
              </a:solidFill>
            </a:endParaRPr>
          </a:p>
        </p:txBody>
      </p:sp>
      <p:sp>
        <p:nvSpPr>
          <p:cNvPr id="5" name="Rectangle 4"/>
          <p:cNvSpPr/>
          <p:nvPr/>
        </p:nvSpPr>
        <p:spPr>
          <a:xfrm>
            <a:off x="539552" y="2060848"/>
            <a:ext cx="8352928" cy="464871"/>
          </a:xfrm>
          <a:prstGeom prst="rect">
            <a:avLst/>
          </a:prstGeom>
          <a:ln w="25400">
            <a:solidFill>
              <a:srgbClr val="0070C0"/>
            </a:solidFill>
          </a:ln>
        </p:spPr>
        <p:txBody>
          <a:bodyPr wrap="square">
            <a:spAutoFit/>
          </a:bodyPr>
          <a:lstStyle/>
          <a:p>
            <a:pPr marL="719138" indent="-719138">
              <a:lnSpc>
                <a:spcPct val="150000"/>
              </a:lnSpc>
            </a:pPr>
            <a:r>
              <a:rPr lang="en-GB" dirty="0"/>
              <a:t>&gt; fit.2 &lt;- </a:t>
            </a:r>
            <a:r>
              <a:rPr lang="en-GB" dirty="0" err="1"/>
              <a:t>glm</a:t>
            </a:r>
            <a:r>
              <a:rPr lang="en-GB" dirty="0"/>
              <a:t>(y/</a:t>
            </a:r>
            <a:r>
              <a:rPr lang="en-GB" dirty="0" err="1"/>
              <a:t>n~dose</a:t>
            </a:r>
            <a:r>
              <a:rPr lang="en-GB" dirty="0"/>
              <a:t>, family= </a:t>
            </a:r>
            <a:r>
              <a:rPr lang="en-GB" dirty="0" err="1"/>
              <a:t>gaussian</a:t>
            </a:r>
            <a:r>
              <a:rPr lang="en-GB" dirty="0"/>
              <a:t>(link=log))</a:t>
            </a:r>
          </a:p>
        </p:txBody>
      </p:sp>
      <p:sp>
        <p:nvSpPr>
          <p:cNvPr id="7" name="TextBox 6"/>
          <p:cNvSpPr txBox="1"/>
          <p:nvPr/>
        </p:nvSpPr>
        <p:spPr>
          <a:xfrm>
            <a:off x="467544" y="1365461"/>
            <a:ext cx="2880320" cy="430887"/>
          </a:xfrm>
          <a:prstGeom prst="rect">
            <a:avLst/>
          </a:prstGeom>
          <a:noFill/>
        </p:spPr>
        <p:txBody>
          <a:bodyPr wrap="square" rtlCol="0">
            <a:spAutoFit/>
          </a:bodyPr>
          <a:lstStyle/>
          <a:p>
            <a:pPr marL="285750" indent="-285750">
              <a:buFont typeface="Arial" panose="020B0604020202020204" pitchFamily="34" charset="0"/>
              <a:buChar char="•"/>
            </a:pPr>
            <a:r>
              <a:rPr lang="en-GB" sz="2200" b="1" dirty="0"/>
              <a:t>Codes</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 normal regression with log link</a:t>
            </a:r>
          </a:p>
        </p:txBody>
      </p:sp>
      <p:graphicFrame>
        <p:nvGraphicFramePr>
          <p:cNvPr id="4" name="Object 3"/>
          <p:cNvGraphicFramePr>
            <a:graphicFrameLocks noChangeAspect="1"/>
          </p:cNvGraphicFramePr>
          <p:nvPr>
            <p:extLst>
              <p:ext uri="{D42A27DB-BD31-4B8C-83A1-F6EECF244321}">
                <p14:modId xmlns:p14="http://schemas.microsoft.com/office/powerpoint/2010/main" val="322400395"/>
              </p:ext>
            </p:extLst>
          </p:nvPr>
        </p:nvGraphicFramePr>
        <p:xfrm>
          <a:off x="841375" y="2946400"/>
          <a:ext cx="2565400" cy="482600"/>
        </p:xfrm>
        <a:graphic>
          <a:graphicData uri="http://schemas.openxmlformats.org/presentationml/2006/ole">
            <mc:AlternateContent xmlns:mc="http://schemas.openxmlformats.org/markup-compatibility/2006">
              <mc:Choice xmlns:v="urn:schemas-microsoft-com:vml" Requires="v">
                <p:oleObj spid="_x0000_s121935" name="Vergelijking" r:id="rId3" imgW="1282680" imgH="241200" progId="Equation.3">
                  <p:embed/>
                </p:oleObj>
              </mc:Choice>
              <mc:Fallback>
                <p:oleObj name="Vergelijking" r:id="rId3" imgW="1282680" imgH="241200" progId="Equation.3">
                  <p:embed/>
                  <p:pic>
                    <p:nvPicPr>
                      <p:cNvPr id="0" name=""/>
                      <p:cNvPicPr>
                        <a:picLocks noChangeAspect="1" noChangeArrowheads="1"/>
                      </p:cNvPicPr>
                      <p:nvPr/>
                    </p:nvPicPr>
                    <p:blipFill>
                      <a:blip r:embed="rId4"/>
                      <a:srcRect/>
                      <a:stretch>
                        <a:fillRect/>
                      </a:stretch>
                    </p:blipFill>
                    <p:spPr bwMode="auto">
                      <a:xfrm>
                        <a:off x="841375" y="2946400"/>
                        <a:ext cx="2565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408752101"/>
              </p:ext>
            </p:extLst>
          </p:nvPr>
        </p:nvGraphicFramePr>
        <p:xfrm>
          <a:off x="755576" y="3645024"/>
          <a:ext cx="4916488" cy="985837"/>
        </p:xfrm>
        <a:graphic>
          <a:graphicData uri="http://schemas.openxmlformats.org/presentationml/2006/ole">
            <mc:AlternateContent xmlns:mc="http://schemas.openxmlformats.org/markup-compatibility/2006">
              <mc:Choice xmlns:v="urn:schemas-microsoft-com:vml" Requires="v">
                <p:oleObj spid="_x0000_s121936" name="Vergelijking" r:id="rId5" imgW="2145960" imgH="482400" progId="Equation.3">
                  <p:embed/>
                </p:oleObj>
              </mc:Choice>
              <mc:Fallback>
                <p:oleObj name="Vergelijking" r:id="rId5" imgW="2145960" imgH="482400" progId="Equation.3">
                  <p:embed/>
                  <p:pic>
                    <p:nvPicPr>
                      <p:cNvPr id="0" name=""/>
                      <p:cNvPicPr>
                        <a:picLocks noChangeAspect="1" noChangeArrowheads="1"/>
                      </p:cNvPicPr>
                      <p:nvPr/>
                    </p:nvPicPr>
                    <p:blipFill>
                      <a:blip r:embed="rId6"/>
                      <a:srcRect/>
                      <a:stretch>
                        <a:fillRect/>
                      </a:stretch>
                    </p:blipFill>
                    <p:spPr bwMode="auto">
                      <a:xfrm>
                        <a:off x="755576" y="3645024"/>
                        <a:ext cx="4916488" cy="9858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318509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167</a:t>
            </a:fld>
            <a:endParaRPr lang="en-GB" dirty="0">
              <a:solidFill>
                <a:schemeClr val="tx2"/>
              </a:solidFill>
            </a:endParaRPr>
          </a:p>
        </p:txBody>
      </p:sp>
      <p:sp>
        <p:nvSpPr>
          <p:cNvPr id="7" name="TextBox 6"/>
          <p:cNvSpPr txBox="1"/>
          <p:nvPr/>
        </p:nvSpPr>
        <p:spPr>
          <a:xfrm>
            <a:off x="467544" y="1372126"/>
            <a:ext cx="2880320"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Codes</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a:t>
            </a:r>
          </a:p>
        </p:txBody>
      </p:sp>
      <p:sp>
        <p:nvSpPr>
          <p:cNvPr id="4" name="Rectangle 3"/>
          <p:cNvSpPr/>
          <p:nvPr/>
        </p:nvSpPr>
        <p:spPr>
          <a:xfrm>
            <a:off x="539552" y="2473726"/>
            <a:ext cx="8208912" cy="4339650"/>
          </a:xfrm>
          <a:prstGeom prst="rect">
            <a:avLst/>
          </a:prstGeom>
          <a:ln>
            <a:solidFill>
              <a:srgbClr val="FF0000"/>
            </a:solidFill>
            <a:prstDash val="lgDash"/>
          </a:ln>
        </p:spPr>
        <p:txBody>
          <a:bodyPr wrap="square">
            <a:spAutoFit/>
          </a:bodyPr>
          <a:lstStyle/>
          <a:p>
            <a:r>
              <a:rPr lang="nl-BE" sz="1200" dirty="0">
                <a:latin typeface="Courier New" panose="02070309020205020404" pitchFamily="49" charset="0"/>
                <a:cs typeface="Courier New" panose="02070309020205020404" pitchFamily="49" charset="0"/>
              </a:rPr>
              <a:t>&gt; summary(fit.2)</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Call:</a:t>
            </a:r>
          </a:p>
          <a:p>
            <a:r>
              <a:rPr lang="nl-BE" sz="1200" dirty="0" err="1">
                <a:latin typeface="Courier New" panose="02070309020205020404" pitchFamily="49" charset="0"/>
                <a:cs typeface="Courier New" panose="02070309020205020404" pitchFamily="49" charset="0"/>
              </a:rPr>
              <a:t>glm</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formula</a:t>
            </a:r>
            <a:r>
              <a:rPr lang="nl-BE" sz="1200" dirty="0">
                <a:latin typeface="Courier New" panose="02070309020205020404" pitchFamily="49" charset="0"/>
                <a:cs typeface="Courier New" panose="02070309020205020404" pitchFamily="49" charset="0"/>
              </a:rPr>
              <a:t> = y/n ~ </a:t>
            </a:r>
            <a:r>
              <a:rPr lang="nl-BE" sz="1200" dirty="0" err="1">
                <a:latin typeface="Courier New" panose="02070309020205020404" pitchFamily="49" charset="0"/>
                <a:cs typeface="Courier New" panose="02070309020205020404" pitchFamily="49" charset="0"/>
              </a:rPr>
              <a:t>dose</a:t>
            </a:r>
            <a:r>
              <a:rPr lang="nl-BE" sz="1200" dirty="0">
                <a:latin typeface="Courier New" panose="02070309020205020404" pitchFamily="49" charset="0"/>
                <a:cs typeface="Courier New" panose="02070309020205020404" pitchFamily="49" charset="0"/>
              </a:rPr>
              <a:t>, family = </a:t>
            </a:r>
            <a:r>
              <a:rPr lang="nl-BE" sz="1200" dirty="0" err="1">
                <a:latin typeface="Courier New" panose="02070309020205020404" pitchFamily="49" charset="0"/>
                <a:cs typeface="Courier New" panose="02070309020205020404" pitchFamily="49" charset="0"/>
              </a:rPr>
              <a:t>gaussian</a:t>
            </a:r>
            <a:r>
              <a:rPr lang="nl-BE" sz="1200" dirty="0">
                <a:latin typeface="Courier New" panose="02070309020205020404" pitchFamily="49" charset="0"/>
                <a:cs typeface="Courier New" panose="02070309020205020404" pitchFamily="49" charset="0"/>
              </a:rPr>
              <a:t>(link = log))</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Residuals</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1         2         3         4         5  </a:t>
            </a:r>
          </a:p>
          <a:p>
            <a:r>
              <a:rPr lang="nl-BE" sz="1200" dirty="0">
                <a:latin typeface="Courier New" panose="02070309020205020404" pitchFamily="49" charset="0"/>
                <a:cs typeface="Courier New" panose="02070309020205020404" pitchFamily="49" charset="0"/>
              </a:rPr>
              <a:t> 0.02354  -0.03612  -0.01868   0.10472   0.02341  </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Coefficients</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Estimate</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Std</a:t>
            </a:r>
            <a:r>
              <a:rPr lang="nl-BE" sz="1200" dirty="0">
                <a:latin typeface="Courier New" panose="02070309020205020404" pitchFamily="49" charset="0"/>
                <a:cs typeface="Courier New" panose="02070309020205020404" pitchFamily="49" charset="0"/>
              </a:rPr>
              <a:t>. Error 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Pr(&gt;|t|)  </a:t>
            </a: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Intercept</a:t>
            </a:r>
            <a:r>
              <a:rPr lang="nl-BE" sz="1200" dirty="0">
                <a:latin typeface="Courier New" panose="02070309020205020404" pitchFamily="49" charset="0"/>
                <a:cs typeface="Courier New" panose="02070309020205020404" pitchFamily="49" charset="0"/>
              </a:rPr>
              <a:t>)    0.2562     0.1333   1.923   0.1502  </a:t>
            </a:r>
          </a:p>
          <a:p>
            <a:r>
              <a:rPr lang="nl-BE" sz="1200" dirty="0" err="1">
                <a:latin typeface="Courier New" panose="02070309020205020404" pitchFamily="49" charset="0"/>
                <a:cs typeface="Courier New" panose="02070309020205020404" pitchFamily="49" charset="0"/>
              </a:rPr>
              <a:t>dose</a:t>
            </a:r>
            <a:r>
              <a:rPr lang="nl-BE" sz="1200" dirty="0">
                <a:latin typeface="Courier New" panose="02070309020205020404" pitchFamily="49" charset="0"/>
                <a:cs typeface="Courier New" panose="02070309020205020404" pitchFamily="49" charset="0"/>
              </a:rPr>
              <a:t>        -148.9399    28.5161  -5.223   0.0137 *</a:t>
            </a:r>
          </a:p>
          <a:p>
            <a:r>
              <a:rPr lang="nl-BE" sz="1200" dirty="0">
                <a:latin typeface="Courier New" panose="02070309020205020404" pitchFamily="49" charset="0"/>
                <a:cs typeface="Courier New" panose="02070309020205020404" pitchFamily="49" charset="0"/>
              </a:rPr>
              <a:t>---</a:t>
            </a:r>
          </a:p>
          <a:p>
            <a:r>
              <a:rPr lang="nl-BE" sz="1200" dirty="0" err="1">
                <a:latin typeface="Courier New" panose="02070309020205020404" pitchFamily="49" charset="0"/>
                <a:cs typeface="Courier New" panose="02070309020205020404" pitchFamily="49" charset="0"/>
              </a:rPr>
              <a:t>Signif</a:t>
            </a:r>
            <a:r>
              <a:rPr lang="nl-BE" sz="1200" dirty="0">
                <a:latin typeface="Courier New" panose="02070309020205020404" pitchFamily="49" charset="0"/>
                <a:cs typeface="Courier New" panose="02070309020205020404" pitchFamily="49" charset="0"/>
              </a:rPr>
              <a:t>. codes:  0 ‘***’ 0.001 ‘**’ 0.01 ‘*’ 0.05 ‘.’ 0.1 ‘ ’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Dispersion</a:t>
            </a:r>
            <a:r>
              <a:rPr lang="nl-BE" sz="1200" dirty="0">
                <a:latin typeface="Courier New" panose="02070309020205020404" pitchFamily="49" charset="0"/>
                <a:cs typeface="Courier New" panose="02070309020205020404" pitchFamily="49" charset="0"/>
              </a:rPr>
              <a:t> parameter </a:t>
            </a:r>
            <a:r>
              <a:rPr lang="nl-BE" sz="1200" dirty="0" err="1">
                <a:latin typeface="Courier New" panose="02070309020205020404" pitchFamily="49" charset="0"/>
                <a:cs typeface="Courier New" panose="02070309020205020404" pitchFamily="49" charset="0"/>
              </a:rPr>
              <a:t>for</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gaussian</a:t>
            </a:r>
            <a:r>
              <a:rPr lang="nl-BE" sz="1200" dirty="0">
                <a:latin typeface="Courier New" panose="02070309020205020404" pitchFamily="49" charset="0"/>
                <a:cs typeface="Courier New" panose="02070309020205020404" pitchFamily="49" charset="0"/>
              </a:rPr>
              <a:t> family taken </a:t>
            </a:r>
            <a:r>
              <a:rPr lang="nl-BE" sz="1200" dirty="0" err="1">
                <a:latin typeface="Courier New" panose="02070309020205020404" pitchFamily="49" charset="0"/>
                <a:cs typeface="Courier New" panose="02070309020205020404" pitchFamily="49" charset="0"/>
              </a:rPr>
              <a:t>to</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be</a:t>
            </a:r>
            <a:r>
              <a:rPr lang="nl-BE" sz="1200" dirty="0">
                <a:latin typeface="Courier New" panose="02070309020205020404" pitchFamily="49" charset="0"/>
                <a:cs typeface="Courier New" panose="02070309020205020404" pitchFamily="49" charset="0"/>
              </a:rPr>
              <a:t> 0.00457447)</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0.467000  on 4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Residual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0.013722  on 3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AIC: -9.3016</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Number</a:t>
            </a:r>
            <a:r>
              <a:rPr lang="nl-BE" sz="1200" dirty="0">
                <a:latin typeface="Courier New" panose="02070309020205020404" pitchFamily="49" charset="0"/>
                <a:cs typeface="Courier New" panose="02070309020205020404" pitchFamily="49" charset="0"/>
              </a:rPr>
              <a:t> of Fisher Scoring </a:t>
            </a:r>
            <a:r>
              <a:rPr lang="nl-BE" sz="1200" dirty="0" err="1">
                <a:latin typeface="Courier New" panose="02070309020205020404" pitchFamily="49" charset="0"/>
                <a:cs typeface="Courier New" panose="02070309020205020404" pitchFamily="49" charset="0"/>
              </a:rPr>
              <a:t>iterations</a:t>
            </a:r>
            <a:r>
              <a:rPr lang="nl-BE" sz="1200" dirty="0">
                <a:latin typeface="Courier New" panose="02070309020205020404" pitchFamily="49" charset="0"/>
                <a:cs typeface="Courier New" panose="02070309020205020404" pitchFamily="49" charset="0"/>
              </a:rPr>
              <a:t>: 9</a:t>
            </a:r>
          </a:p>
        </p:txBody>
      </p:sp>
      <p:sp>
        <p:nvSpPr>
          <p:cNvPr id="11" name="Rectangle 10"/>
          <p:cNvSpPr/>
          <p:nvPr/>
        </p:nvSpPr>
        <p:spPr>
          <a:xfrm>
            <a:off x="539552" y="1772816"/>
            <a:ext cx="8352928" cy="464871"/>
          </a:xfrm>
          <a:prstGeom prst="rect">
            <a:avLst/>
          </a:prstGeom>
          <a:ln w="25400">
            <a:solidFill>
              <a:srgbClr val="0070C0"/>
            </a:solidFill>
          </a:ln>
        </p:spPr>
        <p:txBody>
          <a:bodyPr wrap="square">
            <a:spAutoFit/>
          </a:bodyPr>
          <a:lstStyle/>
          <a:p>
            <a:pPr marL="719138" indent="-719138">
              <a:lnSpc>
                <a:spcPct val="150000"/>
              </a:lnSpc>
            </a:pPr>
            <a:r>
              <a:rPr lang="en-GB" dirty="0"/>
              <a:t>&gt; fit.2 &lt;- </a:t>
            </a:r>
            <a:r>
              <a:rPr lang="en-GB" dirty="0" err="1"/>
              <a:t>glm</a:t>
            </a:r>
            <a:r>
              <a:rPr lang="en-GB" dirty="0"/>
              <a:t>(y/</a:t>
            </a:r>
            <a:r>
              <a:rPr lang="en-GB" dirty="0" err="1"/>
              <a:t>n~dose</a:t>
            </a:r>
            <a:r>
              <a:rPr lang="en-GB" dirty="0"/>
              <a:t>, family= </a:t>
            </a:r>
            <a:r>
              <a:rPr lang="en-GB" dirty="0" err="1"/>
              <a:t>gaussian</a:t>
            </a:r>
            <a:r>
              <a:rPr lang="en-GB" dirty="0"/>
              <a:t>(link=log))</a:t>
            </a:r>
          </a:p>
        </p:txBody>
      </p:sp>
      <p:sp>
        <p:nvSpPr>
          <p:cNvPr id="12" name="Rectangle 11"/>
          <p:cNvSpPr/>
          <p:nvPr/>
        </p:nvSpPr>
        <p:spPr>
          <a:xfrm>
            <a:off x="539552" y="4149080"/>
            <a:ext cx="5328592" cy="792088"/>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649824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168</a:t>
            </a:fld>
            <a:endParaRPr lang="en-GB" dirty="0">
              <a:solidFill>
                <a:schemeClr val="tx2"/>
              </a:solidFill>
            </a:endParaRPr>
          </a:p>
        </p:txBody>
      </p:sp>
      <p:sp>
        <p:nvSpPr>
          <p:cNvPr id="7" name="TextBox 6"/>
          <p:cNvSpPr txBox="1"/>
          <p:nvPr/>
        </p:nvSpPr>
        <p:spPr>
          <a:xfrm>
            <a:off x="464543" y="1143145"/>
            <a:ext cx="2880320" cy="430887"/>
          </a:xfrm>
          <a:prstGeom prst="rect">
            <a:avLst/>
          </a:prstGeom>
          <a:noFill/>
        </p:spPr>
        <p:txBody>
          <a:bodyPr wrap="square" rtlCol="0">
            <a:spAutoFit/>
          </a:bodyPr>
          <a:lstStyle/>
          <a:p>
            <a:pPr marL="285750" indent="-285750">
              <a:buFont typeface="Arial" panose="020B0604020202020204" pitchFamily="34" charset="0"/>
              <a:buChar char="•"/>
            </a:pPr>
            <a:r>
              <a:rPr lang="en-GB" sz="2200" b="1" dirty="0"/>
              <a:t>Implication</a:t>
            </a:r>
          </a:p>
        </p:txBody>
      </p:sp>
      <mc:AlternateContent xmlns:mc="http://schemas.openxmlformats.org/markup-compatibility/2006" xmlns:a14="http://schemas.microsoft.com/office/drawing/2010/main">
        <mc:Choice Requires="a14">
          <p:sp>
            <p:nvSpPr>
              <p:cNvPr id="10" name="TextBox 9"/>
              <p:cNvSpPr txBox="1"/>
              <p:nvPr/>
            </p:nvSpPr>
            <p:spPr>
              <a:xfrm>
                <a:off x="378596" y="1556792"/>
                <a:ext cx="7560840" cy="472245"/>
              </a:xfrm>
              <a:prstGeom prst="rect">
                <a:avLst/>
              </a:prstGeom>
              <a:noFill/>
            </p:spPr>
            <p:txBody>
              <a:bodyPr wrap="square" rtlCol="0">
                <a:spAutoFit/>
              </a:bodyPr>
              <a:lstStyle/>
              <a:p>
                <a:pPr algn="ctr"/>
                <a14:m>
                  <m:oMath xmlns:m="http://schemas.openxmlformats.org/officeDocument/2006/math">
                    <m:acc>
                      <m:accPr>
                        <m:chr m:val="̂"/>
                        <m:ctrlPr>
                          <a:rPr lang="en-GB" sz="2200" b="0" i="1" smtClean="0">
                            <a:latin typeface="Cambria Math" panose="02040503050406030204" pitchFamily="18" charset="0"/>
                            <a:ea typeface="Cambria Math" panose="02040503050406030204" pitchFamily="18" charset="0"/>
                          </a:rPr>
                        </m:ctrlPr>
                      </m:accPr>
                      <m:e>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panose="02040503050406030204" pitchFamily="18" charset="0"/>
                                <a:ea typeface="Cambria Math" panose="02040503050406030204" pitchFamily="18" charset="0"/>
                              </a:rPr>
                              <m:t>𝑝</m:t>
                            </m:r>
                          </m:e>
                          <m:sub>
                            <m:r>
                              <a:rPr lang="en-GB" sz="2200" b="0" i="1" smtClean="0">
                                <a:latin typeface="Cambria Math" panose="02040503050406030204" pitchFamily="18" charset="0"/>
                                <a:ea typeface="Cambria Math" panose="02040503050406030204" pitchFamily="18" charset="0"/>
                              </a:rPr>
                              <m:t>𝑖</m:t>
                            </m:r>
                          </m:sub>
                        </m:sSub>
                      </m:e>
                    </m:acc>
                    <m:r>
                      <a:rPr lang="en-GB" sz="2200" b="0" i="1" smtClean="0">
                        <a:latin typeface="Cambria Math" panose="02040503050406030204" pitchFamily="18" charset="0"/>
                        <a:ea typeface="Cambria Math" panose="02040503050406030204" pitchFamily="18" charset="0"/>
                      </a:rPr>
                      <m:t>=</m:t>
                    </m:r>
                    <m:r>
                      <m:rPr>
                        <m:nor/>
                      </m:rPr>
                      <a:rPr lang="en-GB" sz="2200" b="0" i="0" smtClean="0">
                        <a:latin typeface="Cambria Math" panose="02040503050406030204" pitchFamily="18" charset="0"/>
                        <a:ea typeface="Cambria Math" panose="02040503050406030204" pitchFamily="18" charset="0"/>
                      </a:rPr>
                      <m:t>exp</m:t>
                    </m:r>
                    <m:r>
                      <m:rPr>
                        <m:nor/>
                      </m:rPr>
                      <a:rPr lang="en-GB" sz="2200" b="0" i="0" smtClean="0">
                        <a:latin typeface="Cambria Math" panose="02040503050406030204" pitchFamily="18" charset="0"/>
                        <a:ea typeface="Cambria Math" panose="02040503050406030204" pitchFamily="18" charset="0"/>
                      </a:rPr>
                      <m:t>(0.2562 − 148.9399</m:t>
                    </m:r>
                    <m:sSub>
                      <m:sSubPr>
                        <m:ctrlPr>
                          <a:rPr lang="en-GB" sz="2200" b="0" i="1" dirty="0" smtClean="0">
                            <a:latin typeface="Cambria Math" panose="02040503050406030204" pitchFamily="18" charset="0"/>
                            <a:ea typeface="Cambria Math" panose="02040503050406030204" pitchFamily="18" charset="0"/>
                          </a:rPr>
                        </m:ctrlPr>
                      </m:sSubPr>
                      <m:e>
                        <m:r>
                          <a:rPr lang="en-GB" sz="2200" b="0" i="1" dirty="0" smtClean="0">
                            <a:latin typeface="Cambria Math" panose="02040503050406030204" pitchFamily="18" charset="0"/>
                            <a:ea typeface="Cambria Math" panose="02040503050406030204" pitchFamily="18" charset="0"/>
                          </a:rPr>
                          <m:t>𝐷𝑜𝑠𝑒</m:t>
                        </m:r>
                      </m:e>
                      <m:sub>
                        <m:r>
                          <a:rPr lang="en-GB" sz="2200" b="0" i="1" dirty="0" smtClean="0">
                            <a:latin typeface="Cambria Math" panose="02040503050406030204" pitchFamily="18" charset="0"/>
                            <a:ea typeface="Cambria Math" panose="02040503050406030204" pitchFamily="18" charset="0"/>
                          </a:rPr>
                          <m:t>𝑖</m:t>
                        </m:r>
                      </m:sub>
                    </m:sSub>
                  </m:oMath>
                </a14:m>
                <a:r>
                  <a:rPr lang="en-GB" sz="2200" dirty="0">
                    <a:latin typeface="Cambria Math" panose="02040503050406030204" pitchFamily="18" charset="0"/>
                    <a:ea typeface="Cambria Math" panose="02040503050406030204" pitchFamily="18" charset="0"/>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378596" y="1556792"/>
                <a:ext cx="7560840" cy="472245"/>
              </a:xfrm>
              <a:prstGeom prst="rect">
                <a:avLst/>
              </a:prstGeom>
              <a:blipFill rotWithShape="1">
                <a:blip r:embed="rId2"/>
                <a:stretch>
                  <a:fillRect t="-7692" b="-1538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7504" y="2393079"/>
                <a:ext cx="4180911" cy="1015663"/>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GB" sz="2000" dirty="0"/>
                  <a:t>If </a:t>
                </a:r>
                <a14:m>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a:rPr>
                          <m:t>𝐷𝑜𝑠𝑒</m:t>
                        </m:r>
                      </m:e>
                      <m:sub>
                        <m:r>
                          <a:rPr lang="en-GB" sz="2000" i="1" dirty="0">
                            <a:latin typeface="Cambria Math"/>
                          </a:rPr>
                          <m:t>𝑖</m:t>
                        </m:r>
                      </m:sub>
                    </m:sSub>
                    <m:r>
                      <a:rPr lang="en-GB" sz="2000" b="0" i="1" dirty="0" smtClean="0">
                        <a:latin typeface="Cambria Math"/>
                      </a:rPr>
                      <m:t>=</m:t>
                    </m:r>
                  </m:oMath>
                </a14:m>
                <a:r>
                  <a:rPr lang="nl-BE" sz="2000" dirty="0"/>
                  <a:t>0.0028, </a:t>
                </a:r>
                <a14:m>
                  <m:oMath xmlns:m="http://schemas.openxmlformats.org/officeDocument/2006/math">
                    <m:sSub>
                      <m:sSubPr>
                        <m:ctrlPr>
                          <a:rPr lang="en-GB" sz="2000" i="1">
                            <a:latin typeface="Cambria Math" panose="02040503050406030204" pitchFamily="18" charset="0"/>
                          </a:rPr>
                        </m:ctrlPr>
                      </m:sSubPr>
                      <m:e>
                        <m:r>
                          <a:rPr lang="en-GB" sz="2000" i="1">
                            <a:latin typeface="Cambria Math"/>
                          </a:rPr>
                          <m:t>𝑝</m:t>
                        </m:r>
                      </m:e>
                      <m:sub>
                        <m:r>
                          <a:rPr lang="en-GB" sz="2000" i="1">
                            <a:latin typeface="Cambria Math"/>
                          </a:rPr>
                          <m:t>𝑖</m:t>
                        </m:r>
                      </m:sub>
                    </m:sSub>
                    <m:r>
                      <a:rPr lang="en-GB" sz="2000" i="1">
                        <a:latin typeface="Cambria Math"/>
                      </a:rPr>
                      <m:t>=0.8514</m:t>
                    </m:r>
                  </m:oMath>
                </a14:m>
                <a:endParaRPr lang="en-GB" sz="2000" dirty="0"/>
              </a:p>
              <a:p>
                <a:pPr marL="342900" lvl="0" indent="-342900">
                  <a:lnSpc>
                    <a:spcPct val="150000"/>
                  </a:lnSpc>
                  <a:buFont typeface="Wingdings" panose="05000000000000000000" pitchFamily="2" charset="2"/>
                  <a:buChar char="Ø"/>
                </a:pPr>
                <a:r>
                  <a:rPr lang="en-GB" sz="2000" dirty="0"/>
                  <a:t>If </a:t>
                </a:r>
                <a14:m>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a:rPr>
                          <m:t>𝐷𝑜𝑠𝑒</m:t>
                        </m:r>
                      </m:e>
                      <m:sub>
                        <m:r>
                          <a:rPr lang="en-GB" sz="2000" i="1" dirty="0">
                            <a:latin typeface="Cambria Math"/>
                          </a:rPr>
                          <m:t>𝑖</m:t>
                        </m:r>
                      </m:sub>
                    </m:sSub>
                    <m:r>
                      <a:rPr lang="en-GB" sz="2000" i="1" dirty="0">
                        <a:latin typeface="Cambria Math"/>
                      </a:rPr>
                      <m:t>=</m:t>
                    </m:r>
                  </m:oMath>
                </a14:m>
                <a:r>
                  <a:rPr lang="nl-BE" sz="2000" dirty="0"/>
                  <a:t>0.0450, </a:t>
                </a:r>
                <a14:m>
                  <m:oMath xmlns:m="http://schemas.openxmlformats.org/officeDocument/2006/math">
                    <m:sSub>
                      <m:sSubPr>
                        <m:ctrlPr>
                          <a:rPr lang="en-GB" sz="2000" i="1">
                            <a:latin typeface="Cambria Math" panose="02040503050406030204" pitchFamily="18" charset="0"/>
                          </a:rPr>
                        </m:ctrlPr>
                      </m:sSubPr>
                      <m:e>
                        <m:r>
                          <a:rPr lang="en-GB" sz="2000" i="1">
                            <a:latin typeface="Cambria Math"/>
                          </a:rPr>
                          <m:t>𝑝</m:t>
                        </m:r>
                      </m:e>
                      <m:sub>
                        <m:r>
                          <a:rPr lang="en-GB" sz="2000" i="1">
                            <a:latin typeface="Cambria Math"/>
                          </a:rPr>
                          <m:t>𝑖</m:t>
                        </m:r>
                      </m:sub>
                    </m:sSub>
                    <m:r>
                      <a:rPr lang="en-GB" sz="2000" i="1">
                        <a:latin typeface="Cambria Math"/>
                      </a:rPr>
                      <m:t>=0.0016</m:t>
                    </m:r>
                  </m:oMath>
                </a14:m>
                <a:endParaRPr lang="en-GB"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07504" y="2393079"/>
                <a:ext cx="4180911" cy="1015663"/>
              </a:xfrm>
              <a:prstGeom prst="rect">
                <a:avLst/>
              </a:prstGeom>
              <a:blipFill rotWithShape="1">
                <a:blip r:embed="rId3"/>
                <a:stretch>
                  <a:fillRect l="-1314" b="-5422"/>
                </a:stretch>
              </a:blipFill>
            </p:spPr>
            <p:txBody>
              <a:bodyPr/>
              <a:lstStyle/>
              <a:p>
                <a:r>
                  <a:rPr lang="nl-BE">
                    <a:noFill/>
                  </a:rPr>
                  <a:t> </a:t>
                </a:r>
              </a:p>
            </p:txBody>
          </p:sp>
        </mc:Fallback>
      </mc:AlternateContent>
      <p:sp>
        <p:nvSpPr>
          <p:cNvPr id="12"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Basic concept</a:t>
            </a:r>
          </a:p>
        </p:txBody>
      </p:sp>
      <p:pic>
        <p:nvPicPr>
          <p:cNvPr id="1208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1683723"/>
            <a:ext cx="4706546" cy="4699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0507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cs typeface="Arial" panose="020B0604020202020204" pitchFamily="34" charset="0"/>
            </a:endParaRPr>
          </a:p>
        </p:txBody>
      </p:sp>
      <p:sp>
        <p:nvSpPr>
          <p:cNvPr id="9" name="Date Placeholder 2"/>
          <p:cNvSpPr>
            <a:spLocks noGrp="1"/>
          </p:cNvSpPr>
          <p:nvPr>
            <p:ph type="dt" sz="half" idx="10"/>
          </p:nvPr>
        </p:nvSpPr>
        <p:spPr/>
        <p:txBody>
          <a:bodyPr/>
          <a:lstStyle/>
          <a:p>
            <a:endParaRPr lang="en-GB" dirty="0"/>
          </a:p>
        </p:txBody>
      </p:sp>
      <p:sp>
        <p:nvSpPr>
          <p:cNvPr id="8" name="Slide Number Placeholder 1"/>
          <p:cNvSpPr>
            <a:spLocks noGrp="1"/>
          </p:cNvSpPr>
          <p:nvPr>
            <p:ph type="sldNum" sz="quarter" idx="12"/>
          </p:nvPr>
        </p:nvSpPr>
        <p:spPr/>
        <p:txBody>
          <a:bodyPr/>
          <a:lstStyle/>
          <a:p>
            <a:fld id="{027F8F33-E833-410C-86D4-1EA22AEB9AFA}" type="slidenum">
              <a:rPr lang="en-GB" smtClean="0">
                <a:solidFill>
                  <a:schemeClr val="tx2"/>
                </a:solidFill>
              </a:rPr>
              <a:t>169</a:t>
            </a:fld>
            <a:endParaRPr lang="en-GB" dirty="0">
              <a:solidFill>
                <a:schemeClr val="tx2"/>
              </a:solidFill>
            </a:endParaRPr>
          </a:p>
        </p:txBody>
      </p:sp>
      <p:sp>
        <p:nvSpPr>
          <p:cNvPr id="10" name="Content Placeholder 2"/>
          <p:cNvSpPr txBox="1">
            <a:spLocks/>
          </p:cNvSpPr>
          <p:nvPr/>
        </p:nvSpPr>
        <p:spPr>
          <a:xfrm>
            <a:off x="448163" y="1340768"/>
            <a:ext cx="8048273" cy="864096"/>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150000"/>
              </a:lnSpc>
              <a:buClr>
                <a:schemeClr val="tx2"/>
              </a:buClr>
            </a:pPr>
            <a:r>
              <a:rPr lang="en-GB" sz="2200" dirty="0">
                <a:latin typeface="Arial" panose="020B0604020202020204" pitchFamily="34" charset="0"/>
                <a:cs typeface="Arial" panose="020B0604020202020204" pitchFamily="34" charset="0"/>
              </a:rPr>
              <a:t>Simple Logistic Regression:</a:t>
            </a:r>
          </a:p>
          <a:p>
            <a:pPr marL="0" indent="0">
              <a:lnSpc>
                <a:spcPct val="160000"/>
              </a:lnSpc>
              <a:buNone/>
            </a:pPr>
            <a:endParaRPr lang="en-GB"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p:cNvSpPr txBox="1"/>
              <p:nvPr/>
            </p:nvSpPr>
            <p:spPr>
              <a:xfrm>
                <a:off x="1753330" y="2201161"/>
                <a:ext cx="5328592" cy="32617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sz="2400" i="1" smtClean="0">
                          <a:latin typeface="Cambria Math"/>
                          <a:ea typeface="Cambria Math"/>
                        </a:rPr>
                        <m:t>𝑌</m:t>
                      </m:r>
                      <m:r>
                        <a:rPr lang="en-GB" sz="2400" i="1" smtClean="0">
                          <a:latin typeface="Cambria Math"/>
                          <a:ea typeface="Cambria Math"/>
                        </a:rPr>
                        <m:t>~</m:t>
                      </m:r>
                      <m:r>
                        <a:rPr lang="en-GB" sz="2400" i="1" smtClean="0">
                          <a:latin typeface="Cambria Math"/>
                          <a:ea typeface="Cambria Math"/>
                        </a:rPr>
                        <m:t>𝐵</m:t>
                      </m:r>
                      <m:r>
                        <a:rPr lang="en-GB" sz="2400" i="1" smtClean="0">
                          <a:latin typeface="Cambria Math"/>
                          <a:ea typeface="Cambria Math"/>
                        </a:rPr>
                        <m:t>(</m:t>
                      </m:r>
                      <m:r>
                        <a:rPr lang="en-GB" sz="2400" i="1" smtClean="0">
                          <a:latin typeface="Cambria Math"/>
                          <a:ea typeface="Cambria Math"/>
                        </a:rPr>
                        <m:t>𝑁</m:t>
                      </m:r>
                      <m:r>
                        <a:rPr lang="en-GB" sz="2400" i="1" smtClean="0">
                          <a:latin typeface="Cambria Math"/>
                          <a:ea typeface="Cambria Math"/>
                        </a:rPr>
                        <m:t>,</m:t>
                      </m:r>
                      <m:r>
                        <a:rPr lang="en-GB" sz="2400" i="1" smtClean="0">
                          <a:latin typeface="Cambria Math"/>
                          <a:ea typeface="Cambria Math"/>
                        </a:rPr>
                        <m:t>𝜋</m:t>
                      </m:r>
                      <m:r>
                        <a:rPr lang="en-GB" sz="2400" b="0" i="1" smtClean="0">
                          <a:latin typeface="Cambria Math"/>
                          <a:ea typeface="Cambria Math"/>
                        </a:rPr>
                        <m:t>(</m:t>
                      </m:r>
                      <m:r>
                        <a:rPr lang="en-GB" sz="2400" b="0" i="1" smtClean="0">
                          <a:latin typeface="Cambria Math"/>
                          <a:ea typeface="Cambria Math"/>
                        </a:rPr>
                        <m:t>𝑥</m:t>
                      </m:r>
                      <m:r>
                        <a:rPr lang="en-GB" sz="2400" b="0" i="1" smtClean="0">
                          <a:latin typeface="Cambria Math"/>
                          <a:ea typeface="Cambria Math"/>
                        </a:rPr>
                        <m:t>))</m:t>
                      </m:r>
                    </m:oMath>
                  </m:oMathPara>
                </a14:m>
                <a:endParaRPr lang="en-GB" sz="2400" b="0" dirty="0"/>
              </a:p>
              <a:p>
                <a:pPr algn="ctr"/>
                <a:endParaRPr lang="en-GB" sz="2400" b="0" dirty="0"/>
              </a:p>
              <a:p>
                <a:pPr algn="ctr"/>
                <a:r>
                  <a:rPr lang="en-GB" sz="2400" b="0" dirty="0"/>
                  <a:t>g</a:t>
                </a:r>
                <a14:m>
                  <m:oMath xmlns:m="http://schemas.openxmlformats.org/officeDocument/2006/math">
                    <m:r>
                      <a:rPr lang="en-GB" sz="2400" b="0" i="1" smtClean="0">
                        <a:latin typeface="Cambria Math"/>
                      </a:rPr>
                      <m:t>(</m:t>
                    </m:r>
                    <m:r>
                      <a:rPr lang="en-GB" sz="2400" b="0" i="1" smtClean="0">
                        <a:latin typeface="Cambria Math"/>
                        <a:ea typeface="Cambria Math"/>
                      </a:rPr>
                      <m:t>𝜋</m:t>
                    </m:r>
                    <m:r>
                      <a:rPr lang="en-GB" sz="2400" b="0" i="1" smtClean="0">
                        <a:latin typeface="Cambria Math"/>
                      </a:rPr>
                      <m:t>(</m:t>
                    </m:r>
                    <m:r>
                      <a:rPr lang="en-GB" sz="2400" b="0" i="1" smtClean="0">
                        <a:latin typeface="Cambria Math"/>
                      </a:rPr>
                      <m:t>𝑥</m:t>
                    </m:r>
                    <m:r>
                      <a:rPr lang="en-GB" sz="2400" b="0" i="1" smtClean="0">
                        <a:latin typeface="Cambria Math"/>
                      </a:rPr>
                      <m:t>))= </m:t>
                    </m:r>
                    <m:sSub>
                      <m:sSubPr>
                        <m:ctrlPr>
                          <a:rPr lang="en-GB" sz="2400" i="1" smtClean="0">
                            <a:latin typeface="Cambria Math" panose="02040503050406030204" pitchFamily="18" charset="0"/>
                            <a:ea typeface="Cambria Math"/>
                          </a:rPr>
                        </m:ctrlPr>
                      </m:sSubPr>
                      <m:e>
                        <m:r>
                          <a:rPr lang="en-GB" sz="2400" b="0" i="1" smtClean="0">
                            <a:latin typeface="Cambria Math"/>
                            <a:ea typeface="Cambria Math"/>
                          </a:rPr>
                          <m:t>𝛽</m:t>
                        </m:r>
                      </m:e>
                      <m:sub>
                        <m:r>
                          <a:rPr lang="en-GB" sz="2400" b="0" i="1" smtClean="0">
                            <a:latin typeface="Cambria Math"/>
                            <a:ea typeface="Cambria Math"/>
                          </a:rPr>
                          <m:t>0</m:t>
                        </m:r>
                      </m:sub>
                    </m:sSub>
                    <m:r>
                      <a:rPr lang="en-GB" sz="2400" b="0" i="1" smtClean="0">
                        <a:latin typeface="Cambria Math"/>
                        <a:ea typeface="Cambria Math"/>
                      </a:rPr>
                      <m:t>+</m:t>
                    </m:r>
                    <m:sSub>
                      <m:sSubPr>
                        <m:ctrlPr>
                          <a:rPr lang="en-GB" sz="2400" i="1" smtClean="0">
                            <a:latin typeface="Cambria Math" panose="02040503050406030204" pitchFamily="18" charset="0"/>
                            <a:ea typeface="Cambria Math"/>
                          </a:rPr>
                        </m:ctrlPr>
                      </m:sSubPr>
                      <m:e>
                        <m:r>
                          <a:rPr lang="en-GB" sz="2400" b="0" i="1" smtClean="0">
                            <a:latin typeface="Cambria Math"/>
                            <a:ea typeface="Cambria Math"/>
                          </a:rPr>
                          <m:t>𝛽</m:t>
                        </m:r>
                      </m:e>
                      <m:sub>
                        <m:r>
                          <a:rPr lang="en-GB" sz="2400" b="0" i="1" smtClean="0">
                            <a:latin typeface="Cambria Math"/>
                            <a:ea typeface="Cambria Math"/>
                          </a:rPr>
                          <m:t>1</m:t>
                        </m:r>
                      </m:sub>
                    </m:sSub>
                    <m:r>
                      <a:rPr lang="en-GB" sz="2400" b="0" i="1" smtClean="0">
                        <a:latin typeface="Cambria Math"/>
                        <a:ea typeface="Cambria Math"/>
                      </a:rPr>
                      <m:t>𝑋</m:t>
                    </m:r>
                  </m:oMath>
                </a14:m>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	Log </a:t>
                </a:r>
                <a14:m>
                  <m:oMath xmlns:m="http://schemas.openxmlformats.org/officeDocument/2006/math">
                    <m:d>
                      <m:dPr>
                        <m:ctrlPr>
                          <a:rPr lang="en-GB" sz="2400" i="1" dirty="0" smtClean="0">
                            <a:latin typeface="Cambria Math" panose="02040503050406030204" pitchFamily="18" charset="0"/>
                            <a:cs typeface="Arial" panose="020B0604020202020204" pitchFamily="34" charset="0"/>
                          </a:rPr>
                        </m:ctrlPr>
                      </m:dPr>
                      <m:e>
                        <m:f>
                          <m:fPr>
                            <m:ctrlPr>
                              <a:rPr lang="en-GB" sz="2400" i="1" dirty="0">
                                <a:latin typeface="Cambria Math" panose="02040503050406030204" pitchFamily="18" charset="0"/>
                                <a:ea typeface="Cambria Math"/>
                                <a:cs typeface="Arial" panose="020B0604020202020204" pitchFamily="34" charset="0"/>
                              </a:rPr>
                            </m:ctrlPr>
                          </m:fPr>
                          <m:num>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𝑥</m:t>
                            </m:r>
                            <m:r>
                              <a:rPr lang="en-GB" sz="2400" b="0" i="1" dirty="0" smtClean="0">
                                <a:latin typeface="Cambria Math"/>
                                <a:ea typeface="Cambria Math"/>
                                <a:cs typeface="Arial" panose="020B0604020202020204" pitchFamily="34" charset="0"/>
                              </a:rPr>
                              <m:t>)</m:t>
                            </m:r>
                          </m:num>
                          <m:den>
                            <m:r>
                              <a:rPr lang="en-GB" sz="2400" i="1" dirty="0">
                                <a:latin typeface="Cambria Math"/>
                                <a:ea typeface="Cambria Math"/>
                                <a:cs typeface="Arial" panose="020B0604020202020204" pitchFamily="34" charset="0"/>
                              </a:rPr>
                              <m:t>1−</m:t>
                            </m:r>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𝑥</m:t>
                            </m:r>
                            <m:r>
                              <a:rPr lang="en-GB" sz="2400" b="0" i="1" dirty="0" smtClean="0">
                                <a:latin typeface="Cambria Math"/>
                                <a:ea typeface="Cambria Math"/>
                                <a:cs typeface="Arial" panose="020B0604020202020204" pitchFamily="34" charset="0"/>
                              </a:rPr>
                              <m:t>)</m:t>
                            </m:r>
                          </m:den>
                        </m:f>
                      </m:e>
                    </m:d>
                  </m:oMath>
                </a14:m>
                <a:r>
                  <a:rPr lang="en-GB" sz="2400" dirty="0">
                    <a:latin typeface="Arial" panose="020B0604020202020204" pitchFamily="34" charset="0"/>
                    <a:cs typeface="Arial" panose="020B0604020202020204" pitchFamily="34" charset="0"/>
                  </a:rPr>
                  <a:t> = </a:t>
                </a:r>
                <a14:m>
                  <m:oMath xmlns:m="http://schemas.openxmlformats.org/officeDocument/2006/math">
                    <m:sSub>
                      <m:sSubPr>
                        <m:ctrlPr>
                          <a:rPr lang="en-GB" sz="2400" i="1">
                            <a:latin typeface="Cambria Math" panose="02040503050406030204" pitchFamily="18" charset="0"/>
                            <a:ea typeface="Cambria Math"/>
                          </a:rPr>
                        </m:ctrlPr>
                      </m:sSubPr>
                      <m:e>
                        <m:r>
                          <a:rPr lang="en-GB" sz="2400" i="1">
                            <a:latin typeface="Cambria Math"/>
                            <a:ea typeface="Cambria Math"/>
                          </a:rPr>
                          <m:t>𝛽</m:t>
                        </m:r>
                      </m:e>
                      <m:sub>
                        <m:r>
                          <a:rPr lang="en-GB" sz="2400" i="1">
                            <a:latin typeface="Cambria Math"/>
                            <a:ea typeface="Cambria Math"/>
                          </a:rPr>
                          <m:t>0</m:t>
                        </m:r>
                      </m:sub>
                    </m:sSub>
                    <m:r>
                      <a:rPr lang="en-GB" sz="2400" i="1">
                        <a:latin typeface="Cambria Math"/>
                        <a:ea typeface="Cambria Math"/>
                      </a:rPr>
                      <m:t>+</m:t>
                    </m:r>
                    <m:sSub>
                      <m:sSubPr>
                        <m:ctrlPr>
                          <a:rPr lang="en-GB" sz="2400" i="1">
                            <a:latin typeface="Cambria Math" panose="02040503050406030204" pitchFamily="18" charset="0"/>
                            <a:ea typeface="Cambria Math"/>
                          </a:rPr>
                        </m:ctrlPr>
                      </m:sSubPr>
                      <m:e>
                        <m:r>
                          <a:rPr lang="en-GB" sz="2400" i="1">
                            <a:latin typeface="Cambria Math"/>
                            <a:ea typeface="Cambria Math"/>
                          </a:rPr>
                          <m:t>𝛽</m:t>
                        </m:r>
                      </m:e>
                      <m:sub>
                        <m:r>
                          <a:rPr lang="en-GB" sz="2400" i="1">
                            <a:latin typeface="Cambria Math"/>
                            <a:ea typeface="Cambria Math"/>
                          </a:rPr>
                          <m:t>1</m:t>
                        </m:r>
                      </m:sub>
                    </m:sSub>
                    <m:r>
                      <a:rPr lang="en-GB" sz="2400" b="0" i="1" smtClean="0">
                        <a:latin typeface="Cambria Math"/>
                        <a:ea typeface="Cambria Math"/>
                      </a:rPr>
                      <m:t>𝑋</m:t>
                    </m:r>
                  </m:oMath>
                </a14:m>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pPr algn="ctr"/>
                <a:r>
                  <a:rPr lang="en-GB" sz="2400" dirty="0">
                    <a:latin typeface="Arial" panose="020B0604020202020204" pitchFamily="34"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cs typeface="Arial" panose="020B0604020202020204" pitchFamily="34" charset="0"/>
                          </a:rPr>
                        </m:ctrlPr>
                      </m:dPr>
                      <m:e>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𝑥</m:t>
                        </m:r>
                        <m:r>
                          <a:rPr lang="en-GB" sz="2400" b="0" i="1" dirty="0" smtClean="0">
                            <a:latin typeface="Cambria Math"/>
                            <a:ea typeface="Cambria Math"/>
                            <a:cs typeface="Arial" panose="020B0604020202020204" pitchFamily="34" charset="0"/>
                          </a:rPr>
                          <m:t>)</m:t>
                        </m:r>
                      </m:e>
                    </m:d>
                  </m:oMath>
                </a14:m>
                <a:r>
                  <a:rPr lang="en-GB" sz="2400" dirty="0">
                    <a:latin typeface="Arial" panose="020B0604020202020204" pitchFamily="34" charset="0"/>
                    <a:cs typeface="Arial" panose="020B0604020202020204" pitchFamily="34" charset="0"/>
                  </a:rPr>
                  <a:t> = </a:t>
                </a:r>
                <a14:m>
                  <m:oMath xmlns:m="http://schemas.openxmlformats.org/officeDocument/2006/math">
                    <m:sSub>
                      <m:sSubPr>
                        <m:ctrlPr>
                          <a:rPr lang="en-GB" sz="2400" i="1">
                            <a:latin typeface="Cambria Math" panose="02040503050406030204" pitchFamily="18" charset="0"/>
                            <a:ea typeface="Cambria Math"/>
                          </a:rPr>
                        </m:ctrlPr>
                      </m:sSubPr>
                      <m:e>
                        <m:r>
                          <a:rPr lang="en-GB" sz="2400" i="1">
                            <a:latin typeface="Cambria Math"/>
                            <a:ea typeface="Cambria Math"/>
                          </a:rPr>
                          <m:t>𝛽</m:t>
                        </m:r>
                      </m:e>
                      <m:sub>
                        <m:r>
                          <a:rPr lang="en-GB" sz="2400" i="1">
                            <a:latin typeface="Cambria Math"/>
                            <a:ea typeface="Cambria Math"/>
                          </a:rPr>
                          <m:t>0</m:t>
                        </m:r>
                      </m:sub>
                    </m:sSub>
                    <m:r>
                      <a:rPr lang="en-GB" sz="2400" i="1">
                        <a:latin typeface="Cambria Math"/>
                        <a:ea typeface="Cambria Math"/>
                      </a:rPr>
                      <m:t>+</m:t>
                    </m:r>
                    <m:sSub>
                      <m:sSubPr>
                        <m:ctrlPr>
                          <a:rPr lang="en-GB" sz="2400" i="1">
                            <a:latin typeface="Cambria Math" panose="02040503050406030204" pitchFamily="18" charset="0"/>
                            <a:ea typeface="Cambria Math"/>
                          </a:rPr>
                        </m:ctrlPr>
                      </m:sSubPr>
                      <m:e>
                        <m:r>
                          <a:rPr lang="en-GB" sz="2400" i="1">
                            <a:latin typeface="Cambria Math"/>
                            <a:ea typeface="Cambria Math"/>
                          </a:rPr>
                          <m:t>𝛽</m:t>
                        </m:r>
                      </m:e>
                      <m:sub>
                        <m:r>
                          <a:rPr lang="en-GB" sz="2400" i="1">
                            <a:latin typeface="Cambria Math"/>
                            <a:ea typeface="Cambria Math"/>
                          </a:rPr>
                          <m:t>1</m:t>
                        </m:r>
                      </m:sub>
                    </m:sSub>
                    <m:r>
                      <a:rPr lang="en-GB" sz="2400" i="1">
                        <a:latin typeface="Cambria Math"/>
                        <a:ea typeface="Cambria Math"/>
                      </a:rPr>
                      <m:t>𝑋</m:t>
                    </m:r>
                  </m:oMath>
                </a14:m>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753330" y="2201161"/>
                <a:ext cx="5328592" cy="3261790"/>
              </a:xfrm>
              <a:prstGeom prst="rect">
                <a:avLst/>
              </a:prstGeom>
              <a:blipFill rotWithShape="1">
                <a:blip r:embed="rId2"/>
                <a:stretch>
                  <a:fillRect/>
                </a:stretch>
              </a:blipFill>
            </p:spPr>
            <p:txBody>
              <a:bodyPr/>
              <a:lstStyle/>
              <a:p>
                <a:r>
                  <a:rPr lang="en-GB">
                    <a:noFill/>
                  </a:rPr>
                  <a:t> </a:t>
                </a:r>
              </a:p>
            </p:txBody>
          </p:sp>
        </mc:Fallback>
      </mc:AlternateContent>
      <p:sp>
        <p:nvSpPr>
          <p:cNvPr id="2" name="Rectangle 1"/>
          <p:cNvSpPr/>
          <p:nvPr/>
        </p:nvSpPr>
        <p:spPr>
          <a:xfrm>
            <a:off x="467544" y="5583305"/>
            <a:ext cx="8136904" cy="584775"/>
          </a:xfrm>
          <a:prstGeom prst="rect">
            <a:avLst/>
          </a:prstGeom>
        </p:spPr>
        <p:txBody>
          <a:bodyPr wrap="square">
            <a:spAutoFit/>
          </a:bodyPr>
          <a:lstStyle/>
          <a:p>
            <a:pPr marL="285750" indent="-285750">
              <a:lnSpc>
                <a:spcPct val="160000"/>
              </a:lnSpc>
              <a:buClr>
                <a:schemeClr val="tx2"/>
              </a:buClr>
              <a:buFont typeface="Arial" panose="020B0604020202020204" pitchFamily="34" charset="0"/>
              <a:buChar char="•"/>
            </a:pPr>
            <a:r>
              <a:rPr lang="en-GB" sz="2000" b="1" dirty="0">
                <a:latin typeface="Arial" panose="020B0604020202020204" pitchFamily="34" charset="0"/>
                <a:cs typeface="Arial" panose="020B0604020202020204" pitchFamily="34" charset="0"/>
              </a:rPr>
              <a:t>g(.) is a logit link, which is the default for a logistic regression.</a:t>
            </a:r>
          </a:p>
        </p:txBody>
      </p:sp>
      <p:sp>
        <p:nvSpPr>
          <p:cNvPr id="13"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a:t>
            </a:r>
          </a:p>
        </p:txBody>
      </p:sp>
    </p:spTree>
    <p:extLst>
      <p:ext uri="{BB962C8B-B14F-4D97-AF65-F5344CB8AC3E}">
        <p14:creationId xmlns:p14="http://schemas.microsoft.com/office/powerpoint/2010/main" val="1586355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17</a:t>
            </a:fld>
            <a:endParaRPr lang="en-GB" dirty="0">
              <a:solidFill>
                <a:schemeClr val="tx2"/>
              </a:solidFill>
            </a:endParaRPr>
          </a:p>
        </p:txBody>
      </p:sp>
      <mc:AlternateContent xmlns:mc="http://schemas.openxmlformats.org/markup-compatibility/2006" xmlns:a14="http://schemas.microsoft.com/office/drawing/2010/main">
        <mc:Choice Requires="a14">
          <p:sp>
            <p:nvSpPr>
              <p:cNvPr id="6" name="TextBox 5"/>
              <p:cNvSpPr txBox="1"/>
              <p:nvPr/>
            </p:nvSpPr>
            <p:spPr>
              <a:xfrm>
                <a:off x="493178" y="1052736"/>
                <a:ext cx="8280920" cy="1055545"/>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t>Let </a:t>
                </a:r>
                <a14:m>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𝑌</m:t>
                        </m:r>
                      </m:e>
                      <m:sub>
                        <m:r>
                          <a:rPr lang="en-GB" sz="2200" b="0" i="1" smtClean="0">
                            <a:latin typeface="Cambria Math"/>
                          </a:rPr>
                          <m:t>1</m:t>
                        </m:r>
                      </m:sub>
                    </m:sSub>
                    <m:r>
                      <a:rPr lang="en-GB" sz="2200" b="0" i="1" smtClean="0">
                        <a:latin typeface="Cambria Math"/>
                      </a:rPr>
                      <m:t>, </m:t>
                    </m:r>
                    <m:sSub>
                      <m:sSubPr>
                        <m:ctrlPr>
                          <a:rPr lang="en-GB" sz="2200" b="0" i="1" smtClean="0">
                            <a:latin typeface="Cambria Math" panose="02040503050406030204" pitchFamily="18" charset="0"/>
                          </a:rPr>
                        </m:ctrlPr>
                      </m:sSubPr>
                      <m:e>
                        <m:r>
                          <a:rPr lang="en-GB" sz="2200" b="0" i="1" smtClean="0">
                            <a:latin typeface="Cambria Math"/>
                          </a:rPr>
                          <m:t>𝑌</m:t>
                        </m:r>
                      </m:e>
                      <m:sub>
                        <m:r>
                          <a:rPr lang="en-GB" sz="2200" b="0" i="1" smtClean="0">
                            <a:latin typeface="Cambria Math"/>
                          </a:rPr>
                          <m:t>2</m:t>
                        </m:r>
                      </m:sub>
                    </m:sSub>
                    <m:r>
                      <a:rPr lang="en-GB" sz="2200" b="0" i="1" smtClean="0">
                        <a:latin typeface="Cambria Math"/>
                      </a:rPr>
                      <m:t>, …, </m:t>
                    </m:r>
                    <m:sSub>
                      <m:sSubPr>
                        <m:ctrlPr>
                          <a:rPr lang="en-GB" sz="2200" b="0" i="1" smtClean="0">
                            <a:latin typeface="Cambria Math" panose="02040503050406030204" pitchFamily="18" charset="0"/>
                          </a:rPr>
                        </m:ctrlPr>
                      </m:sSubPr>
                      <m:e>
                        <m:r>
                          <a:rPr lang="en-GB" sz="2200" b="0" i="1" smtClean="0">
                            <a:latin typeface="Cambria Math"/>
                          </a:rPr>
                          <m:t>𝑌</m:t>
                        </m:r>
                      </m:e>
                      <m:sub>
                        <m:r>
                          <a:rPr lang="en-US" sz="2200" b="0" i="1" smtClean="0">
                            <a:latin typeface="Cambria Math"/>
                          </a:rPr>
                          <m:t>1000</m:t>
                        </m:r>
                      </m:sub>
                    </m:sSub>
                  </m:oMath>
                </a14:m>
                <a:r>
                  <a:rPr lang="en-GB" sz="2200" dirty="0"/>
                  <a:t> represent a consecutive Bernoulli process from N trials. </a:t>
                </a:r>
              </a:p>
            </p:txBody>
          </p:sp>
        </mc:Choice>
        <mc:Fallback xmlns="">
          <p:sp>
            <p:nvSpPr>
              <p:cNvPr id="6" name="TextBox 5"/>
              <p:cNvSpPr txBox="1">
                <a:spLocks noRot="1" noChangeAspect="1" noMove="1" noResize="1" noEditPoints="1" noAdjustHandles="1" noChangeArrowheads="1" noChangeShapeType="1" noTextEdit="1"/>
              </p:cNvSpPr>
              <p:nvPr/>
            </p:nvSpPr>
            <p:spPr>
              <a:xfrm>
                <a:off x="493178" y="1052736"/>
                <a:ext cx="8280920" cy="1055545"/>
              </a:xfrm>
              <a:prstGeom prst="rect">
                <a:avLst/>
              </a:prstGeom>
              <a:blipFill rotWithShape="1">
                <a:blip r:embed="rId2"/>
                <a:stretch>
                  <a:fillRect l="-884" r="-515" b="-1040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11560" y="2145321"/>
                <a:ext cx="6192688" cy="769441"/>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Let </a:t>
                </a:r>
                <a14:m>
                  <m:oMath xmlns:m="http://schemas.openxmlformats.org/officeDocument/2006/math">
                    <m:r>
                      <a:rPr lang="en-GB" sz="2200" b="0" i="1" smtClean="0">
                        <a:latin typeface="Cambria Math"/>
                      </a:rPr>
                      <m:t>𝑝</m:t>
                    </m:r>
                    <m:r>
                      <a:rPr lang="en-GB" sz="2200" b="0" i="1" smtClean="0">
                        <a:latin typeface="Cambria Math"/>
                      </a:rPr>
                      <m:t>=</m:t>
                    </m:r>
                    <m:r>
                      <a:rPr lang="en-GB" sz="2200" b="0" i="1" smtClean="0">
                        <a:latin typeface="Cambria Math"/>
                      </a:rPr>
                      <m:t>𝑃</m:t>
                    </m:r>
                    <m:d>
                      <m:dPr>
                        <m:ctrlPr>
                          <a:rPr lang="en-GB" sz="2200" b="0" i="1" smtClean="0">
                            <a:latin typeface="Cambria Math" panose="02040503050406030204" pitchFamily="18" charset="0"/>
                          </a:rPr>
                        </m:ctrlPr>
                      </m:dPr>
                      <m:e>
                        <m:sSub>
                          <m:sSubPr>
                            <m:ctrlPr>
                              <a:rPr lang="en-GB" sz="2200" i="1">
                                <a:latin typeface="Cambria Math" panose="02040503050406030204" pitchFamily="18" charset="0"/>
                              </a:rPr>
                            </m:ctrlPr>
                          </m:sSubPr>
                          <m:e>
                            <m:r>
                              <a:rPr lang="en-GB" sz="2200" i="1">
                                <a:latin typeface="Cambria Math"/>
                              </a:rPr>
                              <m:t>𝑌</m:t>
                            </m:r>
                          </m:e>
                          <m:sub>
                            <m:r>
                              <a:rPr lang="en-GB" sz="2200" i="1">
                                <a:latin typeface="Cambria Math"/>
                              </a:rPr>
                              <m:t>𝑖</m:t>
                            </m:r>
                          </m:sub>
                        </m:sSub>
                        <m:r>
                          <a:rPr lang="en-GB" sz="2200" b="0" i="1" smtClean="0">
                            <a:latin typeface="Cambria Math"/>
                          </a:rPr>
                          <m:t>=1</m:t>
                        </m:r>
                      </m:e>
                    </m:d>
                    <m:r>
                      <a:rPr lang="en-US" sz="2200" b="0" i="1" smtClean="0">
                        <a:latin typeface="Cambria Math"/>
                      </a:rPr>
                      <m:t>=0.7</m:t>
                    </m:r>
                    <m:r>
                      <m:rPr>
                        <m:nor/>
                      </m:rPr>
                      <a:rPr lang="en-US" sz="2200" b="0" i="0" smtClean="0">
                        <a:latin typeface="Cambria Math"/>
                      </a:rPr>
                      <m:t>, </m:t>
                    </m:r>
                    <m:r>
                      <m:rPr>
                        <m:nor/>
                      </m:rPr>
                      <a:rPr lang="en-GB" sz="2200" b="0" i="0" smtClean="0">
                        <a:latin typeface="Cambria Math"/>
                      </a:rPr>
                      <m:t>be</m:t>
                    </m:r>
                    <m:r>
                      <m:rPr>
                        <m:nor/>
                      </m:rPr>
                      <a:rPr lang="en-GB" sz="2200" b="0" i="0" smtClean="0">
                        <a:latin typeface="Cambria Math"/>
                      </a:rPr>
                      <m:t> </m:t>
                    </m:r>
                    <m:r>
                      <m:rPr>
                        <m:nor/>
                      </m:rPr>
                      <a:rPr lang="en-GB" sz="2200" b="0" i="0" smtClean="0">
                        <a:latin typeface="Cambria Math"/>
                      </a:rPr>
                      <m:t>the</m:t>
                    </m:r>
                    <m:r>
                      <m:rPr>
                        <m:nor/>
                      </m:rPr>
                      <a:rPr lang="en-GB" sz="2200" b="0" i="0" smtClean="0">
                        <a:latin typeface="Cambria Math"/>
                      </a:rPr>
                      <m:t> </m:t>
                    </m:r>
                    <m:r>
                      <m:rPr>
                        <m:nor/>
                      </m:rPr>
                      <a:rPr lang="en-GB" sz="2200" b="0" i="0" smtClean="0">
                        <a:latin typeface="Cambria Math"/>
                      </a:rPr>
                      <m:t>probability</m:t>
                    </m:r>
                    <m:r>
                      <m:rPr>
                        <m:nor/>
                      </m:rPr>
                      <a:rPr lang="en-GB" sz="2200" b="0" i="0" smtClean="0">
                        <a:latin typeface="Cambria Math"/>
                      </a:rPr>
                      <m:t> </m:t>
                    </m:r>
                    <m:r>
                      <m:rPr>
                        <m:nor/>
                      </m:rPr>
                      <a:rPr lang="en-GB" sz="2200" b="0" i="0" smtClean="0">
                        <a:latin typeface="Cambria Math"/>
                      </a:rPr>
                      <m:t>of</m:t>
                    </m:r>
                    <m:r>
                      <m:rPr>
                        <m:nor/>
                      </m:rPr>
                      <a:rPr lang="en-GB" sz="2200" b="0" i="0" smtClean="0">
                        <a:latin typeface="Cambria Math"/>
                      </a:rPr>
                      <m:t> </m:t>
                    </m:r>
                    <m:r>
                      <m:rPr>
                        <m:nor/>
                      </m:rPr>
                      <a:rPr lang="en-GB" sz="2200" b="0" i="0" smtClean="0">
                        <a:latin typeface="Cambria Math"/>
                      </a:rPr>
                      <m:t>success</m:t>
                    </m:r>
                  </m:oMath>
                </a14:m>
                <a:endParaRPr lang="en-GB" sz="2200" dirty="0"/>
              </a:p>
            </p:txBody>
          </p:sp>
        </mc:Choice>
        <mc:Fallback xmlns="">
          <p:sp>
            <p:nvSpPr>
              <p:cNvPr id="7" name="TextBox 6"/>
              <p:cNvSpPr txBox="1">
                <a:spLocks noRot="1" noChangeAspect="1" noMove="1" noResize="1" noEditPoints="1" noAdjustHandles="1" noChangeArrowheads="1" noChangeShapeType="1" noTextEdit="1"/>
              </p:cNvSpPr>
              <p:nvPr/>
            </p:nvSpPr>
            <p:spPr>
              <a:xfrm>
                <a:off x="611560" y="2145321"/>
                <a:ext cx="6192688" cy="769441"/>
              </a:xfrm>
              <a:prstGeom prst="rect">
                <a:avLst/>
              </a:prstGeom>
              <a:blipFill rotWithShape="1">
                <a:blip r:embed="rId3"/>
                <a:stretch>
                  <a:fillRect l="-1083" t="-4762"/>
                </a:stretch>
              </a:blipFill>
            </p:spPr>
            <p:txBody>
              <a:bodyPr/>
              <a:lstStyle/>
              <a:p>
                <a:r>
                  <a:rPr lang="nl-BE">
                    <a:noFill/>
                  </a:rPr>
                  <a:t> </a:t>
                </a:r>
              </a:p>
            </p:txBody>
          </p:sp>
        </mc:Fallback>
      </mc:AlternateContent>
      <p:sp>
        <p:nvSpPr>
          <p:cNvPr id="10" name="Title 1"/>
          <p:cNvSpPr txBox="1">
            <a:spLocks/>
          </p:cNvSpPr>
          <p:nvPr/>
        </p:nvSpPr>
        <p:spPr>
          <a:xfrm>
            <a:off x="971600" y="207079"/>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 Bernoulli distribution in R</a:t>
            </a:r>
          </a:p>
        </p:txBody>
      </p:sp>
      <p:sp>
        <p:nvSpPr>
          <p:cNvPr id="3" name="Rectangle 2"/>
          <p:cNvSpPr/>
          <p:nvPr/>
        </p:nvSpPr>
        <p:spPr>
          <a:xfrm>
            <a:off x="160877" y="3463840"/>
            <a:ext cx="4987187" cy="1323439"/>
          </a:xfrm>
          <a:prstGeom prst="rect">
            <a:avLst/>
          </a:prstGeom>
          <a:ln>
            <a:solidFill>
              <a:schemeClr val="accent1"/>
            </a:solidFill>
            <a:prstDash val="lgDash"/>
          </a:ln>
        </p:spPr>
        <p:txBody>
          <a:bodyPr wrap="square">
            <a:spAutoFit/>
          </a:bodyPr>
          <a:lstStyle/>
          <a:p>
            <a:r>
              <a:rPr lang="pt-BR" sz="1600" dirty="0">
                <a:latin typeface="SAS Monospace" panose="020B0609020202020204" pitchFamily="49" charset="0"/>
                <a:cs typeface="Courier New" panose="02070309020205020404" pitchFamily="49" charset="0"/>
              </a:rPr>
              <a:t>&gt; y&lt;-rbinom(1000,1,0.7)</a:t>
            </a:r>
          </a:p>
          <a:p>
            <a:r>
              <a:rPr lang="pt-BR" sz="1600" dirty="0">
                <a:latin typeface="SAS Monospace" panose="020B0609020202020204" pitchFamily="49" charset="0"/>
                <a:cs typeface="Courier New" panose="02070309020205020404" pitchFamily="49" charset="0"/>
              </a:rPr>
              <a:t>&gt; n1&lt;-sum(y)</a:t>
            </a:r>
          </a:p>
          <a:p>
            <a:r>
              <a:rPr lang="pt-BR" sz="1600" dirty="0">
                <a:latin typeface="SAS Monospace" panose="020B0609020202020204" pitchFamily="49" charset="0"/>
                <a:cs typeface="Courier New" panose="02070309020205020404" pitchFamily="49" charset="0"/>
              </a:rPr>
              <a:t>&gt; n1</a:t>
            </a:r>
          </a:p>
          <a:p>
            <a:r>
              <a:rPr lang="pt-BR" sz="1600" dirty="0">
                <a:latin typeface="SAS Monospace" panose="020B0609020202020204" pitchFamily="49" charset="0"/>
                <a:cs typeface="Courier New" panose="02070309020205020404" pitchFamily="49" charset="0"/>
              </a:rPr>
              <a:t>[1] 691</a:t>
            </a:r>
          </a:p>
          <a:p>
            <a:r>
              <a:rPr lang="pt-BR" sz="1600" dirty="0">
                <a:latin typeface="SAS Monospace" panose="020B0609020202020204" pitchFamily="49" charset="0"/>
                <a:cs typeface="Courier New" panose="02070309020205020404" pitchFamily="49" charset="0"/>
              </a:rPr>
              <a:t>&gt; barplot(c(n1,1000-n1),col=c(2,3))</a:t>
            </a:r>
          </a:p>
        </p:txBody>
      </p:sp>
      <p:pic>
        <p:nvPicPr>
          <p:cNvPr id="522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8995" y="3068960"/>
            <a:ext cx="3650505"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06389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170</a:t>
            </a:fld>
            <a:endParaRPr lang="en-GB" dirty="0">
              <a:solidFill>
                <a:schemeClr val="tx2"/>
              </a:solidFill>
            </a:endParaRPr>
          </a:p>
        </p:txBody>
      </p:sp>
      <mc:AlternateContent xmlns:mc="http://schemas.openxmlformats.org/markup-compatibility/2006" xmlns:a14="http://schemas.microsoft.com/office/drawing/2010/main">
        <mc:Choice Requires="a14">
          <p:sp>
            <p:nvSpPr>
              <p:cNvPr id="6" name="Rectangle 5"/>
              <p:cNvSpPr/>
              <p:nvPr/>
            </p:nvSpPr>
            <p:spPr>
              <a:xfrm>
                <a:off x="2458628" y="4068445"/>
                <a:ext cx="3690626" cy="86132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l-GR" sz="2400" i="1" dirty="0" smtClean="0">
                          <a:latin typeface="Cambria Math"/>
                          <a:ea typeface="Cambria Math"/>
                          <a:cs typeface="Arial" panose="020B0604020202020204" pitchFamily="34" charset="0"/>
                        </a:rPr>
                        <m:t>π</m:t>
                      </m:r>
                      <m:r>
                        <a:rPr lang="en-GB" sz="2400" b="0" i="0" dirty="0" smtClean="0">
                          <a:latin typeface="Cambria Math"/>
                          <a:ea typeface="Cambria Math"/>
                          <a:cs typeface="Arial" panose="020B0604020202020204" pitchFamily="34" charset="0"/>
                        </a:rPr>
                        <m:t>(</m:t>
                      </m:r>
                      <m:r>
                        <m:rPr>
                          <m:sty m:val="p"/>
                        </m:rPr>
                        <a:rPr lang="en-GB" sz="2400" b="0" i="0" dirty="0" smtClean="0">
                          <a:latin typeface="Cambria Math"/>
                          <a:ea typeface="Cambria Math"/>
                          <a:cs typeface="Arial" panose="020B0604020202020204" pitchFamily="34" charset="0"/>
                        </a:rPr>
                        <m:t>x</m:t>
                      </m:r>
                      <m:r>
                        <a:rPr lang="en-GB" sz="2400" b="0" i="0" dirty="0" smtClean="0">
                          <a:latin typeface="Cambria Math"/>
                          <a:ea typeface="Cambria Math"/>
                          <a:cs typeface="Arial" panose="020B0604020202020204" pitchFamily="34" charset="0"/>
                        </a:rPr>
                        <m:t>)=</m:t>
                      </m:r>
                      <m:f>
                        <m:fPr>
                          <m:ctrlPr>
                            <a:rPr lang="en-GB" sz="2400" i="1" dirty="0">
                              <a:latin typeface="Cambria Math" panose="02040503050406030204" pitchFamily="18" charset="0"/>
                              <a:ea typeface="Cambria Math" panose="02040503050406030204" pitchFamily="18" charset="0"/>
                              <a:cs typeface="Arial" panose="020B0604020202020204" pitchFamily="34" charset="0"/>
                            </a:rPr>
                          </m:ctrlPr>
                        </m:fPr>
                        <m:num>
                          <m:sSub>
                            <m:sSubPr>
                              <m:ctrlPr>
                                <a:rPr lang="en-GB" sz="2400" i="1">
                                  <a:latin typeface="Cambria Math" panose="02040503050406030204" pitchFamily="18" charset="0"/>
                                  <a:ea typeface="Cambria Math" panose="02040503050406030204" pitchFamily="18" charset="0"/>
                                </a:rPr>
                              </m:ctrlPr>
                            </m:sSubPr>
                            <m:e>
                              <m:r>
                                <m:rPr>
                                  <m:sty m:val="p"/>
                                </m:rPr>
                                <a:rPr lang="en-GB" sz="2400">
                                  <a:latin typeface="Cambria Math" panose="02040503050406030204" pitchFamily="18" charset="0"/>
                                  <a:ea typeface="Cambria Math" panose="02040503050406030204" pitchFamily="18" charset="0"/>
                                </a:rPr>
                                <m:t>exp</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𝑋</m:t>
                          </m:r>
                          <m:r>
                            <a:rPr lang="en-GB" sz="2400" i="1">
                              <a:latin typeface="Cambria Math" panose="02040503050406030204" pitchFamily="18" charset="0"/>
                              <a:ea typeface="Cambria Math" panose="02040503050406030204" pitchFamily="18" charset="0"/>
                            </a:rPr>
                            <m:t>)</m:t>
                          </m:r>
                        </m:num>
                        <m:den>
                          <m:r>
                            <a:rPr lang="en-GB" sz="2400" i="1" dirty="0">
                              <a:latin typeface="Cambria Math" panose="02040503050406030204" pitchFamily="18" charset="0"/>
                              <a:ea typeface="Cambria Math" panose="02040503050406030204" pitchFamily="18" charset="0"/>
                              <a:cs typeface="Arial" panose="020B0604020202020204" pitchFamily="34" charset="0"/>
                            </a:rPr>
                            <m:t>1+</m:t>
                          </m:r>
                          <m:sSub>
                            <m:sSubPr>
                              <m:ctrlPr>
                                <a:rPr lang="en-GB" sz="2400" i="1">
                                  <a:latin typeface="Cambria Math" panose="02040503050406030204" pitchFamily="18" charset="0"/>
                                  <a:ea typeface="Cambria Math" panose="02040503050406030204" pitchFamily="18" charset="0"/>
                                </a:rPr>
                              </m:ctrlPr>
                            </m:sSubPr>
                            <m:e>
                              <m:r>
                                <m:rPr>
                                  <m:sty m:val="p"/>
                                </m:rPr>
                                <a:rPr lang="en-GB" sz="2400">
                                  <a:latin typeface="Cambria Math" panose="02040503050406030204" pitchFamily="18" charset="0"/>
                                  <a:ea typeface="Cambria Math" panose="02040503050406030204" pitchFamily="18" charset="0"/>
                                </a:rPr>
                                <m:t>exp</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𝑋</m:t>
                          </m:r>
                          <m:r>
                            <a:rPr lang="en-GB" sz="2400" i="1">
                              <a:latin typeface="Cambria Math" panose="02040503050406030204" pitchFamily="18" charset="0"/>
                              <a:ea typeface="Cambria Math" panose="02040503050406030204" pitchFamily="18" charset="0"/>
                            </a:rPr>
                            <m:t>)</m:t>
                          </m:r>
                        </m:den>
                      </m:f>
                    </m:oMath>
                  </m:oMathPara>
                </a14:m>
                <a:endParaRPr lang="en-GB" sz="2400" dirty="0">
                  <a:latin typeface="Cambria Math" panose="02040503050406030204" pitchFamily="18" charset="0"/>
                  <a:ea typeface="Cambria Math" panose="02040503050406030204" pitchFamily="18" charset="0"/>
                  <a:cs typeface="Arial" panose="020B0604020202020204" pitchFamily="34"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458628" y="4068445"/>
                <a:ext cx="3690626" cy="861326"/>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889780" y="3068960"/>
                <a:ext cx="3353995" cy="683520"/>
              </a:xfrm>
              <a:prstGeom prst="rect">
                <a:avLst/>
              </a:prstGeom>
            </p:spPr>
            <p:txBody>
              <a:bodyPr wrap="none">
                <a:spAutoFit/>
              </a:bodyPr>
              <a:lstStyle/>
              <a:p>
                <a:r>
                  <a:rPr lang="en-GB" sz="2400" dirty="0">
                    <a:latin typeface="Cambria Math" panose="02040503050406030204" pitchFamily="18" charset="0"/>
                    <a:ea typeface="Cambria Math" panose="02040503050406030204" pitchFamily="18" charset="0"/>
                    <a:cs typeface="Arial" panose="020B0604020202020204" pitchFamily="34" charset="0"/>
                  </a:rPr>
                  <a:t>Log </a:t>
                </a:r>
                <a14:m>
                  <m:oMath xmlns:m="http://schemas.openxmlformats.org/officeDocument/2006/math">
                    <m:d>
                      <m:dPr>
                        <m:ctrlPr>
                          <a:rPr lang="en-GB" sz="2400" i="1" dirty="0">
                            <a:latin typeface="Cambria Math" panose="02040503050406030204" pitchFamily="18" charset="0"/>
                            <a:ea typeface="Cambria Math" panose="02040503050406030204" pitchFamily="18" charset="0"/>
                            <a:cs typeface="Arial" panose="020B0604020202020204" pitchFamily="34" charset="0"/>
                          </a:rPr>
                        </m:ctrlPr>
                      </m:dPr>
                      <m:e>
                        <m:f>
                          <m:fPr>
                            <m:ctrlPr>
                              <a:rPr lang="en-GB" sz="2400" i="1" dirty="0">
                                <a:latin typeface="Cambria Math" panose="02040503050406030204" pitchFamily="18" charset="0"/>
                                <a:ea typeface="Cambria Math" panose="02040503050406030204" pitchFamily="18" charset="0"/>
                                <a:cs typeface="Arial" panose="020B0604020202020204" pitchFamily="34" charset="0"/>
                              </a:rPr>
                            </m:ctrlPr>
                          </m:fPr>
                          <m:num>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𝑥</m:t>
                            </m:r>
                            <m:r>
                              <a:rPr lang="en-GB" sz="2400" b="0" i="1" dirty="0" smtClean="0">
                                <a:latin typeface="Cambria Math"/>
                                <a:ea typeface="Cambria Math"/>
                                <a:cs typeface="Arial" panose="020B0604020202020204" pitchFamily="34" charset="0"/>
                              </a:rPr>
                              <m:t>)</m:t>
                            </m:r>
                          </m:num>
                          <m:den>
                            <m:r>
                              <a:rPr lang="en-GB" sz="2400" i="1" dirty="0">
                                <a:latin typeface="Cambria Math" panose="02040503050406030204" pitchFamily="18" charset="0"/>
                                <a:ea typeface="Cambria Math" panose="02040503050406030204" pitchFamily="18" charset="0"/>
                                <a:cs typeface="Arial" panose="020B0604020202020204" pitchFamily="34" charset="0"/>
                              </a:rPr>
                              <m:t>1−</m:t>
                            </m:r>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𝑥</m:t>
                            </m:r>
                            <m:r>
                              <a:rPr lang="en-GB" sz="2400" b="0" i="1" dirty="0" smtClean="0">
                                <a:latin typeface="Cambria Math"/>
                                <a:ea typeface="Cambria Math"/>
                                <a:cs typeface="Arial" panose="020B0604020202020204" pitchFamily="34" charset="0"/>
                              </a:rPr>
                              <m:t>)</m:t>
                            </m:r>
                          </m:den>
                        </m:f>
                      </m:e>
                    </m:d>
                  </m:oMath>
                </a14:m>
                <a:r>
                  <a:rPr lang="en-GB" sz="24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𝑋</m:t>
                    </m:r>
                  </m:oMath>
                </a14:m>
                <a:endParaRPr lang="en-GB" sz="2400" dirty="0"/>
              </a:p>
            </p:txBody>
          </p:sp>
        </mc:Choice>
        <mc:Fallback xmlns="">
          <p:sp>
            <p:nvSpPr>
              <p:cNvPr id="7" name="Rectangle 6"/>
              <p:cNvSpPr>
                <a:spLocks noRot="1" noChangeAspect="1" noMove="1" noResize="1" noEditPoints="1" noAdjustHandles="1" noChangeArrowheads="1" noChangeShapeType="1" noTextEdit="1"/>
              </p:cNvSpPr>
              <p:nvPr/>
            </p:nvSpPr>
            <p:spPr>
              <a:xfrm>
                <a:off x="2889780" y="3068960"/>
                <a:ext cx="3353995" cy="683520"/>
              </a:xfrm>
              <a:prstGeom prst="rect">
                <a:avLst/>
              </a:prstGeom>
              <a:blipFill rotWithShape="1">
                <a:blip r:embed="rId3"/>
                <a:stretch>
                  <a:fillRect l="-27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987824" y="2196217"/>
                <a:ext cx="3888432" cy="461665"/>
              </a:xfrm>
              <a:prstGeom prst="rect">
                <a:avLst/>
              </a:prstGeom>
            </p:spPr>
            <p:txBody>
              <a:bodyPr wrap="square">
                <a:spAutoFit/>
              </a:bodyPr>
              <a:lstStyle/>
              <a:p>
                <a:r>
                  <a:rPr lang="en-GB" sz="24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ea typeface="Cambria Math" panose="02040503050406030204" pitchFamily="18" charset="0"/>
                            <a:cs typeface="Arial" panose="020B0604020202020204" pitchFamily="34" charset="0"/>
                          </a:rPr>
                        </m:ctrlPr>
                      </m:dPr>
                      <m:e>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𝑥</m:t>
                        </m:r>
                        <m:r>
                          <a:rPr lang="en-GB" sz="2400" b="0" i="1" dirty="0" smtClean="0">
                            <a:latin typeface="Cambria Math"/>
                            <a:ea typeface="Cambria Math"/>
                            <a:cs typeface="Arial" panose="020B0604020202020204" pitchFamily="34" charset="0"/>
                          </a:rPr>
                          <m:t>)</m:t>
                        </m:r>
                      </m:e>
                    </m:d>
                  </m:oMath>
                </a14:m>
                <a:r>
                  <a:rPr lang="en-GB" sz="24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b="0" i="1" smtClean="0">
                        <a:latin typeface="Cambria Math"/>
                        <a:ea typeface="Cambria Math" panose="02040503050406030204" pitchFamily="18" charset="0"/>
                      </a:rPr>
                      <m:t>𝑋</m:t>
                    </m:r>
                  </m:oMath>
                </a14:m>
                <a:endParaRPr lang="en-GB" sz="2400" dirty="0"/>
              </a:p>
            </p:txBody>
          </p:sp>
        </mc:Choice>
        <mc:Fallback xmlns="">
          <p:sp>
            <p:nvSpPr>
              <p:cNvPr id="8" name="Rectangle 7"/>
              <p:cNvSpPr>
                <a:spLocks noRot="1" noChangeAspect="1" noMove="1" noResize="1" noEditPoints="1" noAdjustHandles="1" noChangeArrowheads="1" noChangeShapeType="1" noTextEdit="1"/>
              </p:cNvSpPr>
              <p:nvPr/>
            </p:nvSpPr>
            <p:spPr>
              <a:xfrm>
                <a:off x="2987824" y="2196217"/>
                <a:ext cx="3888432" cy="461665"/>
              </a:xfrm>
              <a:prstGeom prst="rect">
                <a:avLst/>
              </a:prstGeom>
              <a:blipFill rotWithShape="1">
                <a:blip r:embed="rId4"/>
                <a:stretch>
                  <a:fillRect l="-2351" t="-10526" b="-289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7584" y="5157192"/>
                <a:ext cx="7920880" cy="104522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sz="2200" dirty="0"/>
                  <a:t>Note that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0</m:t>
                        </m:r>
                      </m:sub>
                    </m:sSub>
                  </m:oMath>
                </a14:m>
                <a:r>
                  <a:rPr lang="en-GB" sz="2200" dirty="0"/>
                  <a:t> and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b="0" i="1" smtClean="0">
                            <a:latin typeface="Cambria Math"/>
                            <a:ea typeface="Cambria Math" panose="02040503050406030204" pitchFamily="18" charset="0"/>
                          </a:rPr>
                          <m:t>1</m:t>
                        </m:r>
                      </m:sub>
                    </m:sSub>
                  </m:oMath>
                </a14:m>
                <a:r>
                  <a:rPr lang="en-GB" sz="2200" dirty="0"/>
                  <a:t> are log of odds ratio. This will be clarified further with examples.</a:t>
                </a:r>
              </a:p>
            </p:txBody>
          </p:sp>
        </mc:Choice>
        <mc:Fallback xmlns="">
          <p:sp>
            <p:nvSpPr>
              <p:cNvPr id="10" name="TextBox 9"/>
              <p:cNvSpPr txBox="1">
                <a:spLocks noRot="1" noChangeAspect="1" noMove="1" noResize="1" noEditPoints="1" noAdjustHandles="1" noChangeArrowheads="1" noChangeShapeType="1" noTextEdit="1"/>
              </p:cNvSpPr>
              <p:nvPr/>
            </p:nvSpPr>
            <p:spPr>
              <a:xfrm>
                <a:off x="827584" y="5157192"/>
                <a:ext cx="7920880" cy="1045223"/>
              </a:xfrm>
              <a:prstGeom prst="rect">
                <a:avLst/>
              </a:prstGeom>
              <a:blipFill rotWithShape="1">
                <a:blip r:embed="rId5"/>
                <a:stretch>
                  <a:fillRect l="-924" r="-1001" b="-11111"/>
                </a:stretch>
              </a:blipFill>
            </p:spPr>
            <p:txBody>
              <a:bodyPr/>
              <a:lstStyle/>
              <a:p>
                <a:r>
                  <a:rPr lang="en-GB">
                    <a:noFill/>
                  </a:rPr>
                  <a:t> </a:t>
                </a:r>
              </a:p>
            </p:txBody>
          </p:sp>
        </mc:Fallback>
      </mc:AlternateContent>
      <p:sp>
        <p:nvSpPr>
          <p:cNvPr id="11" name="Content Placeholder 2"/>
          <p:cNvSpPr txBox="1">
            <a:spLocks/>
          </p:cNvSpPr>
          <p:nvPr/>
        </p:nvSpPr>
        <p:spPr>
          <a:xfrm>
            <a:off x="599718" y="1372215"/>
            <a:ext cx="8048273" cy="864096"/>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150000"/>
              </a:lnSpc>
            </a:pPr>
            <a:r>
              <a:rPr lang="en-GB" sz="2200" dirty="0">
                <a:latin typeface="Arial" panose="020B0604020202020204" pitchFamily="34" charset="0"/>
                <a:cs typeface="Arial" panose="020B0604020202020204" pitchFamily="34" charset="0"/>
              </a:rPr>
              <a:t>Back transformation from logit to probability</a:t>
            </a:r>
          </a:p>
        </p:txBody>
      </p:sp>
      <p:sp>
        <p:nvSpPr>
          <p:cNvPr id="13"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a:t>
            </a:r>
          </a:p>
        </p:txBody>
      </p:sp>
    </p:spTree>
    <p:extLst>
      <p:ext uri="{BB962C8B-B14F-4D97-AF65-F5344CB8AC3E}">
        <p14:creationId xmlns:p14="http://schemas.microsoft.com/office/powerpoint/2010/main" val="9510136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39552" y="1556792"/>
            <a:ext cx="8064896" cy="4767808"/>
          </a:xfrm>
        </p:spPr>
        <p:txBody>
          <a:bodyPr>
            <a:normAutofit/>
          </a:bodyPr>
          <a:lstStyle/>
          <a:p>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cs typeface="Arial" panose="020B0604020202020204" pitchFamily="34" charset="0"/>
            </a:endParaRPr>
          </a:p>
          <a:p>
            <a:pPr>
              <a:lnSpc>
                <a:spcPct val="150000"/>
              </a:lnSpc>
            </a:pPr>
            <a:r>
              <a:rPr lang="en-GB" sz="2200" dirty="0">
                <a:latin typeface="Arial" panose="020B0604020202020204" pitchFamily="34" charset="0"/>
                <a:cs typeface="Arial" panose="020B0604020202020204" pitchFamily="34" charset="0"/>
              </a:rPr>
              <a:t>The S-shaped curve is more appropriate than the straight line and is better at dealing with probabilities. </a:t>
            </a:r>
          </a:p>
          <a:p>
            <a:endParaRPr lang="en-GB" sz="2200" dirty="0">
              <a:latin typeface="Arial" panose="020B0604020202020204" pitchFamily="34" charset="0"/>
              <a:cs typeface="Arial" panose="020B0604020202020204" pitchFamily="34" charset="0"/>
            </a:endParaRPr>
          </a:p>
          <a:p>
            <a:endParaRPr lang="en-GB" sz="2200" dirty="0">
              <a:latin typeface="Arial" panose="020B0604020202020204" pitchFamily="34" charset="0"/>
              <a:cs typeface="Arial" panose="020B0604020202020204" pitchFamily="34" charset="0"/>
            </a:endParaRPr>
          </a:p>
        </p:txBody>
      </p:sp>
      <p:sp>
        <p:nvSpPr>
          <p:cNvPr id="6" name="Date Placeholder 2"/>
          <p:cNvSpPr>
            <a:spLocks noGrp="1"/>
          </p:cNvSpPr>
          <p:nvPr>
            <p:ph type="dt" sz="half" idx="10"/>
          </p:nvPr>
        </p:nvSpPr>
        <p:spPr/>
        <p:txBody>
          <a:bodyPr/>
          <a:lstStyle/>
          <a:p>
            <a:endParaRPr lang="en-GB" dirty="0"/>
          </a:p>
        </p:txBody>
      </p:sp>
      <p:sp>
        <p:nvSpPr>
          <p:cNvPr id="5" name="Slide Number Placeholder 1"/>
          <p:cNvSpPr>
            <a:spLocks noGrp="1"/>
          </p:cNvSpPr>
          <p:nvPr>
            <p:ph type="sldNum" sz="quarter" idx="12"/>
          </p:nvPr>
        </p:nvSpPr>
        <p:spPr/>
        <p:txBody>
          <a:bodyPr/>
          <a:lstStyle/>
          <a:p>
            <a:fld id="{027F8F33-E833-410C-86D4-1EA22AEB9AFA}" type="slidenum">
              <a:rPr lang="en-GB" smtClean="0">
                <a:solidFill>
                  <a:schemeClr val="tx2"/>
                </a:solidFill>
              </a:rPr>
              <a:t>171</a:t>
            </a:fld>
            <a:endParaRPr lang="en-GB" dirty="0">
              <a:solidFill>
                <a:schemeClr val="tx2"/>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799"/>
            <a:ext cx="4536504" cy="3441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a:t>
            </a:r>
          </a:p>
        </p:txBody>
      </p:sp>
    </p:spTree>
    <p:extLst>
      <p:ext uri="{BB962C8B-B14F-4D97-AF65-F5344CB8AC3E}">
        <p14:creationId xmlns:p14="http://schemas.microsoft.com/office/powerpoint/2010/main" val="30087762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172</a:t>
            </a:fld>
            <a:endParaRPr lang="en-GB" dirty="0">
              <a:solidFill>
                <a:schemeClr val="tx2"/>
              </a:solidFill>
            </a:endParaRPr>
          </a:p>
        </p:txBody>
      </p:sp>
      <mc:AlternateContent xmlns:mc="http://schemas.openxmlformats.org/markup-compatibility/2006" xmlns:a14="http://schemas.microsoft.com/office/drawing/2010/main">
        <mc:Choice Requires="a14">
          <p:sp>
            <p:nvSpPr>
              <p:cNvPr id="8" name="TextBox 7"/>
              <p:cNvSpPr txBox="1"/>
              <p:nvPr/>
            </p:nvSpPr>
            <p:spPr>
              <a:xfrm>
                <a:off x="646073" y="2282159"/>
                <a:ext cx="767678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GB" sz="2000" b="0" i="0" smtClean="0">
                          <a:latin typeface="Cambria Math"/>
                        </a:rPr>
                        <m:t>object</m:t>
                      </m:r>
                      <m:r>
                        <m:rPr>
                          <m:nor/>
                        </m:rPr>
                        <a:rPr lang="en-GB" sz="2000" b="0" i="0" smtClean="0">
                          <a:latin typeface="Cambria Math"/>
                        </a:rPr>
                        <m:t> &lt;− </m:t>
                      </m:r>
                      <m:r>
                        <m:rPr>
                          <m:nor/>
                        </m:rPr>
                        <a:rPr lang="en-GB" sz="2000" b="0" i="0" smtClean="0">
                          <a:latin typeface="Cambria Math"/>
                        </a:rPr>
                        <m:t>glm</m:t>
                      </m:r>
                      <m:r>
                        <m:rPr>
                          <m:nor/>
                        </m:rPr>
                        <a:rPr lang="en-GB" sz="2000" b="0" i="0" smtClean="0">
                          <a:latin typeface="Cambria Math"/>
                        </a:rPr>
                        <m:t>(</m:t>
                      </m:r>
                      <m:r>
                        <m:rPr>
                          <m:nor/>
                        </m:rPr>
                        <a:rPr lang="en-GB" sz="2000" b="0" i="0" smtClean="0">
                          <a:latin typeface="Cambria Math"/>
                        </a:rPr>
                        <m:t>outcome</m:t>
                      </m:r>
                      <m:r>
                        <m:rPr>
                          <m:nor/>
                        </m:rPr>
                        <a:rPr lang="en-GB" sz="2000" b="0" i="0" smtClean="0">
                          <a:latin typeface="Cambria Math"/>
                        </a:rPr>
                        <m:t> </m:t>
                      </m:r>
                      <m:r>
                        <m:rPr>
                          <m:nor/>
                        </m:rPr>
                        <a:rPr lang="en-GB" sz="2000" b="0" i="0" smtClean="0">
                          <a:latin typeface="Cambria Math"/>
                        </a:rPr>
                        <m:t>variable</m:t>
                      </m:r>
                      <m:r>
                        <m:rPr>
                          <m:nor/>
                        </m:rPr>
                        <a:rPr lang="en-GB" sz="2000" b="0" i="0" smtClean="0">
                          <a:latin typeface="Cambria Math"/>
                        </a:rPr>
                        <m:t> ~ </m:t>
                      </m:r>
                      <m:r>
                        <m:rPr>
                          <m:nor/>
                        </m:rPr>
                        <a:rPr lang="en-GB" sz="2000" b="0" i="0" smtClean="0">
                          <a:latin typeface="Cambria Math"/>
                        </a:rPr>
                        <m:t>explanatory</m:t>
                      </m:r>
                      <m:r>
                        <m:rPr>
                          <m:nor/>
                        </m:rPr>
                        <a:rPr lang="en-GB" sz="2000" b="0" i="0" smtClean="0">
                          <a:latin typeface="Cambria Math"/>
                        </a:rPr>
                        <m:t>,  </m:t>
                      </m:r>
                      <m:r>
                        <m:rPr>
                          <m:nor/>
                        </m:rPr>
                        <a:rPr lang="en-GB" sz="2000" b="0" i="0" smtClean="0">
                          <a:latin typeface="Cambria Math"/>
                        </a:rPr>
                        <m:t>family</m:t>
                      </m:r>
                      <m:d>
                        <m:dPr>
                          <m:ctrlPr>
                            <a:rPr lang="en-GB" sz="2000" b="0" i="1" smtClean="0">
                              <a:latin typeface="Cambria Math" panose="02040503050406030204" pitchFamily="18" charset="0"/>
                            </a:rPr>
                          </m:ctrlPr>
                        </m:dPr>
                        <m:e>
                          <m:r>
                            <m:rPr>
                              <m:nor/>
                            </m:rPr>
                            <a:rPr lang="en-GB" sz="2000" b="0" i="0" smtClean="0">
                              <a:latin typeface="Cambria Math"/>
                            </a:rPr>
                            <m:t>link</m:t>
                          </m:r>
                        </m:e>
                      </m:d>
                      <m:r>
                        <m:rPr>
                          <m:nor/>
                        </m:rPr>
                        <a:rPr lang="en-GB" sz="2000" b="0" i="0" smtClean="0">
                          <a:latin typeface="Cambria Math"/>
                        </a:rPr>
                        <m:t>,  </m:t>
                      </m:r>
                      <m:r>
                        <m:rPr>
                          <m:nor/>
                        </m:rPr>
                        <a:rPr lang="en-GB" sz="2000" b="0" i="0" smtClean="0">
                          <a:latin typeface="Cambria Math"/>
                        </a:rPr>
                        <m:t>data</m:t>
                      </m:r>
                      <m:r>
                        <m:rPr>
                          <m:nor/>
                        </m:rPr>
                        <a:rPr lang="en-GB" sz="2000" b="0" i="0" smtClean="0">
                          <a:latin typeface="Cambria Math"/>
                        </a:rPr>
                        <m:t>)</m:t>
                      </m:r>
                    </m:oMath>
                  </m:oMathPara>
                </a14:m>
                <a:endParaRPr lang="en-GB"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646073" y="2282159"/>
                <a:ext cx="7676781" cy="400110"/>
              </a:xfrm>
              <a:prstGeom prst="rect">
                <a:avLst/>
              </a:prstGeom>
              <a:blipFill rotWithShape="1">
                <a:blip r:embed="rId2"/>
                <a:stretch>
                  <a:fillRect b="-16667"/>
                </a:stretch>
              </a:blipFill>
            </p:spPr>
            <p:txBody>
              <a:bodyPr/>
              <a:lstStyle/>
              <a:p>
                <a:r>
                  <a:rPr lang="en-GB">
                    <a:noFill/>
                  </a:rPr>
                  <a:t> </a:t>
                </a:r>
              </a:p>
            </p:txBody>
          </p:sp>
        </mc:Fallback>
      </mc:AlternateContent>
      <p:sp>
        <p:nvSpPr>
          <p:cNvPr id="9" name="TextBox 8"/>
          <p:cNvSpPr txBox="1"/>
          <p:nvPr/>
        </p:nvSpPr>
        <p:spPr>
          <a:xfrm>
            <a:off x="467544" y="1268760"/>
            <a:ext cx="5400600" cy="369332"/>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b="1" dirty="0"/>
              <a:t>Binomial Distribution with logit link</a:t>
            </a:r>
          </a:p>
        </p:txBody>
      </p:sp>
      <p:sp>
        <p:nvSpPr>
          <p:cNvPr id="10" name="TextBox 9"/>
          <p:cNvSpPr txBox="1"/>
          <p:nvPr/>
        </p:nvSpPr>
        <p:spPr>
          <a:xfrm>
            <a:off x="827584" y="3007062"/>
            <a:ext cx="7639286" cy="24006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GB" sz="2000" dirty="0"/>
              <a:t>Outcome variable: </a:t>
            </a:r>
            <a:r>
              <a:rPr lang="en-GB" sz="2000" b="1" dirty="0"/>
              <a:t>y/n</a:t>
            </a:r>
            <a:r>
              <a:rPr lang="en-GB" sz="2000" dirty="0"/>
              <a:t> </a:t>
            </a:r>
          </a:p>
          <a:p>
            <a:pPr marL="342900" indent="-342900">
              <a:lnSpc>
                <a:spcPct val="150000"/>
              </a:lnSpc>
              <a:buFont typeface="Wingdings" panose="05000000000000000000" pitchFamily="2" charset="2"/>
              <a:buChar char="Ø"/>
            </a:pPr>
            <a:r>
              <a:rPr lang="en-GB" sz="2000" dirty="0"/>
              <a:t>Explanatory variable: Dose</a:t>
            </a:r>
          </a:p>
          <a:p>
            <a:pPr marL="342900" indent="-342900">
              <a:lnSpc>
                <a:spcPct val="150000"/>
              </a:lnSpc>
              <a:buFont typeface="Wingdings" panose="05000000000000000000" pitchFamily="2" charset="2"/>
              <a:buChar char="Ø"/>
            </a:pPr>
            <a:r>
              <a:rPr lang="en-GB" sz="2000" dirty="0"/>
              <a:t>Family: binomial</a:t>
            </a:r>
          </a:p>
          <a:p>
            <a:pPr marL="342900" indent="-342900">
              <a:lnSpc>
                <a:spcPct val="150000"/>
              </a:lnSpc>
              <a:buFont typeface="Wingdings" panose="05000000000000000000" pitchFamily="2" charset="2"/>
              <a:buChar char="Ø"/>
            </a:pPr>
            <a:r>
              <a:rPr lang="en-GB" sz="2000" dirty="0"/>
              <a:t>Link: logit</a:t>
            </a:r>
          </a:p>
          <a:p>
            <a:pPr marL="342900" indent="-342900">
              <a:lnSpc>
                <a:spcPct val="150000"/>
              </a:lnSpc>
              <a:buFont typeface="Wingdings" panose="05000000000000000000" pitchFamily="2" charset="2"/>
              <a:buChar char="Ø"/>
            </a:pPr>
            <a:r>
              <a:rPr lang="en-GB" sz="2000" dirty="0"/>
              <a:t>Data: </a:t>
            </a:r>
            <a:r>
              <a:rPr lang="en-GB" sz="2000" dirty="0" err="1"/>
              <a:t>Anti_pneumococcuserum</a:t>
            </a:r>
            <a:endParaRPr lang="en-GB" sz="2000" dirty="0"/>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a:t>
            </a:r>
          </a:p>
        </p:txBody>
      </p:sp>
    </p:spTree>
    <p:extLst>
      <p:ext uri="{BB962C8B-B14F-4D97-AF65-F5344CB8AC3E}">
        <p14:creationId xmlns:p14="http://schemas.microsoft.com/office/powerpoint/2010/main" val="32580229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173</a:t>
            </a:fld>
            <a:endParaRPr lang="en-GB" dirty="0">
              <a:solidFill>
                <a:schemeClr val="tx2"/>
              </a:solidFill>
            </a:endParaRPr>
          </a:p>
        </p:txBody>
      </p:sp>
      <p:sp>
        <p:nvSpPr>
          <p:cNvPr id="5" name="Rectangle 4"/>
          <p:cNvSpPr/>
          <p:nvPr/>
        </p:nvSpPr>
        <p:spPr>
          <a:xfrm>
            <a:off x="467544" y="1844824"/>
            <a:ext cx="8280920" cy="464871"/>
          </a:xfrm>
          <a:prstGeom prst="rect">
            <a:avLst/>
          </a:prstGeom>
          <a:ln w="25400">
            <a:solidFill>
              <a:srgbClr val="0070C0"/>
            </a:solidFill>
          </a:ln>
        </p:spPr>
        <p:txBody>
          <a:bodyPr wrap="square">
            <a:spAutoFit/>
          </a:bodyPr>
          <a:lstStyle/>
          <a:p>
            <a:pPr marL="719138" indent="-719138">
              <a:lnSpc>
                <a:spcPct val="150000"/>
              </a:lnSpc>
            </a:pPr>
            <a:r>
              <a:rPr lang="en-GB" dirty="0"/>
              <a:t>fit.3 &lt;- </a:t>
            </a:r>
            <a:r>
              <a:rPr lang="en-GB" dirty="0" err="1"/>
              <a:t>glm</a:t>
            </a:r>
            <a:r>
              <a:rPr lang="en-GB" dirty="0"/>
              <a:t>(y/</a:t>
            </a:r>
            <a:r>
              <a:rPr lang="en-GB" dirty="0" err="1"/>
              <a:t>n~dose</a:t>
            </a:r>
            <a:r>
              <a:rPr lang="en-GB" dirty="0"/>
              <a:t>, family= binomial(link=logit))</a:t>
            </a:r>
          </a:p>
        </p:txBody>
      </p:sp>
      <p:sp>
        <p:nvSpPr>
          <p:cNvPr id="7" name="TextBox 6"/>
          <p:cNvSpPr txBox="1"/>
          <p:nvPr/>
        </p:nvSpPr>
        <p:spPr>
          <a:xfrm>
            <a:off x="467544" y="1196752"/>
            <a:ext cx="3110134"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Codes</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a:t>
            </a:r>
          </a:p>
        </p:txBody>
      </p:sp>
      <p:graphicFrame>
        <p:nvGraphicFramePr>
          <p:cNvPr id="4" name="Object 3"/>
          <p:cNvGraphicFramePr>
            <a:graphicFrameLocks noChangeAspect="1"/>
          </p:cNvGraphicFramePr>
          <p:nvPr>
            <p:extLst>
              <p:ext uri="{D42A27DB-BD31-4B8C-83A1-F6EECF244321}">
                <p14:modId xmlns:p14="http://schemas.microsoft.com/office/powerpoint/2010/main" val="2635476052"/>
              </p:ext>
            </p:extLst>
          </p:nvPr>
        </p:nvGraphicFramePr>
        <p:xfrm>
          <a:off x="611560" y="2636912"/>
          <a:ext cx="4857750" cy="2801937"/>
        </p:xfrm>
        <a:graphic>
          <a:graphicData uri="http://schemas.openxmlformats.org/presentationml/2006/ole">
            <mc:AlternateContent xmlns:mc="http://schemas.openxmlformats.org/markup-compatibility/2006">
              <mc:Choice xmlns:v="urn:schemas-microsoft-com:vml" Requires="v">
                <p:oleObj spid="_x0000_s123945" name="Vergelijking" r:id="rId3" imgW="2120760" imgH="1371600" progId="Equation.3">
                  <p:embed/>
                </p:oleObj>
              </mc:Choice>
              <mc:Fallback>
                <p:oleObj name="Vergelijking" r:id="rId3" imgW="2120760" imgH="1371600" progId="Equation.3">
                  <p:embed/>
                  <p:pic>
                    <p:nvPicPr>
                      <p:cNvPr id="0" name="Object 8"/>
                      <p:cNvPicPr>
                        <a:picLocks noChangeAspect="1" noChangeArrowheads="1"/>
                      </p:cNvPicPr>
                      <p:nvPr/>
                    </p:nvPicPr>
                    <p:blipFill>
                      <a:blip r:embed="rId4"/>
                      <a:srcRect/>
                      <a:stretch>
                        <a:fillRect/>
                      </a:stretch>
                    </p:blipFill>
                    <p:spPr bwMode="auto">
                      <a:xfrm>
                        <a:off x="611560" y="2636912"/>
                        <a:ext cx="4857750"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391677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174</a:t>
            </a:fld>
            <a:endParaRPr lang="en-GB" dirty="0">
              <a:solidFill>
                <a:schemeClr val="tx2"/>
              </a:solidFill>
            </a:endParaRPr>
          </a:p>
        </p:txBody>
      </p:sp>
      <p:sp>
        <p:nvSpPr>
          <p:cNvPr id="5" name="Rectangle 4"/>
          <p:cNvSpPr/>
          <p:nvPr/>
        </p:nvSpPr>
        <p:spPr>
          <a:xfrm>
            <a:off x="467544" y="1844824"/>
            <a:ext cx="8280920" cy="464871"/>
          </a:xfrm>
          <a:prstGeom prst="rect">
            <a:avLst/>
          </a:prstGeom>
          <a:ln w="25400">
            <a:solidFill>
              <a:srgbClr val="0070C0"/>
            </a:solidFill>
          </a:ln>
        </p:spPr>
        <p:txBody>
          <a:bodyPr wrap="square">
            <a:spAutoFit/>
          </a:bodyPr>
          <a:lstStyle/>
          <a:p>
            <a:pPr marL="719138" indent="-719138">
              <a:lnSpc>
                <a:spcPct val="150000"/>
              </a:lnSpc>
            </a:pPr>
            <a:r>
              <a:rPr lang="en-GB" dirty="0"/>
              <a:t>fit.3 &lt;- </a:t>
            </a:r>
            <a:r>
              <a:rPr lang="en-GB" dirty="0" err="1"/>
              <a:t>glm</a:t>
            </a:r>
            <a:r>
              <a:rPr lang="en-GB" dirty="0"/>
              <a:t>(y/</a:t>
            </a:r>
            <a:r>
              <a:rPr lang="en-GB" dirty="0" err="1"/>
              <a:t>n~dose</a:t>
            </a:r>
            <a:r>
              <a:rPr lang="en-GB" dirty="0"/>
              <a:t>, family= binomial(link=logit))</a:t>
            </a:r>
          </a:p>
        </p:txBody>
      </p:sp>
      <p:sp>
        <p:nvSpPr>
          <p:cNvPr id="7" name="TextBox 6"/>
          <p:cNvSpPr txBox="1"/>
          <p:nvPr/>
        </p:nvSpPr>
        <p:spPr>
          <a:xfrm>
            <a:off x="467544" y="1196752"/>
            <a:ext cx="3110134"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Codes</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a:t>
            </a:r>
          </a:p>
        </p:txBody>
      </p:sp>
      <p:sp>
        <p:nvSpPr>
          <p:cNvPr id="8" name="Rectangle 7"/>
          <p:cNvSpPr/>
          <p:nvPr/>
        </p:nvSpPr>
        <p:spPr>
          <a:xfrm>
            <a:off x="467544" y="2555026"/>
            <a:ext cx="8280920" cy="3970318"/>
          </a:xfrm>
          <a:prstGeom prst="rect">
            <a:avLst/>
          </a:prstGeom>
          <a:noFill/>
          <a:ln>
            <a:solidFill>
              <a:srgbClr val="FF0000"/>
            </a:solidFill>
            <a:prstDash val="lgDash"/>
          </a:ln>
        </p:spPr>
        <p:txBody>
          <a:bodyPr wrap="square">
            <a:spAutoFit/>
          </a:bodyPr>
          <a:lstStyle/>
          <a:p>
            <a:r>
              <a:rPr lang="nl-BE" sz="1200" dirty="0">
                <a:latin typeface="Courier New" panose="02070309020205020404" pitchFamily="49" charset="0"/>
                <a:cs typeface="Courier New" panose="02070309020205020404" pitchFamily="49" charset="0"/>
              </a:rPr>
              <a:t>&gt; summary(fit.3)</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Call:</a:t>
            </a:r>
          </a:p>
          <a:p>
            <a:r>
              <a:rPr lang="nl-BE" sz="1200" dirty="0" err="1">
                <a:latin typeface="Courier New" panose="02070309020205020404" pitchFamily="49" charset="0"/>
                <a:cs typeface="Courier New" panose="02070309020205020404" pitchFamily="49" charset="0"/>
              </a:rPr>
              <a:t>glm</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formula</a:t>
            </a:r>
            <a:r>
              <a:rPr lang="nl-BE" sz="1200" dirty="0">
                <a:latin typeface="Courier New" panose="02070309020205020404" pitchFamily="49" charset="0"/>
                <a:cs typeface="Courier New" panose="02070309020205020404" pitchFamily="49" charset="0"/>
              </a:rPr>
              <a:t> = y/n ~ </a:t>
            </a:r>
            <a:r>
              <a:rPr lang="nl-BE" sz="1200" dirty="0" err="1">
                <a:latin typeface="Courier New" panose="02070309020205020404" pitchFamily="49" charset="0"/>
                <a:cs typeface="Courier New" panose="02070309020205020404" pitchFamily="49" charset="0"/>
              </a:rPr>
              <a:t>dose</a:t>
            </a:r>
            <a:r>
              <a:rPr lang="nl-BE" sz="1200" dirty="0">
                <a:latin typeface="Courier New" panose="02070309020205020404" pitchFamily="49" charset="0"/>
                <a:cs typeface="Courier New" panose="02070309020205020404" pitchFamily="49" charset="0"/>
              </a:rPr>
              <a:t>, family = </a:t>
            </a:r>
            <a:r>
              <a:rPr lang="nl-BE" sz="1200" dirty="0" err="1">
                <a:latin typeface="Courier New" panose="02070309020205020404" pitchFamily="49" charset="0"/>
                <a:cs typeface="Courier New" panose="02070309020205020404" pitchFamily="49" charset="0"/>
              </a:rPr>
              <a:t>binomial</a:t>
            </a:r>
            <a:r>
              <a:rPr lang="nl-BE" sz="1200" dirty="0">
                <a:latin typeface="Courier New" panose="02070309020205020404" pitchFamily="49" charset="0"/>
                <a:cs typeface="Courier New" panose="02070309020205020404" pitchFamily="49" charset="0"/>
              </a:rPr>
              <a:t>(link = </a:t>
            </a:r>
            <a:r>
              <a:rPr lang="nl-BE" sz="1200" dirty="0" err="1">
                <a:latin typeface="Courier New" panose="02070309020205020404" pitchFamily="49" charset="0"/>
                <a:cs typeface="Courier New" panose="02070309020205020404" pitchFamily="49" charset="0"/>
              </a:rPr>
              <a:t>logit</a:t>
            </a:r>
            <a:r>
              <a:rPr lang="nl-BE" sz="1200" dirty="0">
                <a:latin typeface="Courier New" panose="02070309020205020404" pitchFamily="49" charset="0"/>
                <a:cs typeface="Courier New" panose="02070309020205020404" pitchFamily="49" charset="0"/>
              </a:rPr>
              <a:t>))</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Residuals</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1        2        3        4        5  </a:t>
            </a:r>
          </a:p>
          <a:p>
            <a:r>
              <a:rPr lang="nl-BE" sz="1200" dirty="0">
                <a:latin typeface="Courier New" panose="02070309020205020404" pitchFamily="49" charset="0"/>
                <a:cs typeface="Courier New" panose="02070309020205020404" pitchFamily="49" charset="0"/>
              </a:rPr>
              <a:t> 0.4313  -0.1474  -0.3620   0.1193   0.2110  </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Coefficients</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Estimate</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Std</a:t>
            </a:r>
            <a:r>
              <a:rPr lang="nl-BE" sz="1200" dirty="0">
                <a:latin typeface="Courier New" panose="02070309020205020404" pitchFamily="49" charset="0"/>
                <a:cs typeface="Courier New" panose="02070309020205020404" pitchFamily="49" charset="0"/>
              </a:rPr>
              <a:t>. Error </a:t>
            </a:r>
            <a:r>
              <a:rPr lang="nl-BE" sz="1200" dirty="0" err="1">
                <a:latin typeface="Courier New" panose="02070309020205020404" pitchFamily="49" charset="0"/>
                <a:cs typeface="Courier New" panose="02070309020205020404" pitchFamily="49" charset="0"/>
              </a:rPr>
              <a:t>z</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Pr(&gt;|</a:t>
            </a:r>
            <a:r>
              <a:rPr lang="nl-BE" sz="1200" dirty="0" err="1">
                <a:latin typeface="Courier New" panose="02070309020205020404" pitchFamily="49" charset="0"/>
                <a:cs typeface="Courier New" panose="02070309020205020404" pitchFamily="49" charset="0"/>
              </a:rPr>
              <a:t>z</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Intercept</a:t>
            </a:r>
            <a:r>
              <a:rPr lang="nl-BE" sz="1200" dirty="0">
                <a:latin typeface="Courier New" panose="02070309020205020404" pitchFamily="49" charset="0"/>
                <a:cs typeface="Courier New" panose="02070309020205020404" pitchFamily="49" charset="0"/>
              </a:rPr>
              <a:t>)    1.218      1.853   0.657    0.511</a:t>
            </a:r>
          </a:p>
          <a:p>
            <a:r>
              <a:rPr lang="nl-BE" sz="1200" dirty="0" err="1">
                <a:latin typeface="Courier New" panose="02070309020205020404" pitchFamily="49" charset="0"/>
                <a:cs typeface="Courier New" panose="02070309020205020404" pitchFamily="49" charset="0"/>
              </a:rPr>
              <a:t>dose</a:t>
            </a:r>
            <a:r>
              <a:rPr lang="nl-BE" sz="1200" dirty="0">
                <a:latin typeface="Courier New" panose="02070309020205020404" pitchFamily="49" charset="0"/>
                <a:cs typeface="Courier New" panose="02070309020205020404" pitchFamily="49" charset="0"/>
              </a:rPr>
              <a:t>        -146.693    166.733  -0.880    0.379</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Dispersion</a:t>
            </a:r>
            <a:r>
              <a:rPr lang="nl-BE" sz="1200" dirty="0">
                <a:latin typeface="Courier New" panose="02070309020205020404" pitchFamily="49" charset="0"/>
                <a:cs typeface="Courier New" panose="02070309020205020404" pitchFamily="49" charset="0"/>
              </a:rPr>
              <a:t> parameter </a:t>
            </a:r>
            <a:r>
              <a:rPr lang="nl-BE" sz="1200" dirty="0" err="1">
                <a:latin typeface="Courier New" panose="02070309020205020404" pitchFamily="49" charset="0"/>
                <a:cs typeface="Courier New" panose="02070309020205020404" pitchFamily="49" charset="0"/>
              </a:rPr>
              <a:t>for</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binomial</a:t>
            </a:r>
            <a:r>
              <a:rPr lang="nl-BE" sz="1200" dirty="0">
                <a:latin typeface="Courier New" panose="02070309020205020404" pitchFamily="49" charset="0"/>
                <a:cs typeface="Courier New" panose="02070309020205020404" pitchFamily="49" charset="0"/>
              </a:rPr>
              <a:t> family taken </a:t>
            </a:r>
            <a:r>
              <a:rPr lang="nl-BE" sz="1200" dirty="0" err="1">
                <a:latin typeface="Courier New" panose="02070309020205020404" pitchFamily="49" charset="0"/>
                <a:cs typeface="Courier New" panose="02070309020205020404" pitchFamily="49" charset="0"/>
              </a:rPr>
              <a:t>to</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be</a:t>
            </a:r>
            <a:r>
              <a:rPr lang="nl-BE" sz="1200" dirty="0">
                <a:latin typeface="Courier New" panose="02070309020205020404" pitchFamily="49" charset="0"/>
                <a:cs typeface="Courier New" panose="02070309020205020404" pitchFamily="49" charset="0"/>
              </a:rPr>
              <a:t>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2.2513  on 4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Residual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0.3975  on 3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AIC: 7.0168</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Number</a:t>
            </a:r>
            <a:r>
              <a:rPr lang="nl-BE" sz="1200" dirty="0">
                <a:latin typeface="Courier New" panose="02070309020205020404" pitchFamily="49" charset="0"/>
                <a:cs typeface="Courier New" panose="02070309020205020404" pitchFamily="49" charset="0"/>
              </a:rPr>
              <a:t> of Fisher Scoring </a:t>
            </a:r>
            <a:r>
              <a:rPr lang="nl-BE" sz="1200" dirty="0" err="1">
                <a:latin typeface="Courier New" panose="02070309020205020404" pitchFamily="49" charset="0"/>
                <a:cs typeface="Courier New" panose="02070309020205020404" pitchFamily="49" charset="0"/>
              </a:rPr>
              <a:t>iterations</a:t>
            </a:r>
            <a:r>
              <a:rPr lang="nl-BE" sz="1200" dirty="0">
                <a:latin typeface="Courier New" panose="02070309020205020404" pitchFamily="49" charset="0"/>
                <a:cs typeface="Courier New" panose="02070309020205020404" pitchFamily="49" charset="0"/>
              </a:rPr>
              <a:t>: 6</a:t>
            </a:r>
          </a:p>
        </p:txBody>
      </p:sp>
      <p:sp>
        <p:nvSpPr>
          <p:cNvPr id="9" name="Rectangle 8"/>
          <p:cNvSpPr/>
          <p:nvPr/>
        </p:nvSpPr>
        <p:spPr>
          <a:xfrm>
            <a:off x="539552" y="4149080"/>
            <a:ext cx="4824536"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787773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175</a:t>
            </a:fld>
            <a:endParaRPr lang="en-GB" dirty="0">
              <a:solidFill>
                <a:schemeClr val="tx2"/>
              </a:solidFill>
            </a:endParaRPr>
          </a:p>
        </p:txBody>
      </p:sp>
      <p:sp>
        <p:nvSpPr>
          <p:cNvPr id="7" name="TextBox 6"/>
          <p:cNvSpPr txBox="1"/>
          <p:nvPr/>
        </p:nvSpPr>
        <p:spPr>
          <a:xfrm>
            <a:off x="395536" y="1161647"/>
            <a:ext cx="3165365"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Implication</a:t>
            </a:r>
          </a:p>
        </p:txBody>
      </p:sp>
      <mc:AlternateContent xmlns:mc="http://schemas.openxmlformats.org/markup-compatibility/2006" xmlns:a14="http://schemas.microsoft.com/office/drawing/2010/main">
        <mc:Choice Requires="a14">
          <p:sp>
            <p:nvSpPr>
              <p:cNvPr id="10" name="TextBox 9"/>
              <p:cNvSpPr txBox="1"/>
              <p:nvPr/>
            </p:nvSpPr>
            <p:spPr>
              <a:xfrm>
                <a:off x="617467" y="1988840"/>
                <a:ext cx="7560840" cy="8613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GB" sz="2400" b="0" i="1" smtClean="0">
                              <a:latin typeface="Cambria Math" panose="02040503050406030204" pitchFamily="18" charset="0"/>
                              <a:ea typeface="Cambria Math" panose="02040503050406030204" pitchFamily="18" charset="0"/>
                            </a:rPr>
                          </m:ctrlPr>
                        </m:accPr>
                        <m:e>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𝑝</m:t>
                              </m:r>
                            </m:e>
                            <m:sub>
                              <m:r>
                                <a:rPr lang="en-GB" sz="2400" b="0" i="1" smtClean="0">
                                  <a:latin typeface="Cambria Math" panose="02040503050406030204" pitchFamily="18" charset="0"/>
                                  <a:ea typeface="Cambria Math" panose="02040503050406030204" pitchFamily="18" charset="0"/>
                                </a:rPr>
                                <m:t>𝑖</m:t>
                              </m:r>
                            </m:sub>
                          </m:sSub>
                        </m:e>
                      </m:acc>
                      <m:r>
                        <a:rPr lang="en-GB" sz="2400" b="0" i="1" smtClean="0">
                          <a:latin typeface="Cambria Math" panose="02040503050406030204" pitchFamily="18" charset="0"/>
                          <a:ea typeface="Cambria Math" panose="02040503050406030204" pitchFamily="18" charset="0"/>
                        </a:rPr>
                        <m:t>=</m:t>
                      </m:r>
                      <m:f>
                        <m:fPr>
                          <m:ctrlPr>
                            <a:rPr lang="en-GB" sz="2400" b="0" i="1" smtClean="0">
                              <a:latin typeface="Cambria Math" panose="02040503050406030204" pitchFamily="18" charset="0"/>
                              <a:ea typeface="Cambria Math" panose="02040503050406030204" pitchFamily="18" charset="0"/>
                            </a:rPr>
                          </m:ctrlPr>
                        </m:fPr>
                        <m:num>
                          <m:r>
                            <m:rPr>
                              <m:nor/>
                            </m:rPr>
                            <a:rPr lang="en-GB" sz="2400">
                              <a:latin typeface="Cambria Math" panose="02040503050406030204" pitchFamily="18" charset="0"/>
                              <a:ea typeface="Cambria Math" panose="02040503050406030204" pitchFamily="18" charset="0"/>
                            </a:rPr>
                            <m:t>exp</m:t>
                          </m:r>
                          <m:r>
                            <m:rPr>
                              <m:nor/>
                            </m:rPr>
                            <a:rPr lang="en-GB" sz="2400">
                              <a:latin typeface="Cambria Math" panose="02040503050406030204" pitchFamily="18" charset="0"/>
                              <a:ea typeface="Cambria Math" panose="02040503050406030204" pitchFamily="18" charset="0"/>
                            </a:rPr>
                            <m:t>(1.2179−146.6927</m:t>
                          </m:r>
                          <m:sSub>
                            <m:sSubPr>
                              <m:ctrlPr>
                                <a:rPr lang="en-GB" sz="2400" i="1" dirty="0">
                                  <a:latin typeface="Cambria Math" panose="02040503050406030204" pitchFamily="18" charset="0"/>
                                  <a:ea typeface="Cambria Math" panose="02040503050406030204" pitchFamily="18" charset="0"/>
                                </a:rPr>
                              </m:ctrlPr>
                            </m:sSubPr>
                            <m:e>
                              <m:r>
                                <a:rPr lang="en-GB" sz="2400" i="1" dirty="0">
                                  <a:latin typeface="Cambria Math" panose="02040503050406030204" pitchFamily="18" charset="0"/>
                                  <a:ea typeface="Cambria Math" panose="02040503050406030204" pitchFamily="18" charset="0"/>
                                </a:rPr>
                                <m:t>𝐷𝑜𝑠𝑒</m:t>
                              </m:r>
                            </m:e>
                            <m:sub>
                              <m:r>
                                <a:rPr lang="en-GB" sz="2400" i="1" dirty="0">
                                  <a:latin typeface="Cambria Math" panose="02040503050406030204" pitchFamily="18" charset="0"/>
                                  <a:ea typeface="Cambria Math" panose="02040503050406030204" pitchFamily="18" charset="0"/>
                                </a:rPr>
                                <m:t>𝑖</m:t>
                              </m:r>
                            </m:sub>
                          </m:sSub>
                          <m:r>
                            <a:rPr lang="en-GB" sz="2400" i="1" dirty="0">
                              <a:latin typeface="Cambria Math"/>
                              <a:ea typeface="Cambria Math" panose="02040503050406030204" pitchFamily="18" charset="0"/>
                            </a:rPr>
                            <m:t>)</m:t>
                          </m:r>
                        </m:num>
                        <m:den>
                          <m:r>
                            <a:rPr lang="en-GB" sz="2400" b="0" i="1" smtClean="0">
                              <a:latin typeface="Cambria Math"/>
                              <a:ea typeface="Cambria Math" panose="02040503050406030204" pitchFamily="18" charset="0"/>
                            </a:rPr>
                            <m:t>1+</m:t>
                          </m:r>
                          <m:r>
                            <m:rPr>
                              <m:nor/>
                            </m:rPr>
                            <a:rPr lang="en-GB" sz="2400">
                              <a:latin typeface="Cambria Math" panose="02040503050406030204" pitchFamily="18" charset="0"/>
                              <a:ea typeface="Cambria Math" panose="02040503050406030204" pitchFamily="18" charset="0"/>
                            </a:rPr>
                            <m:t>exp</m:t>
                          </m:r>
                          <m:r>
                            <m:rPr>
                              <m:nor/>
                            </m:rPr>
                            <a:rPr lang="en-GB" sz="2400">
                              <a:latin typeface="Cambria Math" panose="02040503050406030204" pitchFamily="18" charset="0"/>
                              <a:ea typeface="Cambria Math" panose="02040503050406030204" pitchFamily="18" charset="0"/>
                            </a:rPr>
                            <m:t>(1.2179−146.6927</m:t>
                          </m:r>
                          <m:sSub>
                            <m:sSubPr>
                              <m:ctrlPr>
                                <a:rPr lang="en-GB" sz="2400" i="1" dirty="0">
                                  <a:latin typeface="Cambria Math" panose="02040503050406030204" pitchFamily="18" charset="0"/>
                                  <a:ea typeface="Cambria Math" panose="02040503050406030204" pitchFamily="18" charset="0"/>
                                </a:rPr>
                              </m:ctrlPr>
                            </m:sSubPr>
                            <m:e>
                              <m:r>
                                <a:rPr lang="en-GB" sz="2400" i="1" dirty="0">
                                  <a:latin typeface="Cambria Math" panose="02040503050406030204" pitchFamily="18" charset="0"/>
                                  <a:ea typeface="Cambria Math" panose="02040503050406030204" pitchFamily="18" charset="0"/>
                                </a:rPr>
                                <m:t>𝐷𝑜𝑠𝑒</m:t>
                              </m:r>
                            </m:e>
                            <m:sub>
                              <m:r>
                                <a:rPr lang="en-GB" sz="2400" i="1" dirty="0">
                                  <a:latin typeface="Cambria Math" panose="02040503050406030204" pitchFamily="18" charset="0"/>
                                  <a:ea typeface="Cambria Math" panose="02040503050406030204" pitchFamily="18" charset="0"/>
                                </a:rPr>
                                <m:t>𝑖</m:t>
                              </m:r>
                            </m:sub>
                          </m:sSub>
                          <m:r>
                            <a:rPr lang="en-GB" sz="2400" i="1" dirty="0">
                              <a:latin typeface="Cambria Math"/>
                              <a:ea typeface="Cambria Math" panose="02040503050406030204" pitchFamily="18" charset="0"/>
                            </a:rPr>
                            <m:t>)</m:t>
                          </m:r>
                        </m:den>
                      </m:f>
                    </m:oMath>
                  </m:oMathPara>
                </a14:m>
                <a:endParaRPr lang="en-GB" sz="2400" dirty="0">
                  <a:latin typeface="Cambria Math" panose="02040503050406030204" pitchFamily="18" charset="0"/>
                  <a:ea typeface="Cambria Math" panose="020405030504060302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17467" y="1988840"/>
                <a:ext cx="7560840" cy="861326"/>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27584" y="4437112"/>
                <a:ext cx="7929775" cy="2018566"/>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GB" sz="2000" dirty="0"/>
                  <a:t>If </a:t>
                </a:r>
                <a14:m>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a:rPr>
                          <m:t>𝐷𝑜𝑠𝑒</m:t>
                        </m:r>
                      </m:e>
                      <m:sub>
                        <m:r>
                          <a:rPr lang="en-GB" sz="2000" i="1" dirty="0">
                            <a:latin typeface="Cambria Math"/>
                          </a:rPr>
                          <m:t>𝑖</m:t>
                        </m:r>
                      </m:sub>
                    </m:sSub>
                    <m:r>
                      <a:rPr lang="en-GB" sz="2000" b="0" i="1" dirty="0" smtClean="0">
                        <a:latin typeface="Cambria Math"/>
                      </a:rPr>
                      <m:t>=</m:t>
                    </m:r>
                  </m:oMath>
                </a14:m>
                <a:r>
                  <a:rPr lang="nl-BE" sz="2000" dirty="0"/>
                  <a:t>0.0028, </a:t>
                </a:r>
                <a14:m>
                  <m:oMath xmlns:m="http://schemas.openxmlformats.org/officeDocument/2006/math">
                    <m:sSub>
                      <m:sSubPr>
                        <m:ctrlPr>
                          <a:rPr lang="en-GB" sz="2400" i="1">
                            <a:latin typeface="Cambria Math" panose="02040503050406030204" pitchFamily="18" charset="0"/>
                          </a:rPr>
                        </m:ctrlPr>
                      </m:sSubPr>
                      <m:e>
                        <m:acc>
                          <m:accPr>
                            <m:chr m:val="̂"/>
                            <m:ctrlPr>
                              <a:rPr lang="en-GB" sz="2400" i="1" smtClean="0">
                                <a:latin typeface="Cambria Math" panose="02040503050406030204" pitchFamily="18" charset="0"/>
                              </a:rPr>
                            </m:ctrlPr>
                          </m:accPr>
                          <m:e>
                            <m:r>
                              <a:rPr lang="en-GB" sz="2400" b="0" i="1" smtClean="0">
                                <a:latin typeface="Cambria Math"/>
                              </a:rPr>
                              <m:t>𝑝</m:t>
                            </m:r>
                          </m:e>
                        </m:acc>
                      </m:e>
                      <m:sub>
                        <m:r>
                          <a:rPr lang="en-GB" sz="2400" i="1">
                            <a:latin typeface="Cambria Math"/>
                          </a:rPr>
                          <m:t>𝑖</m:t>
                        </m:r>
                      </m:sub>
                    </m:sSub>
                    <m:r>
                      <a:rPr lang="en-GB" sz="2400" i="1">
                        <a:latin typeface="Cambria Math"/>
                      </a:rPr>
                      <m:t>=</m:t>
                    </m:r>
                    <m:r>
                      <m:rPr>
                        <m:nor/>
                      </m:rPr>
                      <a:rPr lang="en-GB" sz="2000" dirty="0"/>
                      <m:t>0.6915</m:t>
                    </m:r>
                  </m:oMath>
                </a14:m>
                <a:endParaRPr lang="en-GB" sz="2000" dirty="0"/>
              </a:p>
              <a:p>
                <a:pPr marL="342900" lvl="0" indent="-342900">
                  <a:lnSpc>
                    <a:spcPct val="150000"/>
                  </a:lnSpc>
                  <a:buFont typeface="Wingdings" panose="05000000000000000000" pitchFamily="2" charset="2"/>
                  <a:buChar char="Ø"/>
                </a:pPr>
                <a:r>
                  <a:rPr lang="en-GB" sz="2000" dirty="0"/>
                  <a:t>If </a:t>
                </a:r>
                <a14:m>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a:rPr>
                          <m:t>𝐷𝑜𝑠𝑒</m:t>
                        </m:r>
                      </m:e>
                      <m:sub>
                        <m:r>
                          <a:rPr lang="en-GB" sz="2000" i="1" dirty="0">
                            <a:latin typeface="Cambria Math"/>
                          </a:rPr>
                          <m:t>𝑖</m:t>
                        </m:r>
                      </m:sub>
                    </m:sSub>
                    <m:r>
                      <a:rPr lang="en-GB" sz="2000" i="1" dirty="0">
                        <a:latin typeface="Cambria Math"/>
                      </a:rPr>
                      <m:t>=</m:t>
                    </m:r>
                  </m:oMath>
                </a14:m>
                <a:r>
                  <a:rPr lang="nl-BE" sz="2000" dirty="0"/>
                  <a:t>0.0450,, </a:t>
                </a:r>
                <a14:m>
                  <m:oMath xmlns:m="http://schemas.openxmlformats.org/officeDocument/2006/math">
                    <m:sSub>
                      <m:sSubPr>
                        <m:ctrlPr>
                          <a:rPr lang="en-GB" sz="2000" i="1">
                            <a:latin typeface="Cambria Math" panose="02040503050406030204" pitchFamily="18" charset="0"/>
                          </a:rPr>
                        </m:ctrlPr>
                      </m:sSubPr>
                      <m:e>
                        <m:acc>
                          <m:accPr>
                            <m:chr m:val="̂"/>
                            <m:ctrlPr>
                              <a:rPr lang="en-GB" sz="2000" i="1">
                                <a:latin typeface="Cambria Math" panose="02040503050406030204" pitchFamily="18" charset="0"/>
                              </a:rPr>
                            </m:ctrlPr>
                          </m:accPr>
                          <m:e>
                            <m:r>
                              <a:rPr lang="en-GB" sz="2000" i="1">
                                <a:latin typeface="Cambria Math"/>
                              </a:rPr>
                              <m:t>𝑝</m:t>
                            </m:r>
                          </m:e>
                        </m:acc>
                      </m:e>
                      <m:sub>
                        <m:r>
                          <a:rPr lang="en-GB" sz="2000" i="1">
                            <a:latin typeface="Cambria Math"/>
                          </a:rPr>
                          <m:t>𝑖</m:t>
                        </m:r>
                      </m:sub>
                    </m:sSub>
                    <m:r>
                      <a:rPr lang="en-GB" sz="2000" i="1">
                        <a:latin typeface="Cambria Math"/>
                      </a:rPr>
                      <m:t>=</m:t>
                    </m:r>
                    <m:r>
                      <m:rPr>
                        <m:nor/>
                      </m:rPr>
                      <a:rPr lang="en-GB" sz="2000" dirty="0"/>
                      <m:t>0.0046</m:t>
                    </m:r>
                  </m:oMath>
                </a14:m>
                <a:endParaRPr lang="en-GB" sz="2000" dirty="0"/>
              </a:p>
              <a:p>
                <a:pPr marL="342900" lvl="0" indent="-342900">
                  <a:lnSpc>
                    <a:spcPct val="150000"/>
                  </a:lnSpc>
                  <a:buFont typeface="Wingdings" panose="05000000000000000000" pitchFamily="2" charset="2"/>
                  <a:buChar char="Ø"/>
                </a:pPr>
                <a:r>
                  <a:rPr lang="en-US" sz="2000" dirty="0"/>
                  <a:t>For a unit increase in dose, the odds of death decreases by 100%. </a:t>
                </a:r>
              </a:p>
            </p:txBody>
          </p:sp>
        </mc:Choice>
        <mc:Fallback xmlns="">
          <p:sp>
            <p:nvSpPr>
              <p:cNvPr id="11" name="TextBox 10"/>
              <p:cNvSpPr txBox="1">
                <a:spLocks noRot="1" noChangeAspect="1" noMove="1" noResize="1" noEditPoints="1" noAdjustHandles="1" noChangeArrowheads="1" noChangeShapeType="1" noTextEdit="1"/>
              </p:cNvSpPr>
              <p:nvPr/>
            </p:nvSpPr>
            <p:spPr>
              <a:xfrm>
                <a:off x="827584" y="4437112"/>
                <a:ext cx="7929775" cy="2018566"/>
              </a:xfrm>
              <a:prstGeom prst="rect">
                <a:avLst/>
              </a:prstGeom>
              <a:blipFill rotWithShape="1">
                <a:blip r:embed="rId3"/>
                <a:stretch>
                  <a:fillRect l="-692" b="-18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80581" y="3140968"/>
                <a:ext cx="7560840" cy="159159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ea typeface="Cambria Math" panose="02040503050406030204" pitchFamily="18" charset="0"/>
                            </a:rPr>
                          </m:ctrlPr>
                        </m:accPr>
                        <m:e>
                          <m:r>
                            <a:rPr lang="en-GB" sz="2400" b="0" i="1" smtClean="0">
                              <a:latin typeface="Cambria Math" panose="02040503050406030204" pitchFamily="18" charset="0"/>
                              <a:ea typeface="Cambria Math" panose="02040503050406030204" pitchFamily="18" charset="0"/>
                            </a:rPr>
                            <m:t>𝑂</m:t>
                          </m:r>
                          <m:r>
                            <a:rPr lang="en-GB" sz="2400" b="0" i="1" smtClean="0">
                              <a:latin typeface="Cambria Math"/>
                              <a:ea typeface="Cambria Math" panose="02040503050406030204" pitchFamily="18" charset="0"/>
                            </a:rPr>
                            <m:t>𝑅</m:t>
                          </m:r>
                        </m:e>
                      </m:acc>
                      <m:r>
                        <a:rPr lang="en-GB" sz="2400" b="0" i="1" smtClean="0">
                          <a:latin typeface="Cambria Math"/>
                          <a:ea typeface="Cambria Math" panose="02040503050406030204" pitchFamily="18" charset="0"/>
                        </a:rPr>
                        <m:t>(</m:t>
                      </m:r>
                      <m:r>
                        <a:rPr lang="en-GB" sz="2400" b="0" i="1" smtClean="0">
                          <a:latin typeface="Cambria Math"/>
                          <a:ea typeface="Cambria Math" panose="02040503050406030204" pitchFamily="18" charset="0"/>
                        </a:rPr>
                        <m:t>𝐷𝑜𝑠𝑒</m:t>
                      </m:r>
                      <m:r>
                        <a:rPr lang="en-GB" sz="2400" b="0" i="1" smtClean="0">
                          <a:latin typeface="Cambria Math"/>
                          <a:ea typeface="Cambria Math" panose="02040503050406030204" pitchFamily="18" charset="0"/>
                        </a:rPr>
                        <m:t>)=</m:t>
                      </m:r>
                      <m:func>
                        <m:funcPr>
                          <m:ctrlPr>
                            <a:rPr lang="en-GB" sz="2400" b="0" i="1" smtClean="0">
                              <a:latin typeface="Cambria Math" panose="02040503050406030204" pitchFamily="18" charset="0"/>
                              <a:ea typeface="Cambria Math" panose="02040503050406030204" pitchFamily="18" charset="0"/>
                            </a:rPr>
                          </m:ctrlPr>
                        </m:funcPr>
                        <m:fName>
                          <m:r>
                            <m:rPr>
                              <m:sty m:val="p"/>
                            </m:rPr>
                            <a:rPr lang="en-GB" sz="2400" b="0" i="0" smtClean="0">
                              <a:latin typeface="Cambria Math" panose="02040503050406030204" pitchFamily="18" charset="0"/>
                              <a:ea typeface="Cambria Math" panose="02040503050406030204" pitchFamily="18" charset="0"/>
                            </a:rPr>
                            <m:t>exp</m:t>
                          </m:r>
                        </m:fName>
                        <m:e>
                          <m:d>
                            <m:dPr>
                              <m:ctrlPr>
                                <a:rPr lang="en-GB" sz="2400" b="0" i="1" smtClean="0">
                                  <a:latin typeface="Cambria Math" panose="02040503050406030204" pitchFamily="18" charset="0"/>
                                  <a:ea typeface="Cambria Math" panose="02040503050406030204" pitchFamily="18" charset="0"/>
                                </a:rPr>
                              </m:ctrlPr>
                            </m:dPr>
                            <m:e>
                              <m:r>
                                <m:rPr>
                                  <m:nor/>
                                </m:rPr>
                                <a:rPr lang="en-GB" sz="2400" i="1" dirty="0">
                                  <a:latin typeface="Cambria Math" panose="02040503050406030204" pitchFamily="18" charset="0"/>
                                  <a:ea typeface="Cambria Math" panose="02040503050406030204" pitchFamily="18" charset="0"/>
                                </a:rPr>
                                <m:t>−146.6927</m:t>
                              </m:r>
                            </m:e>
                          </m:d>
                        </m:e>
                      </m:func>
                    </m:oMath>
                  </m:oMathPara>
                </a14:m>
                <a:endParaRPr lang="en-GB" sz="2400" b="0" dirty="0">
                  <a:latin typeface="Cambria Math" panose="02040503050406030204" pitchFamily="18" charset="0"/>
                  <a:ea typeface="Cambria Math" panose="02040503050406030204" pitchFamily="18" charset="0"/>
                </a:endParaRPr>
              </a:p>
              <a:p>
                <a:pPr algn="ctr"/>
                <a:endParaRPr lang="en-GB" sz="2400" i="1" dirty="0">
                  <a:latin typeface="Cambria Math"/>
                  <a:ea typeface="Cambria Math"/>
                </a:endParaRPr>
              </a:p>
              <a:p>
                <a:pPr algn="ctr"/>
                <a14:m>
                  <m:oMathPara xmlns:m="http://schemas.openxmlformats.org/officeDocument/2006/math">
                    <m:oMathParaPr>
                      <m:jc m:val="centerGroup"/>
                    </m:oMathParaPr>
                    <m:oMath xmlns:m="http://schemas.openxmlformats.org/officeDocument/2006/math">
                      <m:r>
                        <a:rPr lang="en-GB" sz="2400" i="1" smtClean="0">
                          <a:latin typeface="Cambria Math"/>
                          <a:ea typeface="Cambria Math"/>
                        </a:rPr>
                        <m:t>≅</m:t>
                      </m:r>
                      <m:r>
                        <a:rPr lang="en-GB" sz="2400" b="0" i="1" smtClean="0">
                          <a:latin typeface="Cambria Math"/>
                          <a:ea typeface="Cambria Math"/>
                        </a:rPr>
                        <m:t>0.00</m:t>
                      </m:r>
                    </m:oMath>
                  </m:oMathPara>
                </a14:m>
                <a:endParaRPr lang="en-GB" sz="2400" dirty="0">
                  <a:latin typeface="Cambria Math" panose="02040503050406030204" pitchFamily="18" charset="0"/>
                  <a:ea typeface="Cambria Math" panose="02040503050406030204" pitchFamily="18" charset="0"/>
                </a:endParaRPr>
              </a:p>
              <a:p>
                <a:pPr algn="ctr"/>
                <a:r>
                  <a:rPr lang="en-GB" sz="2400" dirty="0">
                    <a:latin typeface="Cambria Math" panose="02040503050406030204" pitchFamily="18" charset="0"/>
                    <a:ea typeface="Cambria Math" panose="02040503050406030204" pitchFamily="18" charset="0"/>
                  </a:rPr>
                  <a:t> </a:t>
                </a:r>
              </a:p>
            </p:txBody>
          </p:sp>
        </mc:Choice>
        <mc:Fallback xmlns="">
          <p:sp>
            <p:nvSpPr>
              <p:cNvPr id="12" name="TextBox 11"/>
              <p:cNvSpPr txBox="1">
                <a:spLocks noRot="1" noChangeAspect="1" noMove="1" noResize="1" noEditPoints="1" noAdjustHandles="1" noChangeArrowheads="1" noChangeShapeType="1" noTextEdit="1"/>
              </p:cNvSpPr>
              <p:nvPr/>
            </p:nvSpPr>
            <p:spPr>
              <a:xfrm>
                <a:off x="680581" y="3140968"/>
                <a:ext cx="7560840" cy="1591590"/>
              </a:xfrm>
              <a:prstGeom prst="rect">
                <a:avLst/>
              </a:prstGeom>
              <a:blipFill rotWithShape="1">
                <a:blip r:embed="rId4"/>
                <a:stretch>
                  <a:fillRect/>
                </a:stretch>
              </a:blipFill>
            </p:spPr>
            <p:txBody>
              <a:bodyPr/>
              <a:lstStyle/>
              <a:p>
                <a:r>
                  <a:rPr lang="en-GB">
                    <a:noFill/>
                  </a:rPr>
                  <a:t> </a:t>
                </a:r>
              </a:p>
            </p:txBody>
          </p:sp>
        </mc:Fallback>
      </mc:AlternateContent>
      <p:sp>
        <p:nvSpPr>
          <p:cNvPr id="13"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a:t>
            </a:r>
          </a:p>
        </p:txBody>
      </p:sp>
    </p:spTree>
    <p:extLst>
      <p:ext uri="{BB962C8B-B14F-4D97-AF65-F5344CB8AC3E}">
        <p14:creationId xmlns:p14="http://schemas.microsoft.com/office/powerpoint/2010/main" val="17051479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176</a:t>
            </a:fld>
            <a:endParaRPr lang="en-GB" dirty="0">
              <a:solidFill>
                <a:schemeClr val="tx2"/>
              </a:solidFill>
            </a:endParaRPr>
          </a:p>
        </p:txBody>
      </p:sp>
      <p:sp>
        <p:nvSpPr>
          <p:cNvPr id="7" name="TextBox 6"/>
          <p:cNvSpPr txBox="1"/>
          <p:nvPr/>
        </p:nvSpPr>
        <p:spPr>
          <a:xfrm>
            <a:off x="395536" y="1161647"/>
            <a:ext cx="3165365"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Implication</a:t>
            </a:r>
          </a:p>
        </p:txBody>
      </p:sp>
      <mc:AlternateContent xmlns:mc="http://schemas.openxmlformats.org/markup-compatibility/2006" xmlns:a14="http://schemas.microsoft.com/office/drawing/2010/main">
        <mc:Choice Requires="a14">
          <p:sp>
            <p:nvSpPr>
              <p:cNvPr id="10" name="TextBox 9"/>
              <p:cNvSpPr txBox="1"/>
              <p:nvPr/>
            </p:nvSpPr>
            <p:spPr>
              <a:xfrm>
                <a:off x="628154" y="1772816"/>
                <a:ext cx="7560840" cy="86132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GB" sz="2400" b="0" i="1" smtClean="0">
                              <a:latin typeface="Cambria Math" panose="02040503050406030204" pitchFamily="18" charset="0"/>
                              <a:ea typeface="Cambria Math" panose="02040503050406030204" pitchFamily="18" charset="0"/>
                            </a:rPr>
                          </m:ctrlPr>
                        </m:accPr>
                        <m:e>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𝑝</m:t>
                              </m:r>
                            </m:e>
                            <m:sub>
                              <m:r>
                                <a:rPr lang="en-GB" sz="2400" b="0" i="1" smtClean="0">
                                  <a:latin typeface="Cambria Math" panose="02040503050406030204" pitchFamily="18" charset="0"/>
                                  <a:ea typeface="Cambria Math" panose="02040503050406030204" pitchFamily="18" charset="0"/>
                                </a:rPr>
                                <m:t>𝑖</m:t>
                              </m:r>
                            </m:sub>
                          </m:sSub>
                        </m:e>
                      </m:acc>
                      <m:r>
                        <a:rPr lang="en-GB" sz="2400" b="0" i="1" smtClean="0">
                          <a:latin typeface="Cambria Math" panose="02040503050406030204" pitchFamily="18" charset="0"/>
                          <a:ea typeface="Cambria Math" panose="02040503050406030204" pitchFamily="18" charset="0"/>
                        </a:rPr>
                        <m:t>=</m:t>
                      </m:r>
                      <m:f>
                        <m:fPr>
                          <m:ctrlPr>
                            <a:rPr lang="en-GB" sz="2400" b="0" i="1" smtClean="0">
                              <a:latin typeface="Cambria Math" panose="02040503050406030204" pitchFamily="18" charset="0"/>
                              <a:ea typeface="Cambria Math" panose="02040503050406030204" pitchFamily="18" charset="0"/>
                            </a:rPr>
                          </m:ctrlPr>
                        </m:fPr>
                        <m:num>
                          <m:r>
                            <m:rPr>
                              <m:nor/>
                            </m:rPr>
                            <a:rPr lang="en-GB" sz="2400">
                              <a:latin typeface="Cambria Math" panose="02040503050406030204" pitchFamily="18" charset="0"/>
                              <a:ea typeface="Cambria Math" panose="02040503050406030204" pitchFamily="18" charset="0"/>
                            </a:rPr>
                            <m:t>exp</m:t>
                          </m:r>
                          <m:r>
                            <m:rPr>
                              <m:nor/>
                            </m:rPr>
                            <a:rPr lang="en-GB" sz="2400">
                              <a:latin typeface="Cambria Math" panose="02040503050406030204" pitchFamily="18" charset="0"/>
                              <a:ea typeface="Cambria Math" panose="02040503050406030204" pitchFamily="18" charset="0"/>
                            </a:rPr>
                            <m:t>(1.2179−146.6927</m:t>
                          </m:r>
                          <m:sSub>
                            <m:sSubPr>
                              <m:ctrlPr>
                                <a:rPr lang="en-GB" sz="2400" i="1" dirty="0">
                                  <a:latin typeface="Cambria Math" panose="02040503050406030204" pitchFamily="18" charset="0"/>
                                  <a:ea typeface="Cambria Math" panose="02040503050406030204" pitchFamily="18" charset="0"/>
                                </a:rPr>
                              </m:ctrlPr>
                            </m:sSubPr>
                            <m:e>
                              <m:r>
                                <a:rPr lang="en-GB" sz="2400" i="1" dirty="0">
                                  <a:latin typeface="Cambria Math" panose="02040503050406030204" pitchFamily="18" charset="0"/>
                                  <a:ea typeface="Cambria Math" panose="02040503050406030204" pitchFamily="18" charset="0"/>
                                </a:rPr>
                                <m:t>𝐷𝑜𝑠𝑒</m:t>
                              </m:r>
                            </m:e>
                            <m:sub>
                              <m:r>
                                <a:rPr lang="en-GB" sz="2400" i="1" dirty="0">
                                  <a:latin typeface="Cambria Math" panose="02040503050406030204" pitchFamily="18" charset="0"/>
                                  <a:ea typeface="Cambria Math" panose="02040503050406030204" pitchFamily="18" charset="0"/>
                                </a:rPr>
                                <m:t>𝑖</m:t>
                              </m:r>
                            </m:sub>
                          </m:sSub>
                          <m:r>
                            <a:rPr lang="en-GB" sz="2400" i="1" dirty="0">
                              <a:latin typeface="Cambria Math"/>
                              <a:ea typeface="Cambria Math" panose="02040503050406030204" pitchFamily="18" charset="0"/>
                            </a:rPr>
                            <m:t>)</m:t>
                          </m:r>
                        </m:num>
                        <m:den>
                          <m:r>
                            <a:rPr lang="en-GB" sz="2400" b="0" i="1" smtClean="0">
                              <a:latin typeface="Cambria Math"/>
                              <a:ea typeface="Cambria Math" panose="02040503050406030204" pitchFamily="18" charset="0"/>
                            </a:rPr>
                            <m:t>1+</m:t>
                          </m:r>
                          <m:r>
                            <m:rPr>
                              <m:nor/>
                            </m:rPr>
                            <a:rPr lang="en-GB" sz="2400">
                              <a:latin typeface="Cambria Math" panose="02040503050406030204" pitchFamily="18" charset="0"/>
                              <a:ea typeface="Cambria Math" panose="02040503050406030204" pitchFamily="18" charset="0"/>
                            </a:rPr>
                            <m:t>exp</m:t>
                          </m:r>
                          <m:r>
                            <m:rPr>
                              <m:nor/>
                            </m:rPr>
                            <a:rPr lang="en-GB" sz="2400">
                              <a:latin typeface="Cambria Math" panose="02040503050406030204" pitchFamily="18" charset="0"/>
                              <a:ea typeface="Cambria Math" panose="02040503050406030204" pitchFamily="18" charset="0"/>
                            </a:rPr>
                            <m:t>(1.2179−146.6927</m:t>
                          </m:r>
                          <m:sSub>
                            <m:sSubPr>
                              <m:ctrlPr>
                                <a:rPr lang="en-GB" sz="2400" i="1" dirty="0">
                                  <a:latin typeface="Cambria Math" panose="02040503050406030204" pitchFamily="18" charset="0"/>
                                  <a:ea typeface="Cambria Math" panose="02040503050406030204" pitchFamily="18" charset="0"/>
                                </a:rPr>
                              </m:ctrlPr>
                            </m:sSubPr>
                            <m:e>
                              <m:r>
                                <a:rPr lang="en-GB" sz="2400" i="1" dirty="0">
                                  <a:latin typeface="Cambria Math" panose="02040503050406030204" pitchFamily="18" charset="0"/>
                                  <a:ea typeface="Cambria Math" panose="02040503050406030204" pitchFamily="18" charset="0"/>
                                </a:rPr>
                                <m:t>𝐷𝑜𝑠𝑒</m:t>
                              </m:r>
                            </m:e>
                            <m:sub>
                              <m:r>
                                <a:rPr lang="en-GB" sz="2400" i="1" dirty="0">
                                  <a:latin typeface="Cambria Math" panose="02040503050406030204" pitchFamily="18" charset="0"/>
                                  <a:ea typeface="Cambria Math" panose="02040503050406030204" pitchFamily="18" charset="0"/>
                                </a:rPr>
                                <m:t>𝑖</m:t>
                              </m:r>
                            </m:sub>
                          </m:sSub>
                          <m:r>
                            <a:rPr lang="en-GB" sz="2400" i="1" dirty="0">
                              <a:latin typeface="Cambria Math"/>
                              <a:ea typeface="Cambria Math" panose="02040503050406030204" pitchFamily="18" charset="0"/>
                            </a:rPr>
                            <m:t>)</m:t>
                          </m:r>
                        </m:den>
                      </m:f>
                    </m:oMath>
                  </m:oMathPara>
                </a14:m>
                <a:endParaRPr lang="en-GB" sz="2400" dirty="0">
                  <a:latin typeface="Cambria Math" panose="02040503050406030204" pitchFamily="18" charset="0"/>
                  <a:ea typeface="Cambria Math" panose="020405030504060302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28154" y="1772816"/>
                <a:ext cx="7560840" cy="861326"/>
              </a:xfrm>
              <a:prstGeom prst="rect">
                <a:avLst/>
              </a:prstGeom>
              <a:blipFill rotWithShape="1">
                <a:blip r:embed="rId2"/>
                <a:stretch>
                  <a:fillRect/>
                </a:stretch>
              </a:blipFill>
            </p:spPr>
            <p:txBody>
              <a:bodyPr/>
              <a:lstStyle/>
              <a:p>
                <a:r>
                  <a:rPr lang="nl-BE">
                    <a:noFill/>
                  </a:rPr>
                  <a:t> </a:t>
                </a:r>
              </a:p>
            </p:txBody>
          </p:sp>
        </mc:Fallback>
      </mc:AlternateContent>
      <p:sp>
        <p:nvSpPr>
          <p:cNvPr id="13"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data and predicted model</a:t>
            </a:r>
          </a:p>
        </p:txBody>
      </p:sp>
      <p:pic>
        <p:nvPicPr>
          <p:cNvPr id="1249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032" y="2417617"/>
            <a:ext cx="4402369" cy="439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5536" y="2924944"/>
            <a:ext cx="3600400" cy="461665"/>
          </a:xfrm>
          <a:prstGeom prst="rect">
            <a:avLst/>
          </a:prstGeom>
          <a:noFill/>
        </p:spPr>
        <p:txBody>
          <a:bodyPr wrap="square" rtlCol="0">
            <a:spAutoFit/>
          </a:bodyPr>
          <a:lstStyle/>
          <a:p>
            <a:r>
              <a:rPr lang="en-US" sz="2400" dirty="0"/>
              <a:t>Which model is the best ?</a:t>
            </a:r>
            <a:endParaRPr lang="nl-BE" sz="2400" dirty="0"/>
          </a:p>
        </p:txBody>
      </p:sp>
    </p:spTree>
    <p:extLst>
      <p:ext uri="{BB962C8B-B14F-4D97-AF65-F5344CB8AC3E}">
        <p14:creationId xmlns:p14="http://schemas.microsoft.com/office/powerpoint/2010/main" val="38637366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177</a:t>
            </a:fld>
            <a:endParaRPr lang="en-GB" dirty="0">
              <a:solidFill>
                <a:schemeClr val="tx2"/>
              </a:solidFill>
            </a:endParaRPr>
          </a:p>
        </p:txBody>
      </p:sp>
      <p:sp>
        <p:nvSpPr>
          <p:cNvPr id="7" name="TextBox 6"/>
          <p:cNvSpPr txBox="1"/>
          <p:nvPr/>
        </p:nvSpPr>
        <p:spPr>
          <a:xfrm>
            <a:off x="651334" y="1772816"/>
            <a:ext cx="7779852" cy="2631490"/>
          </a:xfrm>
          <a:prstGeom prst="rect">
            <a:avLst/>
          </a:prstGeom>
          <a:noFill/>
        </p:spPr>
        <p:txBody>
          <a:bodyPr wrap="square" rtlCol="0">
            <a:spAutoFit/>
          </a:bodyPr>
          <a:lstStyle/>
          <a:p>
            <a:pPr marL="285750" indent="-285750" algn="just">
              <a:lnSpc>
                <a:spcPct val="150000"/>
              </a:lnSpc>
              <a:buClr>
                <a:schemeClr val="tx2"/>
              </a:buClr>
              <a:buFont typeface="Arial" panose="020B0604020202020204" pitchFamily="34" charset="0"/>
              <a:buChar char="•"/>
            </a:pPr>
            <a:r>
              <a:rPr lang="en-GB" sz="2200" dirty="0"/>
              <a:t>Binary data can also be analysed using probit or </a:t>
            </a:r>
            <a:r>
              <a:rPr lang="en-GB" sz="2200" dirty="0" err="1"/>
              <a:t>cloglog</a:t>
            </a:r>
            <a:r>
              <a:rPr lang="en-GB" sz="2200" dirty="0"/>
              <a:t> transformation. However, logistic regression model based on the logit link provides most intuitive and practically relevant interpretation. It is the most common form of binomial model in medical and health research.</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example 2</a:t>
            </a:r>
          </a:p>
        </p:txBody>
      </p:sp>
    </p:spTree>
    <p:extLst>
      <p:ext uri="{BB962C8B-B14F-4D97-AF65-F5344CB8AC3E}">
        <p14:creationId xmlns:p14="http://schemas.microsoft.com/office/powerpoint/2010/main" val="38095738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996417901"/>
              </p:ext>
            </p:extLst>
          </p:nvPr>
        </p:nvGraphicFramePr>
        <p:xfrm>
          <a:off x="1763688" y="2780928"/>
          <a:ext cx="4752529" cy="2477075"/>
        </p:xfrm>
        <a:graphic>
          <a:graphicData uri="http://schemas.openxmlformats.org/drawingml/2006/table">
            <a:tbl>
              <a:tblPr firstRow="1" firstCol="1" bandRow="1">
                <a:tableStyleId>{2D5ABB26-0587-4C30-8999-92F81FD0307C}</a:tableStyleId>
              </a:tblPr>
              <a:tblGrid>
                <a:gridCol w="1505737">
                  <a:extLst>
                    <a:ext uri="{9D8B030D-6E8A-4147-A177-3AD203B41FA5}">
                      <a16:colId xmlns:a16="http://schemas.microsoft.com/office/drawing/2014/main" val="20000"/>
                    </a:ext>
                  </a:extLst>
                </a:gridCol>
                <a:gridCol w="1024999">
                  <a:extLst>
                    <a:ext uri="{9D8B030D-6E8A-4147-A177-3AD203B41FA5}">
                      <a16:colId xmlns:a16="http://schemas.microsoft.com/office/drawing/2014/main" val="20001"/>
                    </a:ext>
                  </a:extLst>
                </a:gridCol>
                <a:gridCol w="1004788">
                  <a:extLst>
                    <a:ext uri="{9D8B030D-6E8A-4147-A177-3AD203B41FA5}">
                      <a16:colId xmlns:a16="http://schemas.microsoft.com/office/drawing/2014/main" val="20002"/>
                    </a:ext>
                  </a:extLst>
                </a:gridCol>
                <a:gridCol w="1217005">
                  <a:extLst>
                    <a:ext uri="{9D8B030D-6E8A-4147-A177-3AD203B41FA5}">
                      <a16:colId xmlns:a16="http://schemas.microsoft.com/office/drawing/2014/main" val="20003"/>
                    </a:ext>
                  </a:extLst>
                </a:gridCol>
              </a:tblGrid>
              <a:tr h="1065718">
                <a:tc>
                  <a:txBody>
                    <a:bodyPr/>
                    <a:lstStyle/>
                    <a:p>
                      <a:pPr>
                        <a:spcAft>
                          <a:spcPts val="0"/>
                        </a:spcAft>
                      </a:pPr>
                      <a:endParaRPr lang="en-GB" sz="2200" dirty="0">
                        <a:effectLst/>
                      </a:endParaRPr>
                    </a:p>
                    <a:p>
                      <a:pPr>
                        <a:spcAft>
                          <a:spcPts val="0"/>
                        </a:spcAft>
                      </a:pPr>
                      <a:r>
                        <a:rPr lang="en-GB" sz="2200" dirty="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a:effectLst/>
                        </a:rPr>
                        <a:t>Child</a:t>
                      </a:r>
                      <a:r>
                        <a:rPr lang="en-GB" sz="2200" baseline="0" dirty="0">
                          <a:effectLst/>
                        </a:rPr>
                        <a:t> </a:t>
                      </a:r>
                      <a:r>
                        <a:rPr lang="en-GB" sz="2200" dirty="0" err="1">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2200">
                          <a:effectLst/>
                        </a:rPr>
                        <a:t> </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89655">
                <a:tc>
                  <a:txBody>
                    <a:bodyPr/>
                    <a:lstStyle/>
                    <a:p>
                      <a:pPr>
                        <a:spcAft>
                          <a:spcPts val="0"/>
                        </a:spcAft>
                      </a:pPr>
                      <a:r>
                        <a:rPr lang="en-GB" sz="2200">
                          <a:effectLst/>
                        </a:rPr>
                        <a:t>Male</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326</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360</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686</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243</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278</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521</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539552" y="1268760"/>
            <a:ext cx="7920880" cy="1107996"/>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t>Fit a logistic regression model to investigate the association between the likelihood of child anaemia and child gender.</a:t>
            </a:r>
          </a:p>
        </p:txBody>
      </p:sp>
      <p:sp>
        <p:nvSpPr>
          <p:cNvPr id="5" name="Slide Number Placeholder 1"/>
          <p:cNvSpPr>
            <a:spLocks noGrp="1"/>
          </p:cNvSpPr>
          <p:nvPr>
            <p:ph type="sldNum" sz="quarter" idx="12"/>
          </p:nvPr>
        </p:nvSpPr>
        <p:spPr/>
        <p:txBody>
          <a:bodyPr/>
          <a:lstStyle/>
          <a:p>
            <a:fld id="{027F8F33-E833-410C-86D4-1EA22AEB9AFA}" type="slidenum">
              <a:rPr lang="en-GB" smtClean="0">
                <a:solidFill>
                  <a:schemeClr val="tx2"/>
                </a:solidFill>
              </a:rPr>
              <a:t>178</a:t>
            </a:fld>
            <a:endParaRPr lang="en-GB" dirty="0">
              <a:solidFill>
                <a:schemeClr val="tx2"/>
              </a:solidFill>
            </a:endParaRP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 example 2</a:t>
            </a:r>
          </a:p>
        </p:txBody>
      </p:sp>
    </p:spTree>
    <p:extLst>
      <p:ext uri="{BB962C8B-B14F-4D97-AF65-F5344CB8AC3E}">
        <p14:creationId xmlns:p14="http://schemas.microsoft.com/office/powerpoint/2010/main" val="7658459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179</a:t>
            </a:fld>
            <a:endParaRPr lang="en-GB" dirty="0">
              <a:solidFill>
                <a:schemeClr val="tx2"/>
              </a:solidFill>
            </a:endParaRPr>
          </a:p>
        </p:txBody>
      </p:sp>
      <p:sp>
        <p:nvSpPr>
          <p:cNvPr id="6" name="Rectangle 5"/>
          <p:cNvSpPr/>
          <p:nvPr/>
        </p:nvSpPr>
        <p:spPr>
          <a:xfrm>
            <a:off x="179512" y="1634604"/>
            <a:ext cx="8784976" cy="1938992"/>
          </a:xfrm>
          <a:prstGeom prst="rect">
            <a:avLst/>
          </a:prstGeom>
          <a:ln w="25400">
            <a:solidFill>
              <a:srgbClr val="0070C0"/>
            </a:solidFill>
          </a:ln>
        </p:spPr>
        <p:txBody>
          <a:bodyPr wrap="square">
            <a:spAutoFit/>
          </a:bodyPr>
          <a:lstStyle/>
          <a:p>
            <a:pPr>
              <a:lnSpc>
                <a:spcPct val="150000"/>
              </a:lnSpc>
            </a:pPr>
            <a:r>
              <a:rPr lang="en-GB" sz="1600" dirty="0" err="1">
                <a:latin typeface="Courier New" panose="02070309020205020404" pitchFamily="49" charset="0"/>
                <a:cs typeface="Courier New" panose="02070309020205020404" pitchFamily="49" charset="0"/>
              </a:rPr>
              <a:t>anemic</a:t>
            </a:r>
            <a:r>
              <a:rPr lang="en-GB" sz="1600" dirty="0">
                <a:latin typeface="Courier New" panose="02070309020205020404" pitchFamily="49" charset="0"/>
                <a:cs typeface="Courier New" panose="02070309020205020404" pitchFamily="49" charset="0"/>
              </a:rPr>
              <a:t> &lt;- read.csv("C:/projects/VLIR/</a:t>
            </a:r>
            <a:r>
              <a:rPr lang="en-GB" sz="1600" dirty="0" err="1">
                <a:latin typeface="Courier New" panose="02070309020205020404" pitchFamily="49" charset="0"/>
                <a:cs typeface="Courier New" panose="02070309020205020404" pitchFamily="49" charset="0"/>
              </a:rPr>
              <a:t>CrossCutting</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CoursesUpdated</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BinaryKasim</a:t>
            </a:r>
            <a:r>
              <a:rPr lang="en-GB" sz="1600" dirty="0">
                <a:latin typeface="Courier New" panose="02070309020205020404" pitchFamily="49" charset="0"/>
                <a:cs typeface="Courier New" panose="02070309020205020404" pitchFamily="49" charset="0"/>
              </a:rPr>
              <a:t>/data/Child anaemia.csv", header=TRUE)</a:t>
            </a:r>
          </a:p>
          <a:p>
            <a:pPr>
              <a:lnSpc>
                <a:spcPct val="150000"/>
              </a:lnSpc>
            </a:pPr>
            <a:r>
              <a:rPr lang="en-GB" sz="1600" dirty="0" err="1">
                <a:latin typeface="Courier New" panose="02070309020205020404" pitchFamily="49" charset="0"/>
                <a:cs typeface="Courier New" panose="02070309020205020404" pitchFamily="49" charset="0"/>
              </a:rPr>
              <a:t>anemic$y</a:t>
            </a:r>
            <a:r>
              <a:rPr lang="en-GB" sz="1600" dirty="0">
                <a:latin typeface="Courier New" panose="02070309020205020404" pitchFamily="49" charset="0"/>
                <a:cs typeface="Courier New" panose="02070309020205020404" pitchFamily="49" charset="0"/>
              </a:rPr>
              <a:t> &lt;- </a:t>
            </a:r>
            <a:r>
              <a:rPr lang="en-GB" sz="1600" dirty="0" err="1">
                <a:latin typeface="Courier New" panose="02070309020205020404" pitchFamily="49" charset="0"/>
                <a:cs typeface="Courier New" panose="02070309020205020404" pitchFamily="49" charset="0"/>
              </a:rPr>
              <a:t>ifelse</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anemic$Child_Anemic</a:t>
            </a:r>
            <a:r>
              <a:rPr lang="en-GB" sz="1600" dirty="0">
                <a:latin typeface="Courier New" panose="02070309020205020404" pitchFamily="49" charset="0"/>
                <a:cs typeface="Courier New" panose="02070309020205020404" pitchFamily="49" charset="0"/>
              </a:rPr>
              <a:t>=="Yes",1,0) </a:t>
            </a:r>
          </a:p>
          <a:p>
            <a:pPr>
              <a:lnSpc>
                <a:spcPct val="150000"/>
              </a:lnSpc>
            </a:pPr>
            <a:r>
              <a:rPr lang="en-GB" sz="1600" dirty="0" err="1">
                <a:latin typeface="Courier New" panose="02070309020205020404" pitchFamily="49" charset="0"/>
                <a:cs typeface="Courier New" panose="02070309020205020404" pitchFamily="49" charset="0"/>
              </a:rPr>
              <a:t>anemic$gender</a:t>
            </a:r>
            <a:r>
              <a:rPr lang="en-GB" sz="1600" dirty="0">
                <a:latin typeface="Courier New" panose="02070309020205020404" pitchFamily="49" charset="0"/>
                <a:cs typeface="Courier New" panose="02070309020205020404" pitchFamily="49" charset="0"/>
              </a:rPr>
              <a:t> &lt;- </a:t>
            </a:r>
            <a:r>
              <a:rPr lang="en-GB" sz="1600" dirty="0" err="1">
                <a:latin typeface="Courier New" panose="02070309020205020404" pitchFamily="49" charset="0"/>
                <a:cs typeface="Courier New" panose="02070309020205020404" pitchFamily="49" charset="0"/>
              </a:rPr>
              <a:t>ifelse</a:t>
            </a:r>
            <a:r>
              <a:rPr lang="en-GB" sz="1600" dirty="0">
                <a:latin typeface="Courier New" panose="02070309020205020404" pitchFamily="49" charset="0"/>
                <a:cs typeface="Courier New" panose="02070309020205020404" pitchFamily="49" charset="0"/>
              </a:rPr>
              <a:t>(</a:t>
            </a:r>
            <a:r>
              <a:rPr lang="en-GB" sz="1600" dirty="0" err="1">
                <a:latin typeface="Courier New" panose="02070309020205020404" pitchFamily="49" charset="0"/>
                <a:cs typeface="Courier New" panose="02070309020205020404" pitchFamily="49" charset="0"/>
              </a:rPr>
              <a:t>anemic$Child_Gender</a:t>
            </a:r>
            <a:r>
              <a:rPr lang="en-GB" sz="1600" dirty="0">
                <a:latin typeface="Courier New" panose="02070309020205020404" pitchFamily="49" charset="0"/>
                <a:cs typeface="Courier New" panose="02070309020205020404" pitchFamily="49" charset="0"/>
              </a:rPr>
              <a:t>=="Boy",1,0)</a:t>
            </a:r>
          </a:p>
        </p:txBody>
      </p:sp>
      <p:sp>
        <p:nvSpPr>
          <p:cNvPr id="8" name="TextBox 7"/>
          <p:cNvSpPr txBox="1"/>
          <p:nvPr/>
        </p:nvSpPr>
        <p:spPr>
          <a:xfrm>
            <a:off x="467544" y="1340768"/>
            <a:ext cx="3096344"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House Keeping</a:t>
            </a:r>
          </a:p>
        </p:txBody>
      </p:sp>
      <p:sp>
        <p:nvSpPr>
          <p:cNvPr id="12"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
        <p:nvSpPr>
          <p:cNvPr id="3" name="Rectangle 2"/>
          <p:cNvSpPr/>
          <p:nvPr/>
        </p:nvSpPr>
        <p:spPr>
          <a:xfrm>
            <a:off x="179512" y="3960346"/>
            <a:ext cx="4320480" cy="2492990"/>
          </a:xfrm>
          <a:prstGeom prst="rect">
            <a:avLst/>
          </a:prstGeom>
          <a:ln>
            <a:solidFill>
              <a:srgbClr val="FF0000"/>
            </a:solidFill>
            <a:prstDash val="lgDash"/>
          </a:ln>
        </p:spPr>
        <p:txBody>
          <a:bodyPr wrap="square">
            <a:spAutoFit/>
          </a:bodyPr>
          <a:lstStyle/>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head</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data.frame</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anemic$y,anemic$gender</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anemic.y</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anemic.gender</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1        1             0</a:t>
            </a:r>
          </a:p>
          <a:p>
            <a:r>
              <a:rPr lang="nl-BE" sz="1200" dirty="0">
                <a:latin typeface="Courier New" panose="02070309020205020404" pitchFamily="49" charset="0"/>
                <a:cs typeface="Courier New" panose="02070309020205020404" pitchFamily="49" charset="0"/>
              </a:rPr>
              <a:t>2        1             1</a:t>
            </a:r>
          </a:p>
          <a:p>
            <a:r>
              <a:rPr lang="nl-BE" sz="1200" dirty="0">
                <a:latin typeface="Courier New" panose="02070309020205020404" pitchFamily="49" charset="0"/>
                <a:cs typeface="Courier New" panose="02070309020205020404" pitchFamily="49" charset="0"/>
              </a:rPr>
              <a:t>3        0             1</a:t>
            </a:r>
          </a:p>
          <a:p>
            <a:r>
              <a:rPr lang="nl-BE" sz="1200" dirty="0">
                <a:latin typeface="Courier New" panose="02070309020205020404" pitchFamily="49" charset="0"/>
                <a:cs typeface="Courier New" panose="02070309020205020404" pitchFamily="49" charset="0"/>
              </a:rPr>
              <a:t>4        1             0</a:t>
            </a:r>
          </a:p>
          <a:p>
            <a:r>
              <a:rPr lang="nl-BE" sz="1200" dirty="0">
                <a:latin typeface="Courier New" panose="02070309020205020404" pitchFamily="49" charset="0"/>
                <a:cs typeface="Courier New" panose="02070309020205020404" pitchFamily="49" charset="0"/>
              </a:rPr>
              <a:t>5        1             0</a:t>
            </a:r>
          </a:p>
          <a:p>
            <a:r>
              <a:rPr lang="nl-BE" sz="1200" dirty="0">
                <a:latin typeface="Courier New" panose="02070309020205020404" pitchFamily="49" charset="0"/>
                <a:cs typeface="Courier New" panose="02070309020205020404" pitchFamily="49" charset="0"/>
              </a:rPr>
              <a:t>6        0             0</a:t>
            </a:r>
          </a:p>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table</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anemic$y,anemic$gender</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0   1</a:t>
            </a:r>
          </a:p>
          <a:p>
            <a:r>
              <a:rPr lang="nl-BE" sz="1200" dirty="0">
                <a:latin typeface="Courier New" panose="02070309020205020404" pitchFamily="49" charset="0"/>
                <a:cs typeface="Courier New" panose="02070309020205020404" pitchFamily="49" charset="0"/>
              </a:rPr>
              <a:t>  0 278 360</a:t>
            </a:r>
          </a:p>
          <a:p>
            <a:r>
              <a:rPr lang="nl-BE" sz="1200" dirty="0">
                <a:latin typeface="Courier New" panose="02070309020205020404" pitchFamily="49" charset="0"/>
                <a:cs typeface="Courier New" panose="02070309020205020404" pitchFamily="49" charset="0"/>
              </a:rPr>
              <a:t>  1 243 326</a:t>
            </a:r>
          </a:p>
        </p:txBody>
      </p:sp>
    </p:spTree>
    <p:extLst>
      <p:ext uri="{BB962C8B-B14F-4D97-AF65-F5344CB8AC3E}">
        <p14:creationId xmlns:p14="http://schemas.microsoft.com/office/powerpoint/2010/main" val="4045389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18</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1619672" y="2396132"/>
                <a:ext cx="5304014" cy="10442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𝑌</m:t>
                      </m:r>
                      <m:r>
                        <a:rPr lang="en-GB" sz="2200" b="0" i="1" smtClean="0">
                          <a:latin typeface="Cambria Math"/>
                        </a:rPr>
                        <m:t>= </m:t>
                      </m:r>
                      <m:nary>
                        <m:naryPr>
                          <m:chr m:val="∑"/>
                          <m:ctrlPr>
                            <a:rPr lang="en-GB" sz="2200" b="0" i="1" smtClean="0">
                              <a:latin typeface="Cambria Math" panose="02040503050406030204" pitchFamily="18" charset="0"/>
                            </a:rPr>
                          </m:ctrlPr>
                        </m:naryPr>
                        <m:sub>
                          <m:r>
                            <m:rPr>
                              <m:brk m:alnAt="23"/>
                            </m:rPr>
                            <a:rPr lang="en-GB" sz="2200" b="0" i="1" smtClean="0">
                              <a:latin typeface="Cambria Math"/>
                            </a:rPr>
                            <m:t>𝑖</m:t>
                          </m:r>
                          <m:r>
                            <a:rPr lang="en-GB" sz="2200" b="0" i="1" smtClean="0">
                              <a:latin typeface="Cambria Math"/>
                            </a:rPr>
                            <m:t>=1</m:t>
                          </m:r>
                        </m:sub>
                        <m:sup>
                          <m:r>
                            <a:rPr lang="en-GB" sz="2200" b="0" i="1" smtClean="0">
                              <a:latin typeface="Cambria Math"/>
                            </a:rPr>
                            <m:t>𝑁</m:t>
                          </m:r>
                        </m:sup>
                        <m:e>
                          <m:sSub>
                            <m:sSubPr>
                              <m:ctrlPr>
                                <a:rPr lang="en-GB" sz="2200" b="0" i="1" smtClean="0">
                                  <a:latin typeface="Cambria Math" panose="02040503050406030204" pitchFamily="18" charset="0"/>
                                </a:rPr>
                              </m:ctrlPr>
                            </m:sSubPr>
                            <m:e>
                              <m:r>
                                <a:rPr lang="en-GB" sz="2200" b="0" i="1" smtClean="0">
                                  <a:latin typeface="Cambria Math"/>
                                </a:rPr>
                                <m:t>𝑌</m:t>
                              </m:r>
                            </m:e>
                            <m:sub>
                              <m:r>
                                <a:rPr lang="en-GB" sz="2200" b="0" i="1" smtClean="0">
                                  <a:latin typeface="Cambria Math"/>
                                </a:rPr>
                                <m:t>𝑖</m:t>
                              </m:r>
                            </m:sub>
                          </m:sSub>
                        </m:e>
                      </m:nary>
                    </m:oMath>
                  </m:oMathPara>
                </a14:m>
                <a:endParaRPr lang="en-GB" sz="2200" dirty="0"/>
              </a:p>
            </p:txBody>
          </p:sp>
        </mc:Choice>
        <mc:Fallback xmlns="">
          <p:sp>
            <p:nvSpPr>
              <p:cNvPr id="5" name="TextBox 4"/>
              <p:cNvSpPr txBox="1">
                <a:spLocks noRot="1" noChangeAspect="1" noMove="1" noResize="1" noEditPoints="1" noAdjustHandles="1" noChangeArrowheads="1" noChangeShapeType="1" noTextEdit="1"/>
              </p:cNvSpPr>
              <p:nvPr/>
            </p:nvSpPr>
            <p:spPr>
              <a:xfrm>
                <a:off x="1619672" y="2396132"/>
                <a:ext cx="5304014" cy="1044260"/>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67544" y="1628800"/>
                <a:ext cx="619268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Number of successes (</a:t>
                </a:r>
                <a14:m>
                  <m:oMath xmlns:m="http://schemas.openxmlformats.org/officeDocument/2006/math">
                    <m:r>
                      <a:rPr lang="en-GB" sz="2200" i="1" dirty="0" smtClean="0">
                        <a:latin typeface="Cambria Math"/>
                      </a:rPr>
                      <m:t>𝑌</m:t>
                    </m:r>
                  </m:oMath>
                </a14:m>
                <a:r>
                  <a:rPr lang="en-GB" sz="2200"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467544" y="1628800"/>
                <a:ext cx="6192688" cy="430887"/>
              </a:xfrm>
              <a:prstGeom prst="rect">
                <a:avLst/>
              </a:prstGeom>
              <a:blipFill rotWithShape="1">
                <a:blip r:embed="rId3"/>
                <a:stretch>
                  <a:fillRect l="-1181" t="-7042" b="-28169"/>
                </a:stretch>
              </a:blipFill>
            </p:spPr>
            <p:txBody>
              <a:bodyPr/>
              <a:lstStyle/>
              <a:p>
                <a:r>
                  <a:rPr lang="en-GB">
                    <a:noFill/>
                  </a:rPr>
                  <a:t> </a:t>
                </a:r>
              </a:p>
            </p:txBody>
          </p:sp>
        </mc:Fallback>
      </mc:AlternateContent>
      <p:sp>
        <p:nvSpPr>
          <p:cNvPr id="13" name="TextBox 12"/>
          <p:cNvSpPr txBox="1"/>
          <p:nvPr/>
        </p:nvSpPr>
        <p:spPr>
          <a:xfrm>
            <a:off x="467544" y="3645024"/>
            <a:ext cx="619268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Number of failures</a:t>
            </a:r>
          </a:p>
        </p:txBody>
      </p:sp>
      <mc:AlternateContent xmlns:mc="http://schemas.openxmlformats.org/markup-compatibility/2006" xmlns:a14="http://schemas.microsoft.com/office/drawing/2010/main">
        <mc:Choice Requires="a14">
          <p:sp>
            <p:nvSpPr>
              <p:cNvPr id="16" name="TextBox 15"/>
              <p:cNvSpPr txBox="1"/>
              <p:nvPr/>
            </p:nvSpPr>
            <p:spPr>
              <a:xfrm>
                <a:off x="1619672" y="4437111"/>
                <a:ext cx="5304014"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m:t>
                      </m:r>
                      <m:r>
                        <a:rPr lang="en-GB" sz="2200" b="0" i="1" smtClean="0">
                          <a:latin typeface="Cambria Math"/>
                        </a:rPr>
                        <m:t>𝑁</m:t>
                      </m:r>
                      <m:r>
                        <a:rPr lang="en-GB" sz="2200" b="0" i="1" smtClean="0">
                          <a:latin typeface="Cambria Math"/>
                        </a:rPr>
                        <m:t>−</m:t>
                      </m:r>
                      <m:r>
                        <a:rPr lang="en-GB" sz="2200" b="0" i="1" smtClean="0">
                          <a:latin typeface="Cambria Math"/>
                        </a:rPr>
                        <m:t>𝑌</m:t>
                      </m:r>
                    </m:oMath>
                  </m:oMathPara>
                </a14:m>
                <a:endParaRPr lang="en-GB" sz="2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619672" y="4437111"/>
                <a:ext cx="5304014" cy="430887"/>
              </a:xfrm>
              <a:prstGeom prst="rect">
                <a:avLst/>
              </a:prstGeom>
              <a:blipFill rotWithShape="1">
                <a:blip r:embed="rId4"/>
                <a:stretch>
                  <a:fillRect/>
                </a:stretch>
              </a:blipFill>
            </p:spPr>
            <p:txBody>
              <a:bodyPr/>
              <a:lstStyle/>
              <a:p>
                <a:r>
                  <a:rPr lang="en-GB">
                    <a:noFill/>
                  </a:rPr>
                  <a:t> </a:t>
                </a:r>
              </a:p>
            </p:txBody>
          </p:sp>
        </mc:Fallback>
      </mc:AlternateContent>
      <p:sp>
        <p:nvSpPr>
          <p:cNvPr id="17" name="TextBox 16"/>
          <p:cNvSpPr txBox="1"/>
          <p:nvPr/>
        </p:nvSpPr>
        <p:spPr>
          <a:xfrm>
            <a:off x="479309" y="5085184"/>
            <a:ext cx="8269155" cy="1107996"/>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t>Note that success and failure are mutually exclusive. Both can not occur simultaneously in a single trial. </a:t>
            </a:r>
          </a:p>
        </p:txBody>
      </p:sp>
      <p:sp>
        <p:nvSpPr>
          <p:cNvPr id="11" name="Title 1"/>
          <p:cNvSpPr txBox="1">
            <a:spLocks/>
          </p:cNvSpPr>
          <p:nvPr/>
        </p:nvSpPr>
        <p:spPr>
          <a:xfrm>
            <a:off x="971600" y="207079"/>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p:spTree>
    <p:extLst>
      <p:ext uri="{BB962C8B-B14F-4D97-AF65-F5344CB8AC3E}">
        <p14:creationId xmlns:p14="http://schemas.microsoft.com/office/powerpoint/2010/main" val="286051210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180</a:t>
            </a:fld>
            <a:endParaRPr lang="en-GB" dirty="0">
              <a:solidFill>
                <a:schemeClr val="tx2"/>
              </a:solidFill>
            </a:endParaRPr>
          </a:p>
        </p:txBody>
      </p:sp>
      <p:sp>
        <p:nvSpPr>
          <p:cNvPr id="8" name="TextBox 7"/>
          <p:cNvSpPr txBox="1"/>
          <p:nvPr/>
        </p:nvSpPr>
        <p:spPr>
          <a:xfrm>
            <a:off x="467544" y="1340768"/>
            <a:ext cx="3096344"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Logistic regression</a:t>
            </a:r>
          </a:p>
        </p:txBody>
      </p:sp>
      <p:sp>
        <p:nvSpPr>
          <p:cNvPr id="12"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
        <p:nvSpPr>
          <p:cNvPr id="3" name="Rectangle 2"/>
          <p:cNvSpPr/>
          <p:nvPr/>
        </p:nvSpPr>
        <p:spPr>
          <a:xfrm>
            <a:off x="758369" y="1916832"/>
            <a:ext cx="7846079" cy="369332"/>
          </a:xfrm>
          <a:prstGeom prst="rect">
            <a:avLst/>
          </a:prstGeom>
          <a:ln>
            <a:solidFill>
              <a:srgbClr val="0070C0"/>
            </a:solidFill>
          </a:ln>
        </p:spPr>
        <p:txBody>
          <a:bodyPr wrap="square">
            <a:spAutoFit/>
          </a:bodyPr>
          <a:lstStyle/>
          <a:p>
            <a:r>
              <a:rPr lang="nl-BE" dirty="0"/>
              <a:t>fit.1 &lt;- </a:t>
            </a:r>
            <a:r>
              <a:rPr lang="nl-BE" dirty="0" err="1"/>
              <a:t>glm</a:t>
            </a:r>
            <a:r>
              <a:rPr lang="nl-BE" dirty="0"/>
              <a:t>(</a:t>
            </a:r>
            <a:r>
              <a:rPr lang="nl-BE" dirty="0" err="1"/>
              <a:t>y~gender</a:t>
            </a:r>
            <a:r>
              <a:rPr lang="nl-BE" dirty="0"/>
              <a:t>, family=</a:t>
            </a:r>
            <a:r>
              <a:rPr lang="nl-BE" dirty="0" err="1"/>
              <a:t>binomial</a:t>
            </a:r>
            <a:r>
              <a:rPr lang="nl-BE" dirty="0"/>
              <a:t>(link=</a:t>
            </a:r>
            <a:r>
              <a:rPr lang="nl-BE" dirty="0" err="1"/>
              <a:t>logit</a:t>
            </a:r>
            <a:r>
              <a:rPr lang="nl-BE" dirty="0"/>
              <a:t>),data=</a:t>
            </a:r>
            <a:r>
              <a:rPr lang="nl-BE" dirty="0" err="1"/>
              <a:t>anemic</a:t>
            </a:r>
            <a:r>
              <a:rPr lang="nl-BE" dirty="0"/>
              <a:t>)</a:t>
            </a:r>
          </a:p>
        </p:txBody>
      </p:sp>
      <p:graphicFrame>
        <p:nvGraphicFramePr>
          <p:cNvPr id="5" name="Object 4"/>
          <p:cNvGraphicFramePr>
            <a:graphicFrameLocks noChangeAspect="1"/>
          </p:cNvGraphicFramePr>
          <p:nvPr>
            <p:extLst>
              <p:ext uri="{D42A27DB-BD31-4B8C-83A1-F6EECF244321}">
                <p14:modId xmlns:p14="http://schemas.microsoft.com/office/powerpoint/2010/main" val="4140212869"/>
              </p:ext>
            </p:extLst>
          </p:nvPr>
        </p:nvGraphicFramePr>
        <p:xfrm>
          <a:off x="779624" y="2780928"/>
          <a:ext cx="5178425" cy="2801938"/>
        </p:xfrm>
        <a:graphic>
          <a:graphicData uri="http://schemas.openxmlformats.org/presentationml/2006/ole">
            <mc:AlternateContent xmlns:mc="http://schemas.openxmlformats.org/markup-compatibility/2006">
              <mc:Choice xmlns:v="urn:schemas-microsoft-com:vml" Requires="v">
                <p:oleObj spid="_x0000_s127015" name="Vergelijking" r:id="rId3" imgW="2260440" imgH="1371600" progId="Equation.3">
                  <p:embed/>
                </p:oleObj>
              </mc:Choice>
              <mc:Fallback>
                <p:oleObj name="Vergelijking" r:id="rId3" imgW="2260440" imgH="1371600" progId="Equation.3">
                  <p:embed/>
                  <p:pic>
                    <p:nvPicPr>
                      <p:cNvPr id="0" name="Object 3"/>
                      <p:cNvPicPr>
                        <a:picLocks noChangeAspect="1" noChangeArrowheads="1"/>
                      </p:cNvPicPr>
                      <p:nvPr/>
                    </p:nvPicPr>
                    <p:blipFill>
                      <a:blip r:embed="rId4"/>
                      <a:srcRect/>
                      <a:stretch>
                        <a:fillRect/>
                      </a:stretch>
                    </p:blipFill>
                    <p:spPr bwMode="auto">
                      <a:xfrm>
                        <a:off x="779624" y="2780928"/>
                        <a:ext cx="5178425"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531872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181</a:t>
            </a:fld>
            <a:endParaRPr lang="en-GB" dirty="0">
              <a:solidFill>
                <a:schemeClr val="tx2"/>
              </a:solidFill>
            </a:endParaRPr>
          </a:p>
        </p:txBody>
      </p:sp>
      <p:sp>
        <p:nvSpPr>
          <p:cNvPr id="8" name="TextBox 7"/>
          <p:cNvSpPr txBox="1"/>
          <p:nvPr/>
        </p:nvSpPr>
        <p:spPr>
          <a:xfrm>
            <a:off x="467544" y="1340768"/>
            <a:ext cx="3096344"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Logistic regression</a:t>
            </a:r>
          </a:p>
        </p:txBody>
      </p:sp>
      <p:sp>
        <p:nvSpPr>
          <p:cNvPr id="12"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
        <p:nvSpPr>
          <p:cNvPr id="3" name="Rectangle 2"/>
          <p:cNvSpPr/>
          <p:nvPr/>
        </p:nvSpPr>
        <p:spPr>
          <a:xfrm>
            <a:off x="758369" y="1916832"/>
            <a:ext cx="7846079" cy="369332"/>
          </a:xfrm>
          <a:prstGeom prst="rect">
            <a:avLst/>
          </a:prstGeom>
          <a:ln>
            <a:solidFill>
              <a:srgbClr val="0070C0"/>
            </a:solidFill>
          </a:ln>
        </p:spPr>
        <p:txBody>
          <a:bodyPr wrap="square">
            <a:spAutoFit/>
          </a:bodyPr>
          <a:lstStyle/>
          <a:p>
            <a:r>
              <a:rPr lang="nl-BE" dirty="0"/>
              <a:t>fit.1 &lt;- </a:t>
            </a:r>
            <a:r>
              <a:rPr lang="nl-BE" dirty="0" err="1"/>
              <a:t>glm</a:t>
            </a:r>
            <a:r>
              <a:rPr lang="nl-BE" dirty="0"/>
              <a:t>(</a:t>
            </a:r>
            <a:r>
              <a:rPr lang="nl-BE" dirty="0" err="1"/>
              <a:t>y~gender</a:t>
            </a:r>
            <a:r>
              <a:rPr lang="nl-BE" dirty="0"/>
              <a:t>, family=</a:t>
            </a:r>
            <a:r>
              <a:rPr lang="nl-BE" dirty="0" err="1"/>
              <a:t>binomial</a:t>
            </a:r>
            <a:r>
              <a:rPr lang="nl-BE" dirty="0"/>
              <a:t>(link=</a:t>
            </a:r>
            <a:r>
              <a:rPr lang="nl-BE" dirty="0" err="1"/>
              <a:t>logit</a:t>
            </a:r>
            <a:r>
              <a:rPr lang="nl-BE" dirty="0"/>
              <a:t>),data=</a:t>
            </a:r>
            <a:r>
              <a:rPr lang="nl-BE" dirty="0" err="1"/>
              <a:t>anemic</a:t>
            </a:r>
            <a:r>
              <a:rPr lang="nl-BE" dirty="0"/>
              <a:t>)</a:t>
            </a:r>
          </a:p>
        </p:txBody>
      </p:sp>
      <p:sp>
        <p:nvSpPr>
          <p:cNvPr id="4" name="Rectangle 3"/>
          <p:cNvSpPr/>
          <p:nvPr/>
        </p:nvSpPr>
        <p:spPr>
          <a:xfrm>
            <a:off x="758369" y="2699042"/>
            <a:ext cx="7846079" cy="3970318"/>
          </a:xfrm>
          <a:prstGeom prst="rect">
            <a:avLst/>
          </a:prstGeom>
          <a:ln>
            <a:solidFill>
              <a:srgbClr val="FF0000"/>
            </a:solidFill>
            <a:prstDash val="dash"/>
          </a:ln>
        </p:spPr>
        <p:txBody>
          <a:bodyPr wrap="square">
            <a:spAutoFit/>
          </a:bodyPr>
          <a:lstStyle/>
          <a:p>
            <a:r>
              <a:rPr lang="nl-BE" sz="1200" dirty="0">
                <a:latin typeface="Courier New" panose="02070309020205020404" pitchFamily="49" charset="0"/>
                <a:cs typeface="Courier New" panose="02070309020205020404" pitchFamily="49" charset="0"/>
              </a:rPr>
              <a:t>&gt; summary(fit.1)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Call:</a:t>
            </a:r>
          </a:p>
          <a:p>
            <a:r>
              <a:rPr lang="nl-BE" sz="1200" dirty="0" err="1">
                <a:latin typeface="Courier New" panose="02070309020205020404" pitchFamily="49" charset="0"/>
                <a:cs typeface="Courier New" panose="02070309020205020404" pitchFamily="49" charset="0"/>
              </a:rPr>
              <a:t>glm</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formula</a:t>
            </a:r>
            <a:r>
              <a:rPr lang="nl-BE" sz="1200" dirty="0">
                <a:latin typeface="Courier New" panose="02070309020205020404" pitchFamily="49" charset="0"/>
                <a:cs typeface="Courier New" panose="02070309020205020404" pitchFamily="49" charset="0"/>
              </a:rPr>
              <a:t> = y ~ gender, family = </a:t>
            </a:r>
            <a:r>
              <a:rPr lang="nl-BE" sz="1200" dirty="0" err="1">
                <a:latin typeface="Courier New" panose="02070309020205020404" pitchFamily="49" charset="0"/>
                <a:cs typeface="Courier New" panose="02070309020205020404" pitchFamily="49" charset="0"/>
              </a:rPr>
              <a:t>binomial</a:t>
            </a:r>
            <a:r>
              <a:rPr lang="nl-BE" sz="1200" dirty="0">
                <a:latin typeface="Courier New" panose="02070309020205020404" pitchFamily="49" charset="0"/>
                <a:cs typeface="Courier New" panose="02070309020205020404" pitchFamily="49" charset="0"/>
              </a:rPr>
              <a:t>(link = </a:t>
            </a:r>
            <a:r>
              <a:rPr lang="nl-BE" sz="1200" dirty="0" err="1">
                <a:latin typeface="Courier New" panose="02070309020205020404" pitchFamily="49" charset="0"/>
                <a:cs typeface="Courier New" panose="02070309020205020404" pitchFamily="49" charset="0"/>
              </a:rPr>
              <a:t>logit</a:t>
            </a:r>
            <a:r>
              <a:rPr lang="nl-BE" sz="1200" dirty="0">
                <a:latin typeface="Courier New" panose="02070309020205020404" pitchFamily="49" charset="0"/>
                <a:cs typeface="Courier New" panose="02070309020205020404" pitchFamily="49" charset="0"/>
              </a:rPr>
              <a:t>), data = </a:t>
            </a:r>
            <a:r>
              <a:rPr lang="nl-BE" sz="1200" dirty="0" err="1">
                <a:latin typeface="Courier New" panose="02070309020205020404" pitchFamily="49" charset="0"/>
                <a:cs typeface="Courier New" panose="02070309020205020404" pitchFamily="49" charset="0"/>
              </a:rPr>
              <a:t>anemic</a:t>
            </a:r>
            <a:r>
              <a:rPr lang="nl-BE" sz="1200" dirty="0">
                <a:latin typeface="Courier New" panose="02070309020205020404" pitchFamily="49" charset="0"/>
                <a:cs typeface="Courier New" panose="02070309020205020404" pitchFamily="49" charset="0"/>
              </a:rPr>
              <a:t>)</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Residuals</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Min      1Q  </a:t>
            </a:r>
            <a:r>
              <a:rPr lang="nl-BE" sz="1200" dirty="0" err="1">
                <a:latin typeface="Courier New" panose="02070309020205020404" pitchFamily="49" charset="0"/>
                <a:cs typeface="Courier New" panose="02070309020205020404" pitchFamily="49" charset="0"/>
              </a:rPr>
              <a:t>Median</a:t>
            </a:r>
            <a:r>
              <a:rPr lang="nl-BE" sz="1200" dirty="0">
                <a:latin typeface="Courier New" panose="02070309020205020404" pitchFamily="49" charset="0"/>
                <a:cs typeface="Courier New" panose="02070309020205020404" pitchFamily="49" charset="0"/>
              </a:rPr>
              <a:t>      3Q     Max  </a:t>
            </a:r>
          </a:p>
          <a:p>
            <a:r>
              <a:rPr lang="nl-BE" sz="1200" dirty="0">
                <a:latin typeface="Courier New" panose="02070309020205020404" pitchFamily="49" charset="0"/>
                <a:cs typeface="Courier New" panose="02070309020205020404" pitchFamily="49" charset="0"/>
              </a:rPr>
              <a:t>-1.136  -1.136  -1.121   1.220   1.235  </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Coefficients</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Estimate</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Std</a:t>
            </a:r>
            <a:r>
              <a:rPr lang="nl-BE" sz="1200" dirty="0">
                <a:latin typeface="Courier New" panose="02070309020205020404" pitchFamily="49" charset="0"/>
                <a:cs typeface="Courier New" panose="02070309020205020404" pitchFamily="49" charset="0"/>
              </a:rPr>
              <a:t>. Error </a:t>
            </a:r>
            <a:r>
              <a:rPr lang="nl-BE" sz="1200" dirty="0" err="1">
                <a:latin typeface="Courier New" panose="02070309020205020404" pitchFamily="49" charset="0"/>
                <a:cs typeface="Courier New" panose="02070309020205020404" pitchFamily="49" charset="0"/>
              </a:rPr>
              <a:t>z</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Pr(&gt;|</a:t>
            </a:r>
            <a:r>
              <a:rPr lang="nl-BE" sz="1200" dirty="0" err="1">
                <a:latin typeface="Courier New" panose="02070309020205020404" pitchFamily="49" charset="0"/>
                <a:cs typeface="Courier New" panose="02070309020205020404" pitchFamily="49" charset="0"/>
              </a:rPr>
              <a:t>z</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Intercept</a:t>
            </a:r>
            <a:r>
              <a:rPr lang="nl-BE" sz="1200" dirty="0">
                <a:latin typeface="Courier New" panose="02070309020205020404" pitchFamily="49" charset="0"/>
                <a:cs typeface="Courier New" panose="02070309020205020404" pitchFamily="49" charset="0"/>
              </a:rPr>
              <a:t>) -0.13456    0.08782  -1.532    0.125</a:t>
            </a:r>
          </a:p>
          <a:p>
            <a:r>
              <a:rPr lang="nl-BE" sz="1200" dirty="0">
                <a:latin typeface="Courier New" panose="02070309020205020404" pitchFamily="49" charset="0"/>
                <a:cs typeface="Courier New" panose="02070309020205020404" pitchFamily="49" charset="0"/>
              </a:rPr>
              <a:t>gender       0.03535    0.11644   0.304    0.761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Dispersion</a:t>
            </a:r>
            <a:r>
              <a:rPr lang="nl-BE" sz="1200" dirty="0">
                <a:latin typeface="Courier New" panose="02070309020205020404" pitchFamily="49" charset="0"/>
                <a:cs typeface="Courier New" panose="02070309020205020404" pitchFamily="49" charset="0"/>
              </a:rPr>
              <a:t> parameter </a:t>
            </a:r>
            <a:r>
              <a:rPr lang="nl-BE" sz="1200" dirty="0" err="1">
                <a:latin typeface="Courier New" panose="02070309020205020404" pitchFamily="49" charset="0"/>
                <a:cs typeface="Courier New" panose="02070309020205020404" pitchFamily="49" charset="0"/>
              </a:rPr>
              <a:t>for</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binomial</a:t>
            </a:r>
            <a:r>
              <a:rPr lang="nl-BE" sz="1200" dirty="0">
                <a:latin typeface="Courier New" panose="02070309020205020404" pitchFamily="49" charset="0"/>
                <a:cs typeface="Courier New" panose="02070309020205020404" pitchFamily="49" charset="0"/>
              </a:rPr>
              <a:t> family taken </a:t>
            </a:r>
            <a:r>
              <a:rPr lang="nl-BE" sz="1200" dirty="0" err="1">
                <a:latin typeface="Courier New" panose="02070309020205020404" pitchFamily="49" charset="0"/>
                <a:cs typeface="Courier New" panose="02070309020205020404" pitchFamily="49" charset="0"/>
              </a:rPr>
              <a:t>to</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be</a:t>
            </a:r>
            <a:r>
              <a:rPr lang="nl-BE" sz="1200" dirty="0">
                <a:latin typeface="Courier New" panose="02070309020205020404" pitchFamily="49" charset="0"/>
                <a:cs typeface="Courier New" panose="02070309020205020404" pitchFamily="49" charset="0"/>
              </a:rPr>
              <a:t>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1669.3  on 1206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Residual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1669.2  on 1205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AIC: 1673.2</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Number</a:t>
            </a:r>
            <a:r>
              <a:rPr lang="nl-BE" sz="1200" dirty="0">
                <a:latin typeface="Courier New" panose="02070309020205020404" pitchFamily="49" charset="0"/>
                <a:cs typeface="Courier New" panose="02070309020205020404" pitchFamily="49" charset="0"/>
              </a:rPr>
              <a:t> of Fisher Scoring </a:t>
            </a:r>
            <a:r>
              <a:rPr lang="nl-BE" sz="1200" dirty="0" err="1">
                <a:latin typeface="Courier New" panose="02070309020205020404" pitchFamily="49" charset="0"/>
                <a:cs typeface="Courier New" panose="02070309020205020404" pitchFamily="49" charset="0"/>
              </a:rPr>
              <a:t>iterations</a:t>
            </a:r>
            <a:r>
              <a:rPr lang="nl-BE" sz="1200" dirty="0">
                <a:latin typeface="Courier New" panose="02070309020205020404" pitchFamily="49" charset="0"/>
                <a:cs typeface="Courier New" panose="02070309020205020404" pitchFamily="49" charset="0"/>
              </a:rPr>
              <a:t>: 3</a:t>
            </a:r>
          </a:p>
        </p:txBody>
      </p:sp>
      <p:sp>
        <p:nvSpPr>
          <p:cNvPr id="7" name="Rectangle 6"/>
          <p:cNvSpPr/>
          <p:nvPr/>
        </p:nvSpPr>
        <p:spPr>
          <a:xfrm>
            <a:off x="758369" y="4365104"/>
            <a:ext cx="5541823"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1287698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182</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1259632" y="836712"/>
                <a:ext cx="5328592" cy="1200329"/>
              </a:xfrm>
              <a:prstGeom prst="rect">
                <a:avLst/>
              </a:prstGeom>
              <a:noFill/>
            </p:spPr>
            <p:txBody>
              <a:bodyPr wrap="square" rtlCol="0">
                <a:spAutoFit/>
              </a:bodyPr>
              <a:lstStyle/>
              <a:p>
                <a:pPr algn="ctr"/>
                <a:endParaRPr lang="en-GB" sz="2400" b="0" dirty="0"/>
              </a:p>
              <a:p>
                <a:pPr algn="ctr"/>
                <a:r>
                  <a:rPr lang="en-GB" sz="2400" dirty="0">
                    <a:latin typeface="Arial" panose="020B0604020202020204" pitchFamily="34"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cs typeface="Arial" panose="020B0604020202020204" pitchFamily="34" charset="0"/>
                          </a:rPr>
                        </m:ctrlPr>
                      </m:dPr>
                      <m:e>
                        <m:acc>
                          <m:accPr>
                            <m:chr m:val="̂"/>
                            <m:ctrlPr>
                              <a:rPr lang="en-GB" sz="2400" i="1" dirty="0" smtClean="0">
                                <a:latin typeface="Cambria Math" panose="02040503050406030204" pitchFamily="18" charset="0"/>
                                <a:cs typeface="Arial" panose="020B0604020202020204" pitchFamily="34" charset="0"/>
                              </a:rPr>
                            </m:ctrlPr>
                          </m:accPr>
                          <m:e>
                            <m:r>
                              <a:rPr lang="en-GB" sz="2400" b="0" i="1" dirty="0" smtClean="0">
                                <a:latin typeface="Cambria Math"/>
                                <a:cs typeface="Arial" panose="020B0604020202020204" pitchFamily="34" charset="0"/>
                              </a:rPr>
                              <m:t>𝑝</m:t>
                            </m:r>
                          </m:e>
                        </m:acc>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𝑥</m:t>
                        </m:r>
                        <m:r>
                          <a:rPr lang="en-GB" sz="2400" b="0" i="1" dirty="0" smtClean="0">
                            <a:latin typeface="Cambria Math"/>
                            <a:cs typeface="Arial" panose="020B0604020202020204" pitchFamily="34" charset="0"/>
                          </a:rPr>
                          <m:t>)</m:t>
                        </m:r>
                      </m:e>
                    </m:d>
                  </m:oMath>
                </a14:m>
                <a:r>
                  <a:rPr lang="en-GB" sz="2400" dirty="0">
                    <a:latin typeface="Arial" panose="020B0604020202020204" pitchFamily="34" charset="0"/>
                    <a:cs typeface="Arial" panose="020B0604020202020204" pitchFamily="34" charset="0"/>
                  </a:rPr>
                  <a:t> = </a:t>
                </a:r>
                <a14:m>
                  <m:oMath xmlns:m="http://schemas.openxmlformats.org/officeDocument/2006/math">
                    <m:r>
                      <a:rPr lang="en-GB" sz="2400" b="0" i="1" smtClean="0">
                        <a:latin typeface="Cambria Math"/>
                        <a:ea typeface="Cambria Math"/>
                      </a:rPr>
                      <m:t>−0.1346</m:t>
                    </m:r>
                    <m:r>
                      <a:rPr lang="en-GB" sz="2400" i="1">
                        <a:latin typeface="Cambria Math"/>
                        <a:ea typeface="Cambria Math"/>
                      </a:rPr>
                      <m:t>+</m:t>
                    </m:r>
                    <m:r>
                      <a:rPr lang="en-GB" sz="2400" b="0" i="1" smtClean="0">
                        <a:latin typeface="Cambria Math"/>
                        <a:ea typeface="Cambria Math"/>
                      </a:rPr>
                      <m:t>0.0354</m:t>
                    </m:r>
                    <m:r>
                      <a:rPr lang="en-GB" sz="2400" i="1">
                        <a:latin typeface="Cambria Math"/>
                        <a:ea typeface="Cambria Math"/>
                      </a:rPr>
                      <m:t>𝑋</m:t>
                    </m:r>
                  </m:oMath>
                </a14:m>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259632" y="836712"/>
                <a:ext cx="5328592" cy="1200329"/>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187624" y="2037041"/>
                <a:ext cx="5599697" cy="12714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a:cs typeface="Arial" panose="020B0604020202020204" pitchFamily="34" charset="0"/>
                        </a:rPr>
                        <m:t>𝑋</m:t>
                      </m:r>
                      <m:r>
                        <a:rPr lang="en-GB" sz="2400" b="0" i="0" smtClean="0">
                          <a:latin typeface="Cambria Math"/>
                          <a:cs typeface="Arial" panose="020B0604020202020204" pitchFamily="34" charset="0"/>
                        </a:rPr>
                        <m:t>=</m:t>
                      </m:r>
                      <m:d>
                        <m:dPr>
                          <m:begChr m:val="{"/>
                          <m:endChr m:val=""/>
                          <m:ctrlPr>
                            <a:rPr lang="en-GB" sz="2400" b="0" i="1" smtClean="0">
                              <a:latin typeface="Cambria Math" panose="02040503050406030204" pitchFamily="18" charset="0"/>
                              <a:cs typeface="Arial" panose="020B0604020202020204" pitchFamily="34" charset="0"/>
                            </a:rPr>
                          </m:ctrlPr>
                        </m:dPr>
                        <m:e>
                          <m:eqArr>
                            <m:eqArrPr>
                              <m:ctrlPr>
                                <a:rPr lang="en-GB" sz="2400" b="0" i="1" smtClean="0">
                                  <a:latin typeface="Cambria Math" panose="02040503050406030204" pitchFamily="18" charset="0"/>
                                  <a:cs typeface="Arial" panose="020B0604020202020204" pitchFamily="34" charset="0"/>
                                </a:rPr>
                              </m:ctrlPr>
                            </m:eqArrPr>
                            <m:e>
                              <m:r>
                                <a:rPr lang="en-GB" sz="2400" b="0" i="1" smtClean="0">
                                  <a:latin typeface="Cambria Math"/>
                                  <a:cs typeface="Arial" panose="020B0604020202020204" pitchFamily="34" charset="0"/>
                                </a:rPr>
                                <m:t>1 </m:t>
                              </m:r>
                              <m:r>
                                <a:rPr lang="en-GB" sz="2400" b="0" i="1" smtClean="0">
                                  <a:latin typeface="Cambria Math"/>
                                  <a:cs typeface="Arial" panose="020B0604020202020204" pitchFamily="34" charset="0"/>
                                </a:rPr>
                                <m:t>𝑖𝑓</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𝑔𝑒𝑛𝑑𝑒𝑟</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𝑖𝑠</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𝑚𝑎𝑙𝑒</m:t>
                              </m:r>
                            </m:e>
                            <m:e/>
                            <m:e>
                              <m:r>
                                <a:rPr lang="en-GB" sz="2400" b="0" i="1" smtClean="0">
                                  <a:latin typeface="Cambria Math"/>
                                  <a:cs typeface="Arial" panose="020B0604020202020204" pitchFamily="34" charset="0"/>
                                </a:rPr>
                                <m:t>0 </m:t>
                              </m:r>
                              <m:r>
                                <a:rPr lang="en-GB" sz="2400" b="0" i="1" smtClean="0">
                                  <a:latin typeface="Cambria Math"/>
                                  <a:cs typeface="Arial" panose="020B0604020202020204" pitchFamily="34" charset="0"/>
                                </a:rPr>
                                <m:t>𝑖𝑓</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𝑔𝑒𝑛𝑑𝑒𝑟</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𝑖𝑠</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𝑓𝑒𝑚𝑎𝑙𝑒</m:t>
                              </m:r>
                            </m:e>
                          </m:eqArr>
                        </m:e>
                      </m:d>
                    </m:oMath>
                  </m:oMathPara>
                </a14:m>
                <a:endParaRPr lang="en-GB" sz="2400" dirty="0">
                  <a:latin typeface="Arial" panose="020B0604020202020204" pitchFamily="34" charset="0"/>
                  <a:cs typeface="Arial"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037041"/>
                <a:ext cx="5599697" cy="1271438"/>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87624" y="3611914"/>
                <a:ext cx="5599697" cy="461665"/>
              </a:xfrm>
              <a:prstGeom prst="rect">
                <a:avLst/>
              </a:prstGeom>
              <a:noFill/>
            </p:spPr>
            <p:txBody>
              <a:bodyPr wrap="square" rtlCol="0">
                <a:spAutoFit/>
              </a:bodyPr>
              <a:lstStyle/>
              <a:p>
                <a:pPr algn="ctr"/>
                <a:r>
                  <a:rPr lang="en-GB" sz="2400" dirty="0">
                    <a:latin typeface="Arial" panose="020B0604020202020204" pitchFamily="34"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cs typeface="Arial" panose="020B0604020202020204" pitchFamily="34" charset="0"/>
                          </a:rPr>
                        </m:ctrlPr>
                      </m:dPr>
                      <m:e>
                        <m:acc>
                          <m:accPr>
                            <m:chr m:val="̂"/>
                            <m:ctrlPr>
                              <a:rPr lang="en-GB" sz="2400" i="1" dirty="0" smtClean="0">
                                <a:latin typeface="Cambria Math" panose="02040503050406030204" pitchFamily="18" charset="0"/>
                                <a:cs typeface="Arial" panose="020B0604020202020204" pitchFamily="34" charset="0"/>
                              </a:rPr>
                            </m:ctrlPr>
                          </m:accPr>
                          <m:e>
                            <m:r>
                              <a:rPr lang="en-GB" sz="2400" b="0" i="1" dirty="0" smtClean="0">
                                <a:latin typeface="Cambria Math"/>
                                <a:cs typeface="Arial" panose="020B0604020202020204" pitchFamily="34" charset="0"/>
                              </a:rPr>
                              <m:t>𝑝</m:t>
                            </m:r>
                          </m:e>
                        </m:acc>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𝑥</m:t>
                        </m:r>
                        <m:r>
                          <a:rPr lang="en-GB" sz="2400" b="0" i="1" dirty="0" smtClean="0">
                            <a:latin typeface="Cambria Math"/>
                            <a:cs typeface="Arial" panose="020B0604020202020204" pitchFamily="34" charset="0"/>
                          </a:rPr>
                          <m:t>)</m:t>
                        </m:r>
                      </m:e>
                    </m:d>
                  </m:oMath>
                </a14:m>
                <a:r>
                  <a:rPr lang="en-GB" sz="2400" dirty="0">
                    <a:latin typeface="Arial" panose="020B0604020202020204" pitchFamily="34" charset="0"/>
                    <a:cs typeface="Arial" panose="020B0604020202020204" pitchFamily="34" charset="0"/>
                  </a:rPr>
                  <a:t> = </a:t>
                </a:r>
                <a14:m>
                  <m:oMath xmlns:m="http://schemas.openxmlformats.org/officeDocument/2006/math">
                    <m:r>
                      <a:rPr lang="en-GB" sz="2400" b="0" i="1" smtClean="0">
                        <a:latin typeface="Cambria Math"/>
                        <a:ea typeface="Cambria Math"/>
                      </a:rPr>
                      <m:t>−0.1346</m:t>
                    </m:r>
                    <m:r>
                      <a:rPr lang="en-GB" sz="2400" i="1">
                        <a:latin typeface="Cambria Math"/>
                        <a:ea typeface="Cambria Math"/>
                      </a:rPr>
                      <m:t>+</m:t>
                    </m:r>
                    <m:r>
                      <a:rPr lang="en-GB" sz="2400" b="0" i="1" smtClean="0">
                        <a:latin typeface="Cambria Math"/>
                        <a:ea typeface="Cambria Math"/>
                      </a:rPr>
                      <m:t>0.0354</m:t>
                    </m:r>
                    <m:r>
                      <a:rPr lang="en-GB" sz="2400" i="1">
                        <a:latin typeface="Cambria Math"/>
                        <a:ea typeface="Cambria Math"/>
                      </a:rPr>
                      <m:t>𝑋</m:t>
                    </m:r>
                  </m:oMath>
                </a14:m>
                <a:endParaRPr lang="en-GB" sz="2400" dirty="0">
                  <a:latin typeface="Arial" panose="020B0604020202020204" pitchFamily="34" charset="0"/>
                  <a:cs typeface="Arial" panose="020B0604020202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187624" y="3611914"/>
                <a:ext cx="5599697" cy="461665"/>
              </a:xfrm>
              <a:prstGeom prst="rect">
                <a:avLst/>
              </a:prstGeom>
              <a:blipFill rotWithShape="1">
                <a:blip r:embed="rId4"/>
                <a:stretch>
                  <a:fillRect t="-9333" b="-3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187624" y="4402647"/>
                <a:ext cx="5771817" cy="461665"/>
              </a:xfrm>
              <a:prstGeom prst="rect">
                <a:avLst/>
              </a:prstGeom>
              <a:noFill/>
            </p:spPr>
            <p:txBody>
              <a:bodyPr wrap="square" rtlCol="0">
                <a:spAutoFit/>
              </a:bodyPr>
              <a:lstStyle/>
              <a:p>
                <a:pPr algn="ctr"/>
                <a:r>
                  <a:rPr lang="en-GB" sz="2400" dirty="0">
                    <a:latin typeface="Arial" panose="020B0604020202020204" pitchFamily="34"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cs typeface="Arial" panose="020B0604020202020204" pitchFamily="34" charset="0"/>
                          </a:rPr>
                        </m:ctrlPr>
                      </m:dPr>
                      <m:e>
                        <m:acc>
                          <m:accPr>
                            <m:chr m:val="̂"/>
                            <m:ctrlPr>
                              <a:rPr lang="en-GB" sz="2400" i="1" dirty="0" smtClean="0">
                                <a:latin typeface="Cambria Math" panose="02040503050406030204" pitchFamily="18" charset="0"/>
                                <a:cs typeface="Arial" panose="020B0604020202020204" pitchFamily="34" charset="0"/>
                              </a:rPr>
                            </m:ctrlPr>
                          </m:accPr>
                          <m:e>
                            <m:r>
                              <a:rPr lang="en-GB" sz="2400" b="0" i="1" dirty="0" smtClean="0">
                                <a:latin typeface="Cambria Math"/>
                                <a:cs typeface="Arial" panose="020B0604020202020204" pitchFamily="34" charset="0"/>
                              </a:rPr>
                              <m:t>𝑝</m:t>
                            </m:r>
                          </m:e>
                        </m:acc>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𝑥</m:t>
                        </m:r>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𝑓𝑒𝑚𝑎𝑙𝑒</m:t>
                        </m:r>
                        <m:r>
                          <a:rPr lang="en-GB" sz="2400" b="0" i="1" dirty="0" smtClean="0">
                            <a:latin typeface="Cambria Math"/>
                            <a:cs typeface="Arial" panose="020B0604020202020204" pitchFamily="34" charset="0"/>
                          </a:rPr>
                          <m:t>)</m:t>
                        </m:r>
                      </m:e>
                    </m:d>
                  </m:oMath>
                </a14:m>
                <a:r>
                  <a:rPr lang="en-GB" sz="2400" dirty="0">
                    <a:latin typeface="Arial" panose="020B0604020202020204" pitchFamily="34" charset="0"/>
                    <a:cs typeface="Arial" panose="020B0604020202020204" pitchFamily="34" charset="0"/>
                  </a:rPr>
                  <a:t> = </a:t>
                </a:r>
                <a14:m>
                  <m:oMath xmlns:m="http://schemas.openxmlformats.org/officeDocument/2006/math">
                    <m:r>
                      <a:rPr lang="en-GB" sz="2400" b="0" i="1" smtClean="0">
                        <a:latin typeface="Cambria Math"/>
                        <a:ea typeface="Cambria Math"/>
                      </a:rPr>
                      <m:t>−0.1346</m:t>
                    </m:r>
                  </m:oMath>
                </a14:m>
                <a:endParaRPr lang="en-GB" sz="2400" dirty="0">
                  <a:latin typeface="Arial" panose="020B0604020202020204" pitchFamily="34" charset="0"/>
                  <a:cs typeface="Arial" panose="020B0604020202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187624" y="4402647"/>
                <a:ext cx="5771817" cy="461665"/>
              </a:xfrm>
              <a:prstGeom prst="rect">
                <a:avLst/>
              </a:prstGeom>
              <a:blipFill rotWithShape="1">
                <a:blip r:embed="rId5"/>
                <a:stretch>
                  <a:fillRect t="-9211" b="-30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187624" y="5085183"/>
                <a:ext cx="6480157" cy="461665"/>
              </a:xfrm>
              <a:prstGeom prst="rect">
                <a:avLst/>
              </a:prstGeom>
              <a:noFill/>
            </p:spPr>
            <p:txBody>
              <a:bodyPr wrap="square" rtlCol="0">
                <a:spAutoFit/>
              </a:bodyPr>
              <a:lstStyle/>
              <a:p>
                <a:pPr algn="ctr"/>
                <a:r>
                  <a:rPr lang="en-GB" sz="2400" dirty="0">
                    <a:latin typeface="Arial" panose="020B0604020202020204" pitchFamily="34"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cs typeface="Arial" panose="020B0604020202020204" pitchFamily="34" charset="0"/>
                          </a:rPr>
                        </m:ctrlPr>
                      </m:dPr>
                      <m:e>
                        <m:acc>
                          <m:accPr>
                            <m:chr m:val="̂"/>
                            <m:ctrlPr>
                              <a:rPr lang="en-GB" sz="2400" i="1" dirty="0" smtClean="0">
                                <a:latin typeface="Cambria Math" panose="02040503050406030204" pitchFamily="18" charset="0"/>
                                <a:cs typeface="Arial" panose="020B0604020202020204" pitchFamily="34" charset="0"/>
                              </a:rPr>
                            </m:ctrlPr>
                          </m:accPr>
                          <m:e>
                            <m:r>
                              <a:rPr lang="en-GB" sz="2400" b="0" i="1" dirty="0" smtClean="0">
                                <a:latin typeface="Cambria Math"/>
                                <a:cs typeface="Arial" panose="020B0604020202020204" pitchFamily="34" charset="0"/>
                              </a:rPr>
                              <m:t>𝑝</m:t>
                            </m:r>
                          </m:e>
                        </m:acc>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𝑥</m:t>
                        </m:r>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𝑚𝑎𝑙𝑒</m:t>
                        </m:r>
                        <m:r>
                          <a:rPr lang="en-GB" sz="2400" b="0" i="1" dirty="0" smtClean="0">
                            <a:latin typeface="Cambria Math"/>
                            <a:cs typeface="Arial" panose="020B0604020202020204" pitchFamily="34" charset="0"/>
                          </a:rPr>
                          <m:t>)</m:t>
                        </m:r>
                      </m:e>
                    </m:d>
                  </m:oMath>
                </a14:m>
                <a:r>
                  <a:rPr lang="en-GB" sz="2400" dirty="0">
                    <a:latin typeface="Arial" panose="020B0604020202020204" pitchFamily="34" charset="0"/>
                    <a:cs typeface="Arial" panose="020B0604020202020204" pitchFamily="34" charset="0"/>
                  </a:rPr>
                  <a:t> = </a:t>
                </a:r>
                <a14:m>
                  <m:oMath xmlns:m="http://schemas.openxmlformats.org/officeDocument/2006/math">
                    <m:r>
                      <a:rPr lang="en-GB" sz="2400" b="0" i="1" smtClean="0">
                        <a:latin typeface="Cambria Math"/>
                        <a:ea typeface="Cambria Math"/>
                      </a:rPr>
                      <m:t>−0.1346+0.0354</m:t>
                    </m:r>
                  </m:oMath>
                </a14:m>
                <a:endParaRPr lang="en-GB" sz="2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87624" y="5085183"/>
                <a:ext cx="6480157" cy="461665"/>
              </a:xfrm>
              <a:prstGeom prst="rect">
                <a:avLst/>
              </a:prstGeom>
              <a:blipFill rotWithShape="1">
                <a:blip r:embed="rId6"/>
                <a:stretch>
                  <a:fillRect t="-9211" b="-30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944621" y="5723411"/>
                <a:ext cx="5688632" cy="680699"/>
              </a:xfrm>
              <a:prstGeom prst="rect">
                <a:avLst/>
              </a:prstGeom>
              <a:noFill/>
            </p:spPr>
            <p:txBody>
              <a:bodyPr wrap="square" rtlCol="0">
                <a:spAutoFit/>
              </a:bodyPr>
              <a:lstStyle/>
              <a:p>
                <a:pPr algn="ctr"/>
                <a14:m>
                  <m:oMath xmlns:m="http://schemas.openxmlformats.org/officeDocument/2006/math">
                    <m:f>
                      <m:fPr>
                        <m:ctrlPr>
                          <a:rPr lang="en-GB" sz="2400" i="1" smtClean="0">
                            <a:latin typeface="Cambria Math" panose="02040503050406030204" pitchFamily="18" charset="0"/>
                            <a:cs typeface="Arial" panose="020B0604020202020204" pitchFamily="34" charset="0"/>
                          </a:rPr>
                        </m:ctrlPr>
                      </m:fPr>
                      <m:num>
                        <m:r>
                          <a:rPr lang="en-GB" sz="2400" b="0" i="1" smtClean="0">
                            <a:latin typeface="Cambria Math"/>
                            <a:cs typeface="Arial" panose="020B0604020202020204" pitchFamily="34" charset="0"/>
                          </a:rPr>
                          <m:t>𝑂𝑑𝑑𝑠</m:t>
                        </m:r>
                        <m:r>
                          <a:rPr lang="en-GB" sz="2400" b="0" i="1" smtClean="0">
                            <a:latin typeface="Cambria Math"/>
                            <a:cs typeface="Arial" panose="020B0604020202020204" pitchFamily="34" charset="0"/>
                          </a:rPr>
                          <m:t>(</m:t>
                        </m:r>
                        <m:r>
                          <a:rPr lang="en-GB" sz="2400" b="0" i="1" smtClean="0">
                            <a:latin typeface="Cambria Math"/>
                            <a:cs typeface="Arial" panose="020B0604020202020204" pitchFamily="34" charset="0"/>
                          </a:rPr>
                          <m:t>𝑀𝑎𝑙𝑒</m:t>
                        </m:r>
                        <m:r>
                          <a:rPr lang="en-GB" sz="2400" b="0" i="1" smtClean="0">
                            <a:latin typeface="Cambria Math"/>
                            <a:cs typeface="Arial" panose="020B0604020202020204" pitchFamily="34" charset="0"/>
                          </a:rPr>
                          <m:t>)</m:t>
                        </m:r>
                      </m:num>
                      <m:den>
                        <m:r>
                          <a:rPr lang="en-GB" sz="2400" b="0" i="1" smtClean="0">
                            <a:latin typeface="Cambria Math"/>
                            <a:cs typeface="Arial" panose="020B0604020202020204" pitchFamily="34" charset="0"/>
                          </a:rPr>
                          <m:t>𝑂𝑑𝑑𝑠</m:t>
                        </m:r>
                        <m:r>
                          <a:rPr lang="en-GB" sz="2400" b="0" i="1" smtClean="0">
                            <a:latin typeface="Cambria Math"/>
                            <a:cs typeface="Arial" panose="020B0604020202020204" pitchFamily="34" charset="0"/>
                          </a:rPr>
                          <m:t>(</m:t>
                        </m:r>
                        <m:r>
                          <a:rPr lang="en-GB" sz="2400" b="0" i="1" smtClean="0">
                            <a:latin typeface="Cambria Math"/>
                            <a:cs typeface="Arial" panose="020B0604020202020204" pitchFamily="34" charset="0"/>
                          </a:rPr>
                          <m:t>𝐹𝑒𝑚𝑎𝑙𝑒</m:t>
                        </m:r>
                        <m:r>
                          <a:rPr lang="en-GB" sz="2400" b="0" i="1" smtClean="0">
                            <a:latin typeface="Cambria Math"/>
                            <a:cs typeface="Arial" panose="020B0604020202020204" pitchFamily="34" charset="0"/>
                          </a:rPr>
                          <m:t>)</m:t>
                        </m:r>
                      </m:den>
                    </m:f>
                  </m:oMath>
                </a14:m>
                <a:r>
                  <a:rPr lang="en-GB" sz="2400" dirty="0">
                    <a:latin typeface="Arial" panose="020B0604020202020204" pitchFamily="34" charset="0"/>
                    <a:cs typeface="Arial" panose="020B0604020202020204" pitchFamily="34" charset="0"/>
                  </a:rPr>
                  <a:t> = </a:t>
                </a:r>
                <a14:m>
                  <m:oMath xmlns:m="http://schemas.openxmlformats.org/officeDocument/2006/math">
                    <m:r>
                      <m:rPr>
                        <m:sty m:val="p"/>
                      </m:rPr>
                      <a:rPr lang="en-GB" sz="2400" i="0">
                        <a:latin typeface="Cambria Math"/>
                        <a:ea typeface="Cambria Math"/>
                      </a:rPr>
                      <m:t>exp</m:t>
                    </m:r>
                    <m:r>
                      <a:rPr lang="en-GB" sz="2400" b="0" i="1" smtClean="0">
                        <a:latin typeface="Cambria Math"/>
                        <a:ea typeface="Cambria Math"/>
                      </a:rPr>
                      <m:t>⁡(0.0354)</m:t>
                    </m:r>
                  </m:oMath>
                </a14:m>
                <a:endParaRPr lang="en-GB" sz="2400" dirty="0">
                  <a:latin typeface="Arial" panose="020B0604020202020204" pitchFamily="34" charset="0"/>
                  <a:cs typeface="Arial" panose="020B0604020202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944621" y="5723411"/>
                <a:ext cx="5688632" cy="680699"/>
              </a:xfrm>
              <a:prstGeom prst="rect">
                <a:avLst/>
              </a:prstGeom>
              <a:blipFill rotWithShape="1">
                <a:blip r:embed="rId7"/>
                <a:stretch>
                  <a:fillRect/>
                </a:stretch>
              </a:blipFill>
            </p:spPr>
            <p:txBody>
              <a:bodyPr/>
              <a:lstStyle/>
              <a:p>
                <a:r>
                  <a:rPr lang="en-GB">
                    <a:noFill/>
                  </a:rPr>
                  <a:t> </a:t>
                </a:r>
              </a:p>
            </p:txBody>
          </p:sp>
        </mc:Fallback>
      </mc:AlternateContent>
      <p:sp>
        <p:nvSpPr>
          <p:cNvPr id="11" name="TextBox 10"/>
          <p:cNvSpPr txBox="1"/>
          <p:nvPr/>
        </p:nvSpPr>
        <p:spPr>
          <a:xfrm>
            <a:off x="7236296" y="5879094"/>
            <a:ext cx="1296144" cy="369332"/>
          </a:xfrm>
          <a:prstGeom prst="rect">
            <a:avLst/>
          </a:prstGeom>
          <a:noFill/>
        </p:spPr>
        <p:txBody>
          <a:bodyPr wrap="square" rtlCol="0">
            <a:spAutoFit/>
          </a:bodyPr>
          <a:lstStyle/>
          <a:p>
            <a:r>
              <a:rPr lang="en-GB" b="1" dirty="0">
                <a:solidFill>
                  <a:srgbClr val="FF0000"/>
                </a:solidFill>
              </a:rPr>
              <a:t>Check !!!</a:t>
            </a:r>
          </a:p>
        </p:txBody>
      </p:sp>
      <p:sp>
        <p:nvSpPr>
          <p:cNvPr id="12"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Tree>
    <p:extLst>
      <p:ext uri="{BB962C8B-B14F-4D97-AF65-F5344CB8AC3E}">
        <p14:creationId xmlns:p14="http://schemas.microsoft.com/office/powerpoint/2010/main" val="17896108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183</a:t>
            </a:fld>
            <a:endParaRPr lang="en-GB" dirty="0">
              <a:solidFill>
                <a:schemeClr val="tx2"/>
              </a:solidFill>
            </a:endParaRPr>
          </a:p>
        </p:txBody>
      </p:sp>
      <p:sp>
        <p:nvSpPr>
          <p:cNvPr id="11" name="Rectangle 10"/>
          <p:cNvSpPr/>
          <p:nvPr/>
        </p:nvSpPr>
        <p:spPr>
          <a:xfrm>
            <a:off x="1043608" y="4843026"/>
            <a:ext cx="6264696" cy="1754326"/>
          </a:xfrm>
          <a:prstGeom prst="rect">
            <a:avLst/>
          </a:prstGeom>
          <a:ln w="25400">
            <a:solidFill>
              <a:srgbClr val="FF0000"/>
            </a:solidFill>
            <a:prstDash val="dash"/>
          </a:ln>
        </p:spPr>
        <p:txBody>
          <a:bodyPr wrap="square">
            <a:spAutoFit/>
          </a:bodyPr>
          <a:lstStyle/>
          <a:p>
            <a:r>
              <a:rPr lang="en-US" dirty="0"/>
              <a:t>&gt; </a:t>
            </a:r>
            <a:r>
              <a:rPr lang="en-US" dirty="0" err="1"/>
              <a:t>confint</a:t>
            </a:r>
            <a:r>
              <a:rPr lang="en-US" dirty="0"/>
              <a:t>(fit.1)</a:t>
            </a:r>
          </a:p>
          <a:p>
            <a:r>
              <a:rPr lang="en-US" dirty="0"/>
              <a:t>Waiting for profiling to be done...</a:t>
            </a:r>
          </a:p>
          <a:p>
            <a:r>
              <a:rPr lang="en-US" dirty="0"/>
              <a:t>                 2.5 %     97.5 %</a:t>
            </a:r>
          </a:p>
          <a:p>
            <a:r>
              <a:rPr lang="en-US" dirty="0"/>
              <a:t>(Intercept) -0.3071231 0.03733876</a:t>
            </a:r>
          </a:p>
          <a:p>
            <a:r>
              <a:rPr lang="en-US" dirty="0"/>
              <a:t>gender      -0.1928169 0.26374113</a:t>
            </a:r>
          </a:p>
          <a:p>
            <a:endParaRPr lang="en-GB" dirty="0"/>
          </a:p>
        </p:txBody>
      </p:sp>
      <p:sp>
        <p:nvSpPr>
          <p:cNvPr id="12" name="TextBox 11"/>
          <p:cNvSpPr txBox="1"/>
          <p:nvPr/>
        </p:nvSpPr>
        <p:spPr>
          <a:xfrm>
            <a:off x="1043608" y="4221088"/>
            <a:ext cx="4680520"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Confidence Intervals</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graphicFrame>
        <p:nvGraphicFramePr>
          <p:cNvPr id="5" name="Object 4"/>
          <p:cNvGraphicFramePr>
            <a:graphicFrameLocks noChangeAspect="1"/>
          </p:cNvGraphicFramePr>
          <p:nvPr>
            <p:extLst>
              <p:ext uri="{D42A27DB-BD31-4B8C-83A1-F6EECF244321}">
                <p14:modId xmlns:p14="http://schemas.microsoft.com/office/powerpoint/2010/main" val="2663634218"/>
              </p:ext>
            </p:extLst>
          </p:nvPr>
        </p:nvGraphicFramePr>
        <p:xfrm>
          <a:off x="1007604" y="1340768"/>
          <a:ext cx="2589212" cy="1790700"/>
        </p:xfrm>
        <a:graphic>
          <a:graphicData uri="http://schemas.openxmlformats.org/presentationml/2006/ole">
            <mc:AlternateContent xmlns:mc="http://schemas.openxmlformats.org/markup-compatibility/2006">
              <mc:Choice xmlns:v="urn:schemas-microsoft-com:vml" Requires="v">
                <p:oleObj spid="_x0000_s125991" name="Vergelijking" r:id="rId3" imgW="1130040" imgH="876240" progId="Equation.3">
                  <p:embed/>
                </p:oleObj>
              </mc:Choice>
              <mc:Fallback>
                <p:oleObj name="Vergelijking" r:id="rId3" imgW="1130040" imgH="876240" progId="Equation.3">
                  <p:embed/>
                  <p:pic>
                    <p:nvPicPr>
                      <p:cNvPr id="0" name="Object 4"/>
                      <p:cNvPicPr>
                        <a:picLocks noChangeAspect="1" noChangeArrowheads="1"/>
                      </p:cNvPicPr>
                      <p:nvPr/>
                    </p:nvPicPr>
                    <p:blipFill>
                      <a:blip r:embed="rId4"/>
                      <a:srcRect/>
                      <a:stretch>
                        <a:fillRect/>
                      </a:stretch>
                    </p:blipFill>
                    <p:spPr bwMode="auto">
                      <a:xfrm>
                        <a:off x="1007604" y="1340768"/>
                        <a:ext cx="2589212"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4175956" y="1237650"/>
            <a:ext cx="4572000" cy="1477328"/>
          </a:xfrm>
          <a:prstGeom prst="rect">
            <a:avLst/>
          </a:prstGeom>
        </p:spPr>
        <p:txBody>
          <a:bodyPr>
            <a:spAutoFit/>
          </a:bodyPr>
          <a:lstStyle/>
          <a:p>
            <a:r>
              <a:rPr lang="nl-BE" dirty="0">
                <a:latin typeface="Courier New" panose="02070309020205020404" pitchFamily="49" charset="0"/>
                <a:cs typeface="Courier New" panose="02070309020205020404" pitchFamily="49" charset="0"/>
              </a:rPr>
              <a:t>&gt; </a:t>
            </a:r>
            <a:r>
              <a:rPr lang="nl-BE" dirty="0" err="1">
                <a:latin typeface="Courier New" panose="02070309020205020404" pitchFamily="49" charset="0"/>
                <a:cs typeface="Courier New" panose="02070309020205020404" pitchFamily="49" charset="0"/>
              </a:rPr>
              <a:t>table</a:t>
            </a:r>
            <a:r>
              <a:rPr lang="nl-BE" dirty="0">
                <a:latin typeface="Courier New" panose="02070309020205020404" pitchFamily="49" charset="0"/>
                <a:cs typeface="Courier New" panose="02070309020205020404" pitchFamily="49" charset="0"/>
              </a:rPr>
              <a:t>(</a:t>
            </a:r>
            <a:r>
              <a:rPr lang="nl-BE" dirty="0" err="1">
                <a:latin typeface="Courier New" panose="02070309020205020404" pitchFamily="49" charset="0"/>
                <a:cs typeface="Courier New" panose="02070309020205020404" pitchFamily="49" charset="0"/>
              </a:rPr>
              <a:t>anemic$y,anemic$gender</a:t>
            </a:r>
            <a:r>
              <a:rPr lang="nl-BE" dirty="0">
                <a:latin typeface="Courier New" panose="02070309020205020404" pitchFamily="49" charset="0"/>
                <a:cs typeface="Courier New" panose="02070309020205020404" pitchFamily="49" charset="0"/>
              </a:rPr>
              <a:t>)</a:t>
            </a:r>
          </a:p>
          <a:p>
            <a:r>
              <a:rPr lang="nl-BE" dirty="0">
                <a:latin typeface="Courier New" panose="02070309020205020404" pitchFamily="49" charset="0"/>
                <a:cs typeface="Courier New" panose="02070309020205020404" pitchFamily="49" charset="0"/>
              </a:rPr>
              <a:t>   </a:t>
            </a:r>
          </a:p>
          <a:p>
            <a:r>
              <a:rPr lang="nl-BE" dirty="0">
                <a:latin typeface="Courier New" panose="02070309020205020404" pitchFamily="49" charset="0"/>
                <a:cs typeface="Courier New" panose="02070309020205020404" pitchFamily="49" charset="0"/>
              </a:rPr>
              <a:t>      0   1</a:t>
            </a:r>
          </a:p>
          <a:p>
            <a:r>
              <a:rPr lang="nl-BE" dirty="0">
                <a:latin typeface="Courier New" panose="02070309020205020404" pitchFamily="49" charset="0"/>
                <a:cs typeface="Courier New" panose="02070309020205020404" pitchFamily="49" charset="0"/>
              </a:rPr>
              <a:t>  0 278 360</a:t>
            </a:r>
          </a:p>
          <a:p>
            <a:r>
              <a:rPr lang="nl-BE" dirty="0">
                <a:latin typeface="Courier New" panose="02070309020205020404" pitchFamily="49" charset="0"/>
                <a:cs typeface="Courier New" panose="02070309020205020404" pitchFamily="49" charset="0"/>
              </a:rPr>
              <a:t>  1 243 326</a:t>
            </a:r>
          </a:p>
        </p:txBody>
      </p:sp>
      <p:sp>
        <p:nvSpPr>
          <p:cNvPr id="9" name="Rectangle 8"/>
          <p:cNvSpPr/>
          <p:nvPr/>
        </p:nvSpPr>
        <p:spPr>
          <a:xfrm>
            <a:off x="4427984" y="2828836"/>
            <a:ext cx="4572000" cy="1200329"/>
          </a:xfrm>
          <a:prstGeom prst="rect">
            <a:avLst/>
          </a:prstGeom>
        </p:spPr>
        <p:txBody>
          <a:bodyPr>
            <a:spAutoFit/>
          </a:bodyPr>
          <a:lstStyle/>
          <a:p>
            <a:r>
              <a:rPr lang="en-US" dirty="0">
                <a:latin typeface="Courier New" panose="02070309020205020404" pitchFamily="49" charset="0"/>
                <a:cs typeface="Courier New" panose="02070309020205020404" pitchFamily="49" charset="0"/>
              </a:rPr>
              <a:t>&gt; (278*326)/(243*360)</a:t>
            </a:r>
          </a:p>
          <a:p>
            <a:r>
              <a:rPr lang="en-US" dirty="0">
                <a:latin typeface="Courier New" panose="02070309020205020404" pitchFamily="49" charset="0"/>
                <a:cs typeface="Courier New" panose="02070309020205020404" pitchFamily="49" charset="0"/>
              </a:rPr>
              <a:t>[1] 1.035985</a:t>
            </a:r>
          </a:p>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exp</a:t>
            </a:r>
            <a:r>
              <a:rPr lang="en-US" dirty="0">
                <a:latin typeface="Courier New" panose="02070309020205020404" pitchFamily="49" charset="0"/>
                <a:cs typeface="Courier New" panose="02070309020205020404" pitchFamily="49" charset="0"/>
              </a:rPr>
              <a:t>(0.03535) </a:t>
            </a:r>
          </a:p>
          <a:p>
            <a:r>
              <a:rPr lang="en-US" dirty="0">
                <a:latin typeface="Courier New" panose="02070309020205020404" pitchFamily="49" charset="0"/>
                <a:cs typeface="Courier New" panose="02070309020205020404" pitchFamily="49" charset="0"/>
              </a:rPr>
              <a:t>[1] 1.035982</a:t>
            </a:r>
          </a:p>
        </p:txBody>
      </p:sp>
      <p:cxnSp>
        <p:nvCxnSpPr>
          <p:cNvPr id="15" name="Straight Connector 14"/>
          <p:cNvCxnSpPr/>
          <p:nvPr/>
        </p:nvCxnSpPr>
        <p:spPr>
          <a:xfrm>
            <a:off x="3995936" y="1340768"/>
            <a:ext cx="0" cy="26883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38250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184</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1259632" y="836712"/>
                <a:ext cx="5328592" cy="1200329"/>
              </a:xfrm>
              <a:prstGeom prst="rect">
                <a:avLst/>
              </a:prstGeom>
              <a:noFill/>
            </p:spPr>
            <p:txBody>
              <a:bodyPr wrap="square" rtlCol="0">
                <a:spAutoFit/>
              </a:bodyPr>
              <a:lstStyle/>
              <a:p>
                <a:pPr algn="ctr"/>
                <a:endParaRPr lang="en-GB" sz="2400" b="0" dirty="0"/>
              </a:p>
              <a:p>
                <a:pPr algn="ctr"/>
                <a:r>
                  <a:rPr lang="en-GB" sz="2400" dirty="0">
                    <a:latin typeface="Arial" panose="020B0604020202020204" pitchFamily="34"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cs typeface="Arial" panose="020B0604020202020204" pitchFamily="34" charset="0"/>
                          </a:rPr>
                        </m:ctrlPr>
                      </m:dPr>
                      <m:e>
                        <m:acc>
                          <m:accPr>
                            <m:chr m:val="̂"/>
                            <m:ctrlPr>
                              <a:rPr lang="en-GB" sz="2400" i="1" dirty="0" smtClean="0">
                                <a:latin typeface="Cambria Math" panose="02040503050406030204" pitchFamily="18" charset="0"/>
                                <a:cs typeface="Arial" panose="020B0604020202020204" pitchFamily="34" charset="0"/>
                              </a:rPr>
                            </m:ctrlPr>
                          </m:accPr>
                          <m:e>
                            <m:r>
                              <a:rPr lang="en-GB" sz="2400" b="0" i="1" dirty="0" smtClean="0">
                                <a:latin typeface="Cambria Math"/>
                                <a:cs typeface="Arial" panose="020B0604020202020204" pitchFamily="34" charset="0"/>
                              </a:rPr>
                              <m:t>𝑝</m:t>
                            </m:r>
                          </m:e>
                        </m:acc>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𝑥</m:t>
                        </m:r>
                        <m:r>
                          <a:rPr lang="en-GB" sz="2400" b="0" i="1" dirty="0" smtClean="0">
                            <a:latin typeface="Cambria Math"/>
                            <a:cs typeface="Arial" panose="020B0604020202020204" pitchFamily="34" charset="0"/>
                          </a:rPr>
                          <m:t>)</m:t>
                        </m:r>
                      </m:e>
                    </m:d>
                  </m:oMath>
                </a14:m>
                <a:r>
                  <a:rPr lang="en-GB" sz="2400" dirty="0">
                    <a:latin typeface="Arial" panose="020B0604020202020204" pitchFamily="34" charset="0"/>
                    <a:cs typeface="Arial" panose="020B0604020202020204" pitchFamily="34" charset="0"/>
                  </a:rPr>
                  <a:t> = </a:t>
                </a:r>
                <a14:m>
                  <m:oMath xmlns:m="http://schemas.openxmlformats.org/officeDocument/2006/math">
                    <m:r>
                      <a:rPr lang="en-GB" sz="2400" b="0" i="1" smtClean="0">
                        <a:latin typeface="Cambria Math"/>
                        <a:ea typeface="Cambria Math"/>
                      </a:rPr>
                      <m:t>−0.1346</m:t>
                    </m:r>
                    <m:r>
                      <a:rPr lang="en-GB" sz="2400" i="1">
                        <a:latin typeface="Cambria Math"/>
                        <a:ea typeface="Cambria Math"/>
                      </a:rPr>
                      <m:t>+</m:t>
                    </m:r>
                    <m:r>
                      <a:rPr lang="en-GB" sz="2400" b="0" i="1" smtClean="0">
                        <a:latin typeface="Cambria Math"/>
                        <a:ea typeface="Cambria Math"/>
                      </a:rPr>
                      <m:t>0.0354</m:t>
                    </m:r>
                    <m:r>
                      <a:rPr lang="en-GB" sz="2400" i="1">
                        <a:latin typeface="Cambria Math"/>
                        <a:ea typeface="Cambria Math"/>
                      </a:rPr>
                      <m:t>𝑋</m:t>
                    </m:r>
                  </m:oMath>
                </a14:m>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259632" y="836712"/>
                <a:ext cx="5328592" cy="1200329"/>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187624" y="2037041"/>
                <a:ext cx="5599697" cy="127143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sz="2400" b="0" i="1" smtClean="0">
                          <a:latin typeface="Cambria Math"/>
                          <a:cs typeface="Arial" panose="020B0604020202020204" pitchFamily="34" charset="0"/>
                        </a:rPr>
                        <m:t>𝑋</m:t>
                      </m:r>
                      <m:r>
                        <a:rPr lang="en-GB" sz="2400" b="0" i="0" smtClean="0">
                          <a:latin typeface="Cambria Math"/>
                          <a:cs typeface="Arial" panose="020B0604020202020204" pitchFamily="34" charset="0"/>
                        </a:rPr>
                        <m:t>=</m:t>
                      </m:r>
                      <m:d>
                        <m:dPr>
                          <m:begChr m:val="{"/>
                          <m:endChr m:val=""/>
                          <m:ctrlPr>
                            <a:rPr lang="en-GB" sz="2400" b="0" i="1" smtClean="0">
                              <a:latin typeface="Cambria Math" panose="02040503050406030204" pitchFamily="18" charset="0"/>
                              <a:cs typeface="Arial" panose="020B0604020202020204" pitchFamily="34" charset="0"/>
                            </a:rPr>
                          </m:ctrlPr>
                        </m:dPr>
                        <m:e>
                          <m:eqArr>
                            <m:eqArrPr>
                              <m:ctrlPr>
                                <a:rPr lang="en-GB" sz="2400" b="0" i="1" smtClean="0">
                                  <a:latin typeface="Cambria Math" panose="02040503050406030204" pitchFamily="18" charset="0"/>
                                  <a:cs typeface="Arial" panose="020B0604020202020204" pitchFamily="34" charset="0"/>
                                </a:rPr>
                              </m:ctrlPr>
                            </m:eqArrPr>
                            <m:e>
                              <m:r>
                                <a:rPr lang="en-GB" sz="2400" b="0" i="1" smtClean="0">
                                  <a:latin typeface="Cambria Math"/>
                                  <a:cs typeface="Arial" panose="020B0604020202020204" pitchFamily="34" charset="0"/>
                                </a:rPr>
                                <m:t>1 </m:t>
                              </m:r>
                              <m:r>
                                <a:rPr lang="en-GB" sz="2400" b="0" i="1" smtClean="0">
                                  <a:latin typeface="Cambria Math"/>
                                  <a:cs typeface="Arial" panose="020B0604020202020204" pitchFamily="34" charset="0"/>
                                </a:rPr>
                                <m:t>𝑖𝑓</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𝑔𝑒𝑛𝑑𝑒𝑟</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𝑖𝑠</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𝑚𝑎𝑙𝑒</m:t>
                              </m:r>
                            </m:e>
                            <m:e/>
                            <m:e>
                              <m:r>
                                <a:rPr lang="en-GB" sz="2400" b="0" i="1" smtClean="0">
                                  <a:latin typeface="Cambria Math"/>
                                  <a:cs typeface="Arial" panose="020B0604020202020204" pitchFamily="34" charset="0"/>
                                </a:rPr>
                                <m:t>0 </m:t>
                              </m:r>
                              <m:r>
                                <a:rPr lang="en-GB" sz="2400" b="0" i="1" smtClean="0">
                                  <a:latin typeface="Cambria Math"/>
                                  <a:cs typeface="Arial" panose="020B0604020202020204" pitchFamily="34" charset="0"/>
                                </a:rPr>
                                <m:t>𝑖𝑓</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𝑔𝑒𝑛𝑑𝑒𝑟</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𝑖𝑠</m:t>
                              </m:r>
                              <m:r>
                                <a:rPr lang="en-GB" sz="2400" b="0" i="1" smtClean="0">
                                  <a:latin typeface="Cambria Math"/>
                                  <a:cs typeface="Arial" panose="020B0604020202020204" pitchFamily="34" charset="0"/>
                                </a:rPr>
                                <m:t> </m:t>
                              </m:r>
                              <m:r>
                                <a:rPr lang="en-GB" sz="2400" b="0" i="1" smtClean="0">
                                  <a:latin typeface="Cambria Math"/>
                                  <a:cs typeface="Arial" panose="020B0604020202020204" pitchFamily="34" charset="0"/>
                                </a:rPr>
                                <m:t>𝑓𝑒𝑚𝑎𝑙𝑒</m:t>
                              </m:r>
                            </m:e>
                          </m:eqArr>
                        </m:e>
                      </m:d>
                    </m:oMath>
                  </m:oMathPara>
                </a14:m>
                <a:endParaRPr lang="en-GB" sz="2400" dirty="0">
                  <a:latin typeface="Arial" panose="020B0604020202020204" pitchFamily="34" charset="0"/>
                  <a:cs typeface="Arial"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037041"/>
                <a:ext cx="5599697" cy="1271438"/>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87624" y="3611914"/>
                <a:ext cx="5599697" cy="461665"/>
              </a:xfrm>
              <a:prstGeom prst="rect">
                <a:avLst/>
              </a:prstGeom>
              <a:noFill/>
            </p:spPr>
            <p:txBody>
              <a:bodyPr wrap="square" rtlCol="0">
                <a:spAutoFit/>
              </a:bodyPr>
              <a:lstStyle/>
              <a:p>
                <a:pPr algn="ctr"/>
                <a:r>
                  <a:rPr lang="en-GB" sz="2400" dirty="0">
                    <a:latin typeface="Arial" panose="020B0604020202020204" pitchFamily="34"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cs typeface="Arial" panose="020B0604020202020204" pitchFamily="34" charset="0"/>
                          </a:rPr>
                        </m:ctrlPr>
                      </m:dPr>
                      <m:e>
                        <m:acc>
                          <m:accPr>
                            <m:chr m:val="̂"/>
                            <m:ctrlPr>
                              <a:rPr lang="en-GB" sz="2400" i="1" dirty="0" smtClean="0">
                                <a:latin typeface="Cambria Math" panose="02040503050406030204" pitchFamily="18" charset="0"/>
                                <a:cs typeface="Arial" panose="020B0604020202020204" pitchFamily="34" charset="0"/>
                              </a:rPr>
                            </m:ctrlPr>
                          </m:accPr>
                          <m:e>
                            <m:r>
                              <a:rPr lang="en-GB" sz="2400" b="0" i="1" dirty="0" smtClean="0">
                                <a:latin typeface="Cambria Math"/>
                                <a:cs typeface="Arial" panose="020B0604020202020204" pitchFamily="34" charset="0"/>
                              </a:rPr>
                              <m:t>𝑝</m:t>
                            </m:r>
                          </m:e>
                        </m:acc>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𝑥</m:t>
                        </m:r>
                        <m:r>
                          <a:rPr lang="en-GB" sz="2400" b="0" i="1" dirty="0" smtClean="0">
                            <a:latin typeface="Cambria Math"/>
                            <a:cs typeface="Arial" panose="020B0604020202020204" pitchFamily="34" charset="0"/>
                          </a:rPr>
                          <m:t>)</m:t>
                        </m:r>
                      </m:e>
                    </m:d>
                  </m:oMath>
                </a14:m>
                <a:r>
                  <a:rPr lang="en-GB" sz="2400" dirty="0">
                    <a:latin typeface="Arial" panose="020B0604020202020204" pitchFamily="34" charset="0"/>
                    <a:cs typeface="Arial" panose="020B0604020202020204" pitchFamily="34" charset="0"/>
                  </a:rPr>
                  <a:t> = </a:t>
                </a:r>
                <a14:m>
                  <m:oMath xmlns:m="http://schemas.openxmlformats.org/officeDocument/2006/math">
                    <m:r>
                      <a:rPr lang="en-GB" sz="2400" b="0" i="1" smtClean="0">
                        <a:latin typeface="Cambria Math"/>
                        <a:ea typeface="Cambria Math"/>
                      </a:rPr>
                      <m:t>−0.1346</m:t>
                    </m:r>
                    <m:r>
                      <a:rPr lang="en-GB" sz="2400" i="1">
                        <a:latin typeface="Cambria Math"/>
                        <a:ea typeface="Cambria Math"/>
                      </a:rPr>
                      <m:t>+</m:t>
                    </m:r>
                    <m:r>
                      <a:rPr lang="en-GB" sz="2400" b="0" i="1" smtClean="0">
                        <a:latin typeface="Cambria Math"/>
                        <a:ea typeface="Cambria Math"/>
                      </a:rPr>
                      <m:t>0.0354</m:t>
                    </m:r>
                    <m:r>
                      <a:rPr lang="en-GB" sz="2400" i="1">
                        <a:latin typeface="Cambria Math"/>
                        <a:ea typeface="Cambria Math"/>
                      </a:rPr>
                      <m:t>𝑋</m:t>
                    </m:r>
                  </m:oMath>
                </a14:m>
                <a:endParaRPr lang="en-GB" sz="2400" dirty="0">
                  <a:latin typeface="Arial" panose="020B0604020202020204" pitchFamily="34" charset="0"/>
                  <a:cs typeface="Arial" panose="020B0604020202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187624" y="3611914"/>
                <a:ext cx="5599697" cy="461665"/>
              </a:xfrm>
              <a:prstGeom prst="rect">
                <a:avLst/>
              </a:prstGeom>
              <a:blipFill rotWithShape="1">
                <a:blip r:embed="rId4"/>
                <a:stretch>
                  <a:fillRect t="-9333" b="-3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187624" y="4402647"/>
                <a:ext cx="5771817" cy="461665"/>
              </a:xfrm>
              <a:prstGeom prst="rect">
                <a:avLst/>
              </a:prstGeom>
              <a:noFill/>
            </p:spPr>
            <p:txBody>
              <a:bodyPr wrap="square" rtlCol="0">
                <a:spAutoFit/>
              </a:bodyPr>
              <a:lstStyle/>
              <a:p>
                <a:pPr algn="ctr"/>
                <a:r>
                  <a:rPr lang="en-GB" sz="2400" dirty="0">
                    <a:latin typeface="Arial" panose="020B0604020202020204" pitchFamily="34"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cs typeface="Arial" panose="020B0604020202020204" pitchFamily="34" charset="0"/>
                          </a:rPr>
                        </m:ctrlPr>
                      </m:dPr>
                      <m:e>
                        <m:acc>
                          <m:accPr>
                            <m:chr m:val="̂"/>
                            <m:ctrlPr>
                              <a:rPr lang="en-GB" sz="2400" i="1" dirty="0" smtClean="0">
                                <a:latin typeface="Cambria Math" panose="02040503050406030204" pitchFamily="18" charset="0"/>
                                <a:cs typeface="Arial" panose="020B0604020202020204" pitchFamily="34" charset="0"/>
                              </a:rPr>
                            </m:ctrlPr>
                          </m:accPr>
                          <m:e>
                            <m:r>
                              <a:rPr lang="en-GB" sz="2400" b="0" i="1" dirty="0" smtClean="0">
                                <a:latin typeface="Cambria Math"/>
                                <a:cs typeface="Arial" panose="020B0604020202020204" pitchFamily="34" charset="0"/>
                              </a:rPr>
                              <m:t>𝑝</m:t>
                            </m:r>
                          </m:e>
                        </m:acc>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𝑥</m:t>
                        </m:r>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𝑓𝑒𝑚𝑎𝑙𝑒</m:t>
                        </m:r>
                        <m:r>
                          <a:rPr lang="en-GB" sz="2400" b="0" i="1" dirty="0" smtClean="0">
                            <a:latin typeface="Cambria Math"/>
                            <a:cs typeface="Arial" panose="020B0604020202020204" pitchFamily="34" charset="0"/>
                          </a:rPr>
                          <m:t>)</m:t>
                        </m:r>
                      </m:e>
                    </m:d>
                  </m:oMath>
                </a14:m>
                <a:r>
                  <a:rPr lang="en-GB" sz="2400" dirty="0">
                    <a:latin typeface="Arial" panose="020B0604020202020204" pitchFamily="34" charset="0"/>
                    <a:cs typeface="Arial" panose="020B0604020202020204" pitchFamily="34" charset="0"/>
                  </a:rPr>
                  <a:t> = </a:t>
                </a:r>
                <a14:m>
                  <m:oMath xmlns:m="http://schemas.openxmlformats.org/officeDocument/2006/math">
                    <m:r>
                      <a:rPr lang="en-GB" sz="2400" b="0" i="1" smtClean="0">
                        <a:latin typeface="Cambria Math"/>
                        <a:ea typeface="Cambria Math"/>
                      </a:rPr>
                      <m:t>−0.1346</m:t>
                    </m:r>
                  </m:oMath>
                </a14:m>
                <a:endParaRPr lang="en-GB" sz="2400" dirty="0">
                  <a:latin typeface="Arial" panose="020B0604020202020204" pitchFamily="34" charset="0"/>
                  <a:cs typeface="Arial" panose="020B0604020202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187624" y="4402647"/>
                <a:ext cx="5771817" cy="461665"/>
              </a:xfrm>
              <a:prstGeom prst="rect">
                <a:avLst/>
              </a:prstGeom>
              <a:blipFill rotWithShape="1">
                <a:blip r:embed="rId5"/>
                <a:stretch>
                  <a:fillRect t="-9211" b="-30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187624" y="5085183"/>
                <a:ext cx="6480157" cy="461665"/>
              </a:xfrm>
              <a:prstGeom prst="rect">
                <a:avLst/>
              </a:prstGeom>
              <a:noFill/>
            </p:spPr>
            <p:txBody>
              <a:bodyPr wrap="square" rtlCol="0">
                <a:spAutoFit/>
              </a:bodyPr>
              <a:lstStyle/>
              <a:p>
                <a:pPr algn="ctr"/>
                <a:r>
                  <a:rPr lang="en-GB" sz="2400" dirty="0">
                    <a:latin typeface="Arial" panose="020B0604020202020204" pitchFamily="34"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cs typeface="Arial" panose="020B0604020202020204" pitchFamily="34" charset="0"/>
                          </a:rPr>
                        </m:ctrlPr>
                      </m:dPr>
                      <m:e>
                        <m:acc>
                          <m:accPr>
                            <m:chr m:val="̂"/>
                            <m:ctrlPr>
                              <a:rPr lang="en-GB" sz="2400" i="1" dirty="0" smtClean="0">
                                <a:latin typeface="Cambria Math" panose="02040503050406030204" pitchFamily="18" charset="0"/>
                                <a:cs typeface="Arial" panose="020B0604020202020204" pitchFamily="34" charset="0"/>
                              </a:rPr>
                            </m:ctrlPr>
                          </m:accPr>
                          <m:e>
                            <m:r>
                              <a:rPr lang="en-GB" sz="2400" b="0" i="1" dirty="0" smtClean="0">
                                <a:latin typeface="Cambria Math"/>
                                <a:cs typeface="Arial" panose="020B0604020202020204" pitchFamily="34" charset="0"/>
                              </a:rPr>
                              <m:t>𝑝</m:t>
                            </m:r>
                          </m:e>
                        </m:acc>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𝑥</m:t>
                        </m:r>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𝑚𝑎𝑙𝑒</m:t>
                        </m:r>
                        <m:r>
                          <a:rPr lang="en-GB" sz="2400" b="0" i="1" dirty="0" smtClean="0">
                            <a:latin typeface="Cambria Math"/>
                            <a:cs typeface="Arial" panose="020B0604020202020204" pitchFamily="34" charset="0"/>
                          </a:rPr>
                          <m:t>)</m:t>
                        </m:r>
                      </m:e>
                    </m:d>
                  </m:oMath>
                </a14:m>
                <a:r>
                  <a:rPr lang="en-GB" sz="2400" dirty="0">
                    <a:latin typeface="Arial" panose="020B0604020202020204" pitchFamily="34" charset="0"/>
                    <a:cs typeface="Arial" panose="020B0604020202020204" pitchFamily="34" charset="0"/>
                  </a:rPr>
                  <a:t> = </a:t>
                </a:r>
                <a14:m>
                  <m:oMath xmlns:m="http://schemas.openxmlformats.org/officeDocument/2006/math">
                    <m:r>
                      <a:rPr lang="en-GB" sz="2400" b="0" i="1" smtClean="0">
                        <a:latin typeface="Cambria Math"/>
                        <a:ea typeface="Cambria Math"/>
                      </a:rPr>
                      <m:t>−0.1346+0.0354</m:t>
                    </m:r>
                  </m:oMath>
                </a14:m>
                <a:endParaRPr lang="en-GB" sz="2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87624" y="5085183"/>
                <a:ext cx="6480157" cy="461665"/>
              </a:xfrm>
              <a:prstGeom prst="rect">
                <a:avLst/>
              </a:prstGeom>
              <a:blipFill rotWithShape="1">
                <a:blip r:embed="rId6"/>
                <a:stretch>
                  <a:fillRect t="-9211" b="-302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944621" y="5723411"/>
                <a:ext cx="5688632" cy="680699"/>
              </a:xfrm>
              <a:prstGeom prst="rect">
                <a:avLst/>
              </a:prstGeom>
              <a:noFill/>
            </p:spPr>
            <p:txBody>
              <a:bodyPr wrap="square" rtlCol="0">
                <a:spAutoFit/>
              </a:bodyPr>
              <a:lstStyle/>
              <a:p>
                <a:pPr algn="ctr"/>
                <a14:m>
                  <m:oMath xmlns:m="http://schemas.openxmlformats.org/officeDocument/2006/math">
                    <m:f>
                      <m:fPr>
                        <m:ctrlPr>
                          <a:rPr lang="en-GB" sz="2400" i="1" smtClean="0">
                            <a:latin typeface="Cambria Math" panose="02040503050406030204" pitchFamily="18" charset="0"/>
                            <a:cs typeface="Arial" panose="020B0604020202020204" pitchFamily="34" charset="0"/>
                          </a:rPr>
                        </m:ctrlPr>
                      </m:fPr>
                      <m:num>
                        <m:r>
                          <a:rPr lang="en-GB" sz="2400" b="0" i="1" smtClean="0">
                            <a:latin typeface="Cambria Math"/>
                            <a:cs typeface="Arial" panose="020B0604020202020204" pitchFamily="34" charset="0"/>
                          </a:rPr>
                          <m:t>𝑂𝑑𝑑𝑠</m:t>
                        </m:r>
                        <m:r>
                          <a:rPr lang="en-GB" sz="2400" b="0" i="1" smtClean="0">
                            <a:latin typeface="Cambria Math"/>
                            <a:cs typeface="Arial" panose="020B0604020202020204" pitchFamily="34" charset="0"/>
                          </a:rPr>
                          <m:t>(</m:t>
                        </m:r>
                        <m:r>
                          <a:rPr lang="en-GB" sz="2400" b="0" i="1" smtClean="0">
                            <a:latin typeface="Cambria Math"/>
                            <a:cs typeface="Arial" panose="020B0604020202020204" pitchFamily="34" charset="0"/>
                          </a:rPr>
                          <m:t>𝑀𝑎𝑙𝑒</m:t>
                        </m:r>
                        <m:r>
                          <a:rPr lang="en-GB" sz="2400" b="0" i="1" smtClean="0">
                            <a:latin typeface="Cambria Math"/>
                            <a:cs typeface="Arial" panose="020B0604020202020204" pitchFamily="34" charset="0"/>
                          </a:rPr>
                          <m:t>)</m:t>
                        </m:r>
                      </m:num>
                      <m:den>
                        <m:r>
                          <a:rPr lang="en-GB" sz="2400" b="0" i="1" smtClean="0">
                            <a:latin typeface="Cambria Math"/>
                            <a:cs typeface="Arial" panose="020B0604020202020204" pitchFamily="34" charset="0"/>
                          </a:rPr>
                          <m:t>𝑂𝑑𝑑𝑠</m:t>
                        </m:r>
                        <m:r>
                          <a:rPr lang="en-GB" sz="2400" b="0" i="1" smtClean="0">
                            <a:latin typeface="Cambria Math"/>
                            <a:cs typeface="Arial" panose="020B0604020202020204" pitchFamily="34" charset="0"/>
                          </a:rPr>
                          <m:t>(</m:t>
                        </m:r>
                        <m:r>
                          <a:rPr lang="en-GB" sz="2400" b="0" i="1" smtClean="0">
                            <a:latin typeface="Cambria Math"/>
                            <a:cs typeface="Arial" panose="020B0604020202020204" pitchFamily="34" charset="0"/>
                          </a:rPr>
                          <m:t>𝐹𝑒𝑚𝑎𝑙𝑒</m:t>
                        </m:r>
                        <m:r>
                          <a:rPr lang="en-GB" sz="2400" b="0" i="1" smtClean="0">
                            <a:latin typeface="Cambria Math"/>
                            <a:cs typeface="Arial" panose="020B0604020202020204" pitchFamily="34" charset="0"/>
                          </a:rPr>
                          <m:t>)</m:t>
                        </m:r>
                      </m:den>
                    </m:f>
                  </m:oMath>
                </a14:m>
                <a:r>
                  <a:rPr lang="en-GB" sz="2400" dirty="0">
                    <a:latin typeface="Arial" panose="020B0604020202020204" pitchFamily="34" charset="0"/>
                    <a:cs typeface="Arial" panose="020B0604020202020204" pitchFamily="34" charset="0"/>
                  </a:rPr>
                  <a:t> = </a:t>
                </a:r>
                <a14:m>
                  <m:oMath xmlns:m="http://schemas.openxmlformats.org/officeDocument/2006/math">
                    <m:r>
                      <m:rPr>
                        <m:sty m:val="p"/>
                      </m:rPr>
                      <a:rPr lang="en-GB" sz="2400" i="0">
                        <a:latin typeface="Cambria Math"/>
                        <a:ea typeface="Cambria Math"/>
                      </a:rPr>
                      <m:t>exp</m:t>
                    </m:r>
                    <m:r>
                      <a:rPr lang="en-GB" sz="2400" b="0" i="1" smtClean="0">
                        <a:latin typeface="Cambria Math"/>
                        <a:ea typeface="Cambria Math"/>
                      </a:rPr>
                      <m:t>⁡(0.0354)</m:t>
                    </m:r>
                  </m:oMath>
                </a14:m>
                <a:endParaRPr lang="en-GB" sz="2400" dirty="0">
                  <a:latin typeface="Arial" panose="020B0604020202020204" pitchFamily="34" charset="0"/>
                  <a:cs typeface="Arial" panose="020B0604020202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944621" y="5723411"/>
                <a:ext cx="5688632" cy="680699"/>
              </a:xfrm>
              <a:prstGeom prst="rect">
                <a:avLst/>
              </a:prstGeom>
              <a:blipFill rotWithShape="1">
                <a:blip r:embed="rId7"/>
                <a:stretch>
                  <a:fillRect/>
                </a:stretch>
              </a:blipFill>
            </p:spPr>
            <p:txBody>
              <a:bodyPr/>
              <a:lstStyle/>
              <a:p>
                <a:r>
                  <a:rPr lang="en-GB">
                    <a:noFill/>
                  </a:rPr>
                  <a:t> </a:t>
                </a:r>
              </a:p>
            </p:txBody>
          </p:sp>
        </mc:Fallback>
      </mc:AlternateContent>
      <p:sp>
        <p:nvSpPr>
          <p:cNvPr id="11" name="TextBox 10"/>
          <p:cNvSpPr txBox="1"/>
          <p:nvPr/>
        </p:nvSpPr>
        <p:spPr>
          <a:xfrm>
            <a:off x="7236296" y="5879094"/>
            <a:ext cx="1296144" cy="369332"/>
          </a:xfrm>
          <a:prstGeom prst="rect">
            <a:avLst/>
          </a:prstGeom>
          <a:noFill/>
        </p:spPr>
        <p:txBody>
          <a:bodyPr wrap="square" rtlCol="0">
            <a:spAutoFit/>
          </a:bodyPr>
          <a:lstStyle/>
          <a:p>
            <a:r>
              <a:rPr lang="en-GB" b="1" dirty="0">
                <a:solidFill>
                  <a:srgbClr val="FF0000"/>
                </a:solidFill>
              </a:rPr>
              <a:t>Check !!!</a:t>
            </a:r>
          </a:p>
        </p:txBody>
      </p:sp>
      <p:sp>
        <p:nvSpPr>
          <p:cNvPr id="12"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Tree>
    <p:extLst>
      <p:ext uri="{BB962C8B-B14F-4D97-AF65-F5344CB8AC3E}">
        <p14:creationId xmlns:p14="http://schemas.microsoft.com/office/powerpoint/2010/main" val="23371787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185</a:t>
            </a:fld>
            <a:endParaRPr lang="en-GB" dirty="0">
              <a:solidFill>
                <a:schemeClr val="tx2"/>
              </a:solidFill>
            </a:endParaRPr>
          </a:p>
        </p:txBody>
      </p:sp>
      <p:sp>
        <p:nvSpPr>
          <p:cNvPr id="5" name="TextBox 4"/>
          <p:cNvSpPr txBox="1"/>
          <p:nvPr/>
        </p:nvSpPr>
        <p:spPr>
          <a:xfrm>
            <a:off x="467544" y="1412776"/>
            <a:ext cx="7920880" cy="4154984"/>
          </a:xfrm>
          <a:prstGeom prst="rect">
            <a:avLst/>
          </a:prstGeom>
          <a:noFill/>
        </p:spPr>
        <p:txBody>
          <a:bodyPr wrap="square" rtlCol="0">
            <a:spAutoFit/>
          </a:bodyPr>
          <a:lstStyle/>
          <a:p>
            <a:pPr marL="285750" indent="-285750">
              <a:lnSpc>
                <a:spcPct val="200000"/>
              </a:lnSpc>
              <a:buClr>
                <a:schemeClr val="tx2"/>
              </a:buClr>
              <a:buFont typeface="Arial" panose="020B0604020202020204" pitchFamily="34" charset="0"/>
              <a:buChar char="•"/>
            </a:pPr>
            <a:r>
              <a:rPr lang="en-GB" sz="2200" dirty="0"/>
              <a:t>What is the odds ratio between boys and girls?</a:t>
            </a:r>
          </a:p>
          <a:p>
            <a:pPr marL="285750" indent="-285750">
              <a:lnSpc>
                <a:spcPct val="200000"/>
              </a:lnSpc>
              <a:buClr>
                <a:schemeClr val="tx2"/>
              </a:buClr>
              <a:buFont typeface="Arial" panose="020B0604020202020204" pitchFamily="34" charset="0"/>
              <a:buChar char="•"/>
            </a:pPr>
            <a:r>
              <a:rPr lang="en-GB" sz="2200" dirty="0"/>
              <a:t>What is the odds  of anaemia for a male child?</a:t>
            </a:r>
          </a:p>
          <a:p>
            <a:pPr marL="285750" indent="-285750">
              <a:lnSpc>
                <a:spcPct val="200000"/>
              </a:lnSpc>
              <a:buClr>
                <a:schemeClr val="tx2"/>
              </a:buClr>
              <a:buFont typeface="Arial" panose="020B0604020202020204" pitchFamily="34" charset="0"/>
              <a:buChar char="•"/>
            </a:pPr>
            <a:r>
              <a:rPr lang="en-GB" sz="2200" dirty="0"/>
              <a:t>What is the odds of anaemia for a female child?</a:t>
            </a:r>
          </a:p>
          <a:p>
            <a:pPr marL="285750" indent="-285750">
              <a:lnSpc>
                <a:spcPct val="200000"/>
              </a:lnSpc>
              <a:buClr>
                <a:schemeClr val="tx2"/>
              </a:buClr>
              <a:buFont typeface="Arial" panose="020B0604020202020204" pitchFamily="34" charset="0"/>
              <a:buChar char="•"/>
            </a:pPr>
            <a:r>
              <a:rPr lang="en-GB" sz="2200" dirty="0"/>
              <a:t>What is the probability that a male child is anaemic?</a:t>
            </a:r>
          </a:p>
          <a:p>
            <a:pPr marL="285750" indent="-285750">
              <a:lnSpc>
                <a:spcPct val="200000"/>
              </a:lnSpc>
              <a:buClr>
                <a:schemeClr val="tx2"/>
              </a:buClr>
              <a:buFont typeface="Arial" panose="020B0604020202020204" pitchFamily="34" charset="0"/>
              <a:buChar char="•"/>
            </a:pPr>
            <a:r>
              <a:rPr lang="en-GB" sz="2200" dirty="0"/>
              <a:t>What is the probability that a female child is anaemic?</a:t>
            </a:r>
          </a:p>
          <a:p>
            <a:pPr marL="285750" indent="-285750">
              <a:lnSpc>
                <a:spcPct val="200000"/>
              </a:lnSpc>
              <a:buClr>
                <a:schemeClr val="tx2"/>
              </a:buClr>
              <a:buFont typeface="Arial" panose="020B0604020202020204" pitchFamily="34" charset="0"/>
              <a:buChar char="•"/>
            </a:pPr>
            <a:r>
              <a:rPr lang="en-GB" sz="2200" dirty="0"/>
              <a:t>Interpret your results</a:t>
            </a:r>
          </a:p>
        </p:txBody>
      </p:sp>
      <p:sp>
        <p:nvSpPr>
          <p:cNvPr id="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Tree>
    <p:extLst>
      <p:ext uri="{BB962C8B-B14F-4D97-AF65-F5344CB8AC3E}">
        <p14:creationId xmlns:p14="http://schemas.microsoft.com/office/powerpoint/2010/main" val="15481806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186</a:t>
            </a:fld>
            <a:endParaRPr lang="en-GB" dirty="0">
              <a:solidFill>
                <a:schemeClr val="tx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580956429"/>
              </p:ext>
            </p:extLst>
          </p:nvPr>
        </p:nvGraphicFramePr>
        <p:xfrm>
          <a:off x="1547664" y="2348880"/>
          <a:ext cx="5610242" cy="3575470"/>
        </p:xfrm>
        <a:graphic>
          <a:graphicData uri="http://schemas.openxmlformats.org/drawingml/2006/table">
            <a:tbl>
              <a:tblPr firstRow="1" firstCol="1" bandRow="1">
                <a:tableStyleId>{2D5ABB26-0587-4C30-8999-92F81FD0307C}</a:tableStyleId>
              </a:tblPr>
              <a:tblGrid>
                <a:gridCol w="1777485">
                  <a:extLst>
                    <a:ext uri="{9D8B030D-6E8A-4147-A177-3AD203B41FA5}">
                      <a16:colId xmlns:a16="http://schemas.microsoft.com/office/drawing/2014/main" val="20000"/>
                    </a:ext>
                  </a:extLst>
                </a:gridCol>
                <a:gridCol w="1209986">
                  <a:extLst>
                    <a:ext uri="{9D8B030D-6E8A-4147-A177-3AD203B41FA5}">
                      <a16:colId xmlns:a16="http://schemas.microsoft.com/office/drawing/2014/main" val="20001"/>
                    </a:ext>
                  </a:extLst>
                </a:gridCol>
                <a:gridCol w="1186127">
                  <a:extLst>
                    <a:ext uri="{9D8B030D-6E8A-4147-A177-3AD203B41FA5}">
                      <a16:colId xmlns:a16="http://schemas.microsoft.com/office/drawing/2014/main" val="20002"/>
                    </a:ext>
                  </a:extLst>
                </a:gridCol>
                <a:gridCol w="1436644">
                  <a:extLst>
                    <a:ext uri="{9D8B030D-6E8A-4147-A177-3AD203B41FA5}">
                      <a16:colId xmlns:a16="http://schemas.microsoft.com/office/drawing/2014/main" val="20003"/>
                    </a:ext>
                  </a:extLst>
                </a:gridCol>
              </a:tblGrid>
              <a:tr h="700720">
                <a:tc>
                  <a:txBody>
                    <a:bodyPr/>
                    <a:lstStyle/>
                    <a:p>
                      <a:pPr algn="ctr">
                        <a:spcAft>
                          <a:spcPts val="0"/>
                        </a:spcAft>
                      </a:pPr>
                      <a:r>
                        <a:rPr lang="en-GB" sz="2000" dirty="0">
                          <a:effectLst/>
                          <a:latin typeface="Constantia"/>
                          <a:cs typeface="Constantia"/>
                        </a:rPr>
                        <a:t>Area</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000" dirty="0" err="1">
                          <a:effectLst/>
                          <a:latin typeface="Constantia"/>
                          <a:cs typeface="Constantia"/>
                        </a:rPr>
                        <a:t>Anemic</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lgn="ctr">
                        <a:spcAft>
                          <a:spcPts val="0"/>
                        </a:spcAft>
                      </a:pPr>
                      <a:r>
                        <a:rPr lang="en-GB" sz="2000" dirty="0">
                          <a:effectLst/>
                          <a:latin typeface="Constantia"/>
                          <a:cs typeface="Constantia"/>
                        </a:rPr>
                        <a:t> </a:t>
                      </a:r>
                    </a:p>
                    <a:p>
                      <a:pPr algn="ctr">
                        <a:spcAft>
                          <a:spcPts val="0"/>
                        </a:spcAft>
                      </a:pPr>
                      <a:r>
                        <a:rPr lang="en-GB" sz="2000" dirty="0">
                          <a:effectLst/>
                          <a:latin typeface="Constantia"/>
                          <a:cs typeface="Constantia"/>
                        </a:rPr>
                        <a:t>Total</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9125">
                <a:tc>
                  <a:txBody>
                    <a:bodyPr/>
                    <a:lstStyle/>
                    <a:p>
                      <a:pPr algn="ctr">
                        <a:spcAft>
                          <a:spcPts val="0"/>
                        </a:spcAft>
                      </a:pPr>
                      <a:r>
                        <a:rPr lang="en-GB" sz="2000" dirty="0">
                          <a:effectLst/>
                          <a:latin typeface="Constantia"/>
                          <a:cs typeface="Constantia"/>
                        </a:rPr>
                        <a:t> </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Yes</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No</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79125">
                <a:tc>
                  <a:txBody>
                    <a:bodyPr/>
                    <a:lstStyle/>
                    <a:p>
                      <a:pPr algn="ctr">
                        <a:spcAft>
                          <a:spcPts val="0"/>
                        </a:spcAft>
                      </a:pPr>
                      <a:r>
                        <a:rPr lang="en-GB" sz="2000" baseline="0" dirty="0">
                          <a:effectLst/>
                          <a:latin typeface="Constantia"/>
                          <a:ea typeface="+mn-ea"/>
                          <a:cs typeface="Constantia"/>
                        </a:rPr>
                        <a:t>A</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101</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99</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200</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9125">
                <a:tc>
                  <a:txBody>
                    <a:bodyPr/>
                    <a:lstStyle/>
                    <a:p>
                      <a:pPr algn="ctr">
                        <a:spcAft>
                          <a:spcPts val="0"/>
                        </a:spcAft>
                      </a:pPr>
                      <a:r>
                        <a:rPr lang="en-GB" sz="2000" dirty="0">
                          <a:effectLst/>
                          <a:latin typeface="Constantia"/>
                          <a:cs typeface="Constantia"/>
                        </a:rPr>
                        <a:t>B</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83</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117</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cs typeface="Constantia"/>
                        </a:rPr>
                        <a:t>200</a:t>
                      </a:r>
                      <a:endParaRPr lang="en-GB" sz="2000" dirty="0">
                        <a:effectLst/>
                        <a:latin typeface="Constantia"/>
                        <a:ea typeface="Times New Roman"/>
                        <a:cs typeface="Constantia"/>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9125">
                <a:tc>
                  <a:txBody>
                    <a:bodyPr/>
                    <a:lstStyle/>
                    <a:p>
                      <a:pPr algn="ctr">
                        <a:spcAft>
                          <a:spcPts val="0"/>
                        </a:spcAft>
                      </a:pPr>
                      <a:r>
                        <a:rPr lang="en-GB" sz="2000" dirty="0">
                          <a:effectLst/>
                          <a:latin typeface="Constantia"/>
                          <a:ea typeface="Times New Roman"/>
                          <a:cs typeface="Constantia"/>
                        </a:rPr>
                        <a:t>C</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112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89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201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79125">
                <a:tc>
                  <a:txBody>
                    <a:bodyPr/>
                    <a:lstStyle/>
                    <a:p>
                      <a:pPr algn="ctr">
                        <a:spcAft>
                          <a:spcPts val="0"/>
                        </a:spcAft>
                      </a:pPr>
                      <a:r>
                        <a:rPr lang="en-GB" sz="2000" dirty="0">
                          <a:effectLst/>
                          <a:latin typeface="Constantia"/>
                          <a:ea typeface="Times New Roman"/>
                          <a:cs typeface="Constantia"/>
                        </a:rPr>
                        <a:t>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74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126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200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79125">
                <a:tc>
                  <a:txBody>
                    <a:bodyPr/>
                    <a:lstStyle/>
                    <a:p>
                      <a:pPr algn="ctr">
                        <a:spcAft>
                          <a:spcPts val="0"/>
                        </a:spcAft>
                      </a:pPr>
                      <a:r>
                        <a:rPr lang="en-GB" sz="2000" dirty="0">
                          <a:effectLst/>
                          <a:latin typeface="Constantia"/>
                          <a:ea typeface="Times New Roman"/>
                          <a:cs typeface="Constantia"/>
                        </a:rPr>
                        <a:t>Total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370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431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latin typeface="Constantia"/>
                          <a:ea typeface="Times New Roman"/>
                          <a:cs typeface="Constantia"/>
                        </a:rPr>
                        <a:t>801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Content Placeholder 2"/>
          <p:cNvSpPr txBox="1">
            <a:spLocks/>
          </p:cNvSpPr>
          <p:nvPr/>
        </p:nvSpPr>
        <p:spPr>
          <a:xfrm>
            <a:off x="477686" y="1124744"/>
            <a:ext cx="8280920" cy="100811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150000"/>
              </a:lnSpc>
              <a:buClr>
                <a:schemeClr val="tx2"/>
              </a:buClr>
            </a:pPr>
            <a:r>
              <a:rPr lang="en-GB" sz="2200" dirty="0">
                <a:latin typeface="Arial" panose="020B0604020202020204" pitchFamily="34" charset="0"/>
                <a:ea typeface="Verdana" panose="020B0604030504040204" pitchFamily="34" charset="0"/>
                <a:cs typeface="Arial" panose="020B0604020202020204" pitchFamily="34" charset="0"/>
              </a:rPr>
              <a:t>Investigate whether there is association between child anaemia and child location</a:t>
            </a:r>
          </a:p>
          <a:p>
            <a:pPr marL="0" indent="0">
              <a:buFont typeface="Arial"/>
              <a:buNone/>
            </a:pPr>
            <a:endParaRPr lang="en-GB" sz="2200" dirty="0">
              <a:latin typeface="Arial" panose="020B0604020202020204" pitchFamily="34" charset="0"/>
              <a:ea typeface="Verdana" panose="020B0604030504040204" pitchFamily="34" charset="0"/>
              <a:cs typeface="Arial" panose="020B0604020202020204" pitchFamily="34" charset="0"/>
            </a:endParaRPr>
          </a:p>
        </p:txBody>
      </p:sp>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example 3</a:t>
            </a:r>
          </a:p>
        </p:txBody>
      </p:sp>
    </p:spTree>
    <p:extLst>
      <p:ext uri="{BB962C8B-B14F-4D97-AF65-F5344CB8AC3E}">
        <p14:creationId xmlns:p14="http://schemas.microsoft.com/office/powerpoint/2010/main" val="13814073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187</a:t>
            </a:fld>
            <a:endParaRPr lang="en-GB" dirty="0">
              <a:solidFill>
                <a:schemeClr val="tx2"/>
              </a:solidFill>
            </a:endParaRPr>
          </a:p>
        </p:txBody>
      </p:sp>
      <p:sp>
        <p:nvSpPr>
          <p:cNvPr id="6" name="Rectangle 5"/>
          <p:cNvSpPr/>
          <p:nvPr/>
        </p:nvSpPr>
        <p:spPr>
          <a:xfrm>
            <a:off x="794373" y="2023110"/>
            <a:ext cx="7702063" cy="1338828"/>
          </a:xfrm>
          <a:prstGeom prst="rect">
            <a:avLst/>
          </a:prstGeom>
          <a:ln w="25400">
            <a:solidFill>
              <a:srgbClr val="0070C0"/>
            </a:solidFill>
          </a:ln>
        </p:spPr>
        <p:txBody>
          <a:bodyPr wrap="square">
            <a:spAutoFit/>
          </a:bodyPr>
          <a:lstStyle/>
          <a:p>
            <a:pPr>
              <a:lnSpc>
                <a:spcPct val="150000"/>
              </a:lnSpc>
            </a:pPr>
            <a:r>
              <a:rPr lang="en-GB" dirty="0" err="1"/>
              <a:t>anemic</a:t>
            </a:r>
            <a:r>
              <a:rPr lang="en-GB" dirty="0"/>
              <a:t>&lt;- </a:t>
            </a:r>
            <a:r>
              <a:rPr lang="en-GB" dirty="0" err="1"/>
              <a:t>anemic</a:t>
            </a:r>
            <a:r>
              <a:rPr lang="en-GB" dirty="0"/>
              <a:t>[</a:t>
            </a:r>
            <a:r>
              <a:rPr lang="en-GB" dirty="0" err="1"/>
              <a:t>anemic$Areas</a:t>
            </a:r>
            <a:r>
              <a:rPr lang="en-GB" dirty="0"/>
              <a:t>!="Missing value",]</a:t>
            </a:r>
          </a:p>
          <a:p>
            <a:pPr>
              <a:lnSpc>
                <a:spcPct val="150000"/>
              </a:lnSpc>
            </a:pPr>
            <a:r>
              <a:rPr lang="en-GB" dirty="0" err="1"/>
              <a:t>anemic$Areas</a:t>
            </a:r>
            <a:r>
              <a:rPr lang="en-GB" dirty="0"/>
              <a:t> &lt;- </a:t>
            </a:r>
            <a:r>
              <a:rPr lang="en-GB" dirty="0" err="1"/>
              <a:t>as.factor</a:t>
            </a:r>
            <a:r>
              <a:rPr lang="en-GB" dirty="0"/>
              <a:t>(</a:t>
            </a:r>
            <a:r>
              <a:rPr lang="en-GB" dirty="0" err="1"/>
              <a:t>as.character</a:t>
            </a:r>
            <a:r>
              <a:rPr lang="en-GB" dirty="0"/>
              <a:t>(</a:t>
            </a:r>
            <a:r>
              <a:rPr lang="en-GB" dirty="0" err="1"/>
              <a:t>anemic$Areas</a:t>
            </a:r>
            <a:r>
              <a:rPr lang="en-GB" dirty="0"/>
              <a:t>))</a:t>
            </a:r>
          </a:p>
          <a:p>
            <a:pPr>
              <a:lnSpc>
                <a:spcPct val="150000"/>
              </a:lnSpc>
            </a:pPr>
            <a:r>
              <a:rPr lang="en-GB" dirty="0" err="1"/>
              <a:t>anemic$y</a:t>
            </a:r>
            <a:r>
              <a:rPr lang="en-GB" dirty="0"/>
              <a:t> &lt;- </a:t>
            </a:r>
            <a:r>
              <a:rPr lang="en-GB" dirty="0" err="1"/>
              <a:t>ifelse</a:t>
            </a:r>
            <a:r>
              <a:rPr lang="en-GB" dirty="0"/>
              <a:t>(</a:t>
            </a:r>
            <a:r>
              <a:rPr lang="en-GB" dirty="0" err="1"/>
              <a:t>anemic$Child_Anemic</a:t>
            </a:r>
            <a:r>
              <a:rPr lang="en-GB" dirty="0"/>
              <a:t>=="Yes",1,0)</a:t>
            </a:r>
          </a:p>
        </p:txBody>
      </p:sp>
      <p:sp>
        <p:nvSpPr>
          <p:cNvPr id="8" name="TextBox 7"/>
          <p:cNvSpPr txBox="1"/>
          <p:nvPr/>
        </p:nvSpPr>
        <p:spPr>
          <a:xfrm>
            <a:off x="467544" y="1340768"/>
            <a:ext cx="3096344"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House Keeping</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
        <p:nvSpPr>
          <p:cNvPr id="3" name="Rectangle 2"/>
          <p:cNvSpPr/>
          <p:nvPr/>
        </p:nvSpPr>
        <p:spPr>
          <a:xfrm>
            <a:off x="794373" y="3560236"/>
            <a:ext cx="7702063" cy="2893100"/>
          </a:xfrm>
          <a:prstGeom prst="rect">
            <a:avLst/>
          </a:prstGeom>
          <a:ln>
            <a:solidFill>
              <a:srgbClr val="FF0000"/>
            </a:solidFill>
            <a:prstDash val="dash"/>
          </a:ln>
        </p:spPr>
        <p:txBody>
          <a:bodyPr wrap="square">
            <a:spAutoFit/>
          </a:bodyPr>
          <a:lstStyle/>
          <a:p>
            <a:r>
              <a:rPr lang="en-US" sz="1400" dirty="0">
                <a:latin typeface="Courier New" panose="02070309020205020404" pitchFamily="49" charset="0"/>
                <a:cs typeface="Courier New" panose="02070309020205020404" pitchFamily="49" charset="0"/>
              </a:rPr>
              <a:t>&gt; head(</a:t>
            </a:r>
            <a:r>
              <a:rPr lang="en-US" sz="1400" dirty="0" err="1">
                <a:latin typeface="Courier New" panose="02070309020205020404" pitchFamily="49" charset="0"/>
                <a:cs typeface="Courier New" panose="02070309020205020404" pitchFamily="49" charset="0"/>
              </a:rPr>
              <a:t>data.frame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anemic$y,anemic$Areas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anemic.y</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anemic.Areas</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1        1       Area C</a:t>
            </a:r>
          </a:p>
          <a:p>
            <a:r>
              <a:rPr lang="en-US" sz="1400" dirty="0">
                <a:latin typeface="Courier New" panose="02070309020205020404" pitchFamily="49" charset="0"/>
                <a:cs typeface="Courier New" panose="02070309020205020404" pitchFamily="49" charset="0"/>
              </a:rPr>
              <a:t>2        1       Area C</a:t>
            </a:r>
          </a:p>
          <a:p>
            <a:r>
              <a:rPr lang="en-US" sz="1400" dirty="0">
                <a:latin typeface="Courier New" panose="02070309020205020404" pitchFamily="49" charset="0"/>
                <a:cs typeface="Courier New" panose="02070309020205020404" pitchFamily="49" charset="0"/>
              </a:rPr>
              <a:t>3        0       Area C</a:t>
            </a:r>
          </a:p>
          <a:p>
            <a:r>
              <a:rPr lang="en-US" sz="1400" dirty="0">
                <a:latin typeface="Courier New" panose="02070309020205020404" pitchFamily="49" charset="0"/>
                <a:cs typeface="Courier New" panose="02070309020205020404" pitchFamily="49" charset="0"/>
              </a:rPr>
              <a:t>4        1       Area C</a:t>
            </a:r>
          </a:p>
          <a:p>
            <a:r>
              <a:rPr lang="en-US" sz="1400" dirty="0">
                <a:latin typeface="Courier New" panose="02070309020205020404" pitchFamily="49" charset="0"/>
                <a:cs typeface="Courier New" panose="02070309020205020404" pitchFamily="49" charset="0"/>
              </a:rPr>
              <a:t>5        1       Area C</a:t>
            </a:r>
          </a:p>
          <a:p>
            <a:r>
              <a:rPr lang="en-US" sz="1400" dirty="0">
                <a:latin typeface="Courier New" panose="02070309020205020404" pitchFamily="49" charset="0"/>
                <a:cs typeface="Courier New" panose="02070309020205020404" pitchFamily="49" charset="0"/>
              </a:rPr>
              <a:t>6        0       Area C</a:t>
            </a:r>
          </a:p>
          <a:p>
            <a:r>
              <a:rPr lang="en-US" sz="1400" dirty="0">
                <a:latin typeface="Courier New" panose="02070309020205020404" pitchFamily="49" charset="0"/>
                <a:cs typeface="Courier New" panose="02070309020205020404" pitchFamily="49" charset="0"/>
              </a:rPr>
              <a:t>&gt; table(</a:t>
            </a:r>
            <a:r>
              <a:rPr lang="en-US" sz="1400" dirty="0" err="1">
                <a:latin typeface="Courier New" panose="02070309020205020404" pitchFamily="49" charset="0"/>
                <a:cs typeface="Courier New" panose="02070309020205020404" pitchFamily="49" charset="0"/>
              </a:rPr>
              <a:t>anemic$y,anemic$Areas</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Area A Area B Area C Area D</a:t>
            </a:r>
          </a:p>
          <a:p>
            <a:r>
              <a:rPr lang="en-US" sz="1400" dirty="0">
                <a:latin typeface="Courier New" panose="02070309020205020404" pitchFamily="49" charset="0"/>
                <a:cs typeface="Courier New" panose="02070309020205020404" pitchFamily="49" charset="0"/>
              </a:rPr>
              <a:t>  0     99    117     89    126</a:t>
            </a:r>
          </a:p>
          <a:p>
            <a:r>
              <a:rPr lang="en-US" sz="1400" dirty="0">
                <a:latin typeface="Courier New" panose="02070309020205020404" pitchFamily="49" charset="0"/>
                <a:cs typeface="Courier New" panose="02070309020205020404" pitchFamily="49" charset="0"/>
              </a:rPr>
              <a:t>  1    101     83    112     74</a:t>
            </a:r>
          </a:p>
        </p:txBody>
      </p:sp>
    </p:spTree>
    <p:extLst>
      <p:ext uri="{BB962C8B-B14F-4D97-AF65-F5344CB8AC3E}">
        <p14:creationId xmlns:p14="http://schemas.microsoft.com/office/powerpoint/2010/main" val="30825609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188</a:t>
            </a:fld>
            <a:endParaRPr lang="en-GB" dirty="0">
              <a:solidFill>
                <a:schemeClr val="tx2"/>
              </a:solidFill>
            </a:endParaRPr>
          </a:p>
        </p:txBody>
      </p:sp>
      <p:sp>
        <p:nvSpPr>
          <p:cNvPr id="8" name="TextBox 7"/>
          <p:cNvSpPr txBox="1"/>
          <p:nvPr/>
        </p:nvSpPr>
        <p:spPr>
          <a:xfrm>
            <a:off x="467544" y="1340768"/>
            <a:ext cx="3096344"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Fitting the model</a:t>
            </a:r>
          </a:p>
        </p:txBody>
      </p:sp>
      <p:sp>
        <p:nvSpPr>
          <p:cNvPr id="9" name="Rectangle 8"/>
          <p:cNvSpPr/>
          <p:nvPr/>
        </p:nvSpPr>
        <p:spPr>
          <a:xfrm>
            <a:off x="827584" y="1816185"/>
            <a:ext cx="7848872" cy="464871"/>
          </a:xfrm>
          <a:prstGeom prst="rect">
            <a:avLst/>
          </a:prstGeom>
          <a:ln w="25400">
            <a:solidFill>
              <a:srgbClr val="0070C0"/>
            </a:solidFill>
          </a:ln>
        </p:spPr>
        <p:txBody>
          <a:bodyPr wrap="square">
            <a:spAutoFit/>
          </a:bodyPr>
          <a:lstStyle/>
          <a:p>
            <a:pPr>
              <a:lnSpc>
                <a:spcPct val="150000"/>
              </a:lnSpc>
            </a:pPr>
            <a:r>
              <a:rPr lang="en-GB" dirty="0"/>
              <a:t>Fit.1 &lt;- </a:t>
            </a:r>
            <a:r>
              <a:rPr lang="en-GB" dirty="0" err="1"/>
              <a:t>glm</a:t>
            </a:r>
            <a:r>
              <a:rPr lang="en-GB" dirty="0"/>
              <a:t>(</a:t>
            </a:r>
            <a:r>
              <a:rPr lang="en-GB" dirty="0" err="1"/>
              <a:t>y~Areas</a:t>
            </a:r>
            <a:r>
              <a:rPr lang="en-GB" dirty="0"/>
              <a:t>, family=binomial(link=logit),data=</a:t>
            </a:r>
            <a:r>
              <a:rPr lang="en-GB" dirty="0" err="1"/>
              <a:t>anemic</a:t>
            </a:r>
            <a:r>
              <a:rPr lang="en-GB" dirty="0"/>
              <a:t>)</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graphicFrame>
        <p:nvGraphicFramePr>
          <p:cNvPr id="4" name="Object 3"/>
          <p:cNvGraphicFramePr>
            <a:graphicFrameLocks noChangeAspect="1"/>
          </p:cNvGraphicFramePr>
          <p:nvPr>
            <p:extLst>
              <p:ext uri="{D42A27DB-BD31-4B8C-83A1-F6EECF244321}">
                <p14:modId xmlns:p14="http://schemas.microsoft.com/office/powerpoint/2010/main" val="101146502"/>
              </p:ext>
            </p:extLst>
          </p:nvPr>
        </p:nvGraphicFramePr>
        <p:xfrm>
          <a:off x="895350" y="2781300"/>
          <a:ext cx="4945063" cy="2801938"/>
        </p:xfrm>
        <a:graphic>
          <a:graphicData uri="http://schemas.openxmlformats.org/presentationml/2006/ole">
            <mc:AlternateContent xmlns:mc="http://schemas.openxmlformats.org/markup-compatibility/2006">
              <mc:Choice xmlns:v="urn:schemas-microsoft-com:vml" Requires="v">
                <p:oleObj spid="_x0000_s128037" name="Vergelijking" r:id="rId3" imgW="2158920" imgH="1371600" progId="Equation.3">
                  <p:embed/>
                </p:oleObj>
              </mc:Choice>
              <mc:Fallback>
                <p:oleObj name="Vergelijking" r:id="rId3" imgW="2158920" imgH="1371600" progId="Equation.3">
                  <p:embed/>
                  <p:pic>
                    <p:nvPicPr>
                      <p:cNvPr id="0" name="Object 4"/>
                      <p:cNvPicPr>
                        <a:picLocks noChangeAspect="1" noChangeArrowheads="1"/>
                      </p:cNvPicPr>
                      <p:nvPr/>
                    </p:nvPicPr>
                    <p:blipFill>
                      <a:blip r:embed="rId4"/>
                      <a:srcRect/>
                      <a:stretch>
                        <a:fillRect/>
                      </a:stretch>
                    </p:blipFill>
                    <p:spPr bwMode="auto">
                      <a:xfrm>
                        <a:off x="895350" y="2781300"/>
                        <a:ext cx="4945063"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916675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189</a:t>
            </a:fld>
            <a:endParaRPr lang="en-GB" dirty="0">
              <a:solidFill>
                <a:schemeClr val="tx2"/>
              </a:solidFill>
            </a:endParaRPr>
          </a:p>
        </p:txBody>
      </p:sp>
      <p:sp>
        <p:nvSpPr>
          <p:cNvPr id="8" name="TextBox 7"/>
          <p:cNvSpPr txBox="1"/>
          <p:nvPr/>
        </p:nvSpPr>
        <p:spPr>
          <a:xfrm>
            <a:off x="467544" y="1340768"/>
            <a:ext cx="3096344"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Fitting the model</a:t>
            </a:r>
          </a:p>
        </p:txBody>
      </p:sp>
      <p:sp>
        <p:nvSpPr>
          <p:cNvPr id="9" name="Rectangle 8"/>
          <p:cNvSpPr/>
          <p:nvPr/>
        </p:nvSpPr>
        <p:spPr>
          <a:xfrm>
            <a:off x="827584" y="1816185"/>
            <a:ext cx="7848872" cy="464871"/>
          </a:xfrm>
          <a:prstGeom prst="rect">
            <a:avLst/>
          </a:prstGeom>
          <a:ln w="25400">
            <a:solidFill>
              <a:srgbClr val="0070C0"/>
            </a:solidFill>
          </a:ln>
        </p:spPr>
        <p:txBody>
          <a:bodyPr wrap="square">
            <a:spAutoFit/>
          </a:bodyPr>
          <a:lstStyle/>
          <a:p>
            <a:pPr>
              <a:lnSpc>
                <a:spcPct val="150000"/>
              </a:lnSpc>
            </a:pPr>
            <a:r>
              <a:rPr lang="en-GB" dirty="0"/>
              <a:t>Fit.1 &lt;- </a:t>
            </a:r>
            <a:r>
              <a:rPr lang="en-GB" dirty="0" err="1"/>
              <a:t>glm</a:t>
            </a:r>
            <a:r>
              <a:rPr lang="en-GB" dirty="0"/>
              <a:t>(</a:t>
            </a:r>
            <a:r>
              <a:rPr lang="en-GB" dirty="0" err="1"/>
              <a:t>y~Areas</a:t>
            </a:r>
            <a:r>
              <a:rPr lang="en-GB" dirty="0"/>
              <a:t>, family=binomial(link=logit),data=</a:t>
            </a:r>
            <a:r>
              <a:rPr lang="en-GB" dirty="0" err="1"/>
              <a:t>anemic</a:t>
            </a:r>
            <a:r>
              <a:rPr lang="en-GB" dirty="0"/>
              <a:t>)</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
        <p:nvSpPr>
          <p:cNvPr id="4" name="Rectangle 3"/>
          <p:cNvSpPr/>
          <p:nvPr/>
        </p:nvSpPr>
        <p:spPr>
          <a:xfrm>
            <a:off x="827584" y="2676976"/>
            <a:ext cx="7848872" cy="3416320"/>
          </a:xfrm>
          <a:prstGeom prst="rect">
            <a:avLst/>
          </a:prstGeom>
          <a:ln>
            <a:solidFill>
              <a:srgbClr val="FF0000"/>
            </a:solidFill>
            <a:prstDash val="dash"/>
          </a:ln>
        </p:spPr>
        <p:txBody>
          <a:bodyPr wrap="square">
            <a:spAutoFit/>
          </a:bodyPr>
          <a:lstStyle/>
          <a:p>
            <a:r>
              <a:rPr lang="nl-BE" sz="1200" dirty="0">
                <a:latin typeface="Courier New" panose="02070309020205020404" pitchFamily="49" charset="0"/>
                <a:cs typeface="Courier New" panose="02070309020205020404" pitchFamily="49" charset="0"/>
              </a:rPr>
              <a:t>&gt; summary(fit.1)</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Coefficients</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Estimate</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Std</a:t>
            </a:r>
            <a:r>
              <a:rPr lang="nl-BE" sz="1200" dirty="0">
                <a:latin typeface="Courier New" panose="02070309020205020404" pitchFamily="49" charset="0"/>
                <a:cs typeface="Courier New" panose="02070309020205020404" pitchFamily="49" charset="0"/>
              </a:rPr>
              <a:t>. Error </a:t>
            </a:r>
            <a:r>
              <a:rPr lang="nl-BE" sz="1200" dirty="0" err="1">
                <a:latin typeface="Courier New" panose="02070309020205020404" pitchFamily="49" charset="0"/>
                <a:cs typeface="Courier New" panose="02070309020205020404" pitchFamily="49" charset="0"/>
              </a:rPr>
              <a:t>z</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Pr(&gt;|</a:t>
            </a:r>
            <a:r>
              <a:rPr lang="nl-BE" sz="1200" dirty="0" err="1">
                <a:latin typeface="Courier New" panose="02070309020205020404" pitchFamily="49" charset="0"/>
                <a:cs typeface="Courier New" panose="02070309020205020404" pitchFamily="49" charset="0"/>
              </a:rPr>
              <a:t>z</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Intercept</a:t>
            </a:r>
            <a:r>
              <a:rPr lang="nl-BE" sz="1200" dirty="0">
                <a:latin typeface="Courier New" panose="02070309020205020404" pitchFamily="49" charset="0"/>
                <a:cs typeface="Courier New" panose="02070309020205020404" pitchFamily="49" charset="0"/>
              </a:rPr>
              <a:t>)   0.0200     0.1414   0.141  0.88754   </a:t>
            </a:r>
          </a:p>
          <a:p>
            <a:r>
              <a:rPr lang="nl-BE" sz="1200" dirty="0" err="1">
                <a:latin typeface="Courier New" panose="02070309020205020404" pitchFamily="49" charset="0"/>
                <a:cs typeface="Courier New" panose="02070309020205020404" pitchFamily="49" charset="0"/>
              </a:rPr>
              <a:t>AreasArea</a:t>
            </a:r>
            <a:r>
              <a:rPr lang="nl-BE" sz="1200" dirty="0">
                <a:latin typeface="Courier New" panose="02070309020205020404" pitchFamily="49" charset="0"/>
                <a:cs typeface="Courier New" panose="02070309020205020404" pitchFamily="49" charset="0"/>
              </a:rPr>
              <a:t> B  -0.3633     0.2015  -1.803  0.07135 . </a:t>
            </a:r>
          </a:p>
          <a:p>
            <a:r>
              <a:rPr lang="nl-BE" sz="1200" dirty="0" err="1">
                <a:latin typeface="Courier New" panose="02070309020205020404" pitchFamily="49" charset="0"/>
                <a:cs typeface="Courier New" panose="02070309020205020404" pitchFamily="49" charset="0"/>
              </a:rPr>
              <a:t>AreasArea</a:t>
            </a:r>
            <a:r>
              <a:rPr lang="nl-BE" sz="1200" dirty="0">
                <a:latin typeface="Courier New" panose="02070309020205020404" pitchFamily="49" charset="0"/>
                <a:cs typeface="Courier New" panose="02070309020205020404" pitchFamily="49" charset="0"/>
              </a:rPr>
              <a:t> C   0.2099     0.2004   1.047  0.29504   </a:t>
            </a:r>
          </a:p>
          <a:p>
            <a:r>
              <a:rPr lang="nl-BE" sz="1200" dirty="0" err="1">
                <a:latin typeface="Courier New" panose="02070309020205020404" pitchFamily="49" charset="0"/>
                <a:cs typeface="Courier New" panose="02070309020205020404" pitchFamily="49" charset="0"/>
              </a:rPr>
              <a:t>AreasArea</a:t>
            </a:r>
            <a:r>
              <a:rPr lang="nl-BE" sz="1200" dirty="0">
                <a:latin typeface="Courier New" panose="02070309020205020404" pitchFamily="49" charset="0"/>
                <a:cs typeface="Courier New" panose="02070309020205020404" pitchFamily="49" charset="0"/>
              </a:rPr>
              <a:t> D  -0.5522     0.2036  -2.712  0.00668 **</a:t>
            </a:r>
          </a:p>
          <a:p>
            <a:r>
              <a:rPr lang="nl-BE" sz="1200" dirty="0">
                <a:latin typeface="Courier New" panose="02070309020205020404" pitchFamily="49" charset="0"/>
                <a:cs typeface="Courier New" panose="02070309020205020404" pitchFamily="49" charset="0"/>
              </a:rPr>
              <a:t>---</a:t>
            </a:r>
          </a:p>
          <a:p>
            <a:r>
              <a:rPr lang="nl-BE" sz="1200" dirty="0" err="1">
                <a:latin typeface="Courier New" panose="02070309020205020404" pitchFamily="49" charset="0"/>
                <a:cs typeface="Courier New" panose="02070309020205020404" pitchFamily="49" charset="0"/>
              </a:rPr>
              <a:t>Signif</a:t>
            </a:r>
            <a:r>
              <a:rPr lang="nl-BE" sz="1200" dirty="0">
                <a:latin typeface="Courier New" panose="02070309020205020404" pitchFamily="49" charset="0"/>
                <a:cs typeface="Courier New" panose="02070309020205020404" pitchFamily="49" charset="0"/>
              </a:rPr>
              <a:t>. codes:  0 ‘***’ 0.001 ‘**’ 0.01 ‘*’ 0.05 ‘.’ 0.1 ‘ ’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Dispersion</a:t>
            </a:r>
            <a:r>
              <a:rPr lang="nl-BE" sz="1200" dirty="0">
                <a:latin typeface="Courier New" panose="02070309020205020404" pitchFamily="49" charset="0"/>
                <a:cs typeface="Courier New" panose="02070309020205020404" pitchFamily="49" charset="0"/>
              </a:rPr>
              <a:t> parameter </a:t>
            </a:r>
            <a:r>
              <a:rPr lang="nl-BE" sz="1200" dirty="0" err="1">
                <a:latin typeface="Courier New" panose="02070309020205020404" pitchFamily="49" charset="0"/>
                <a:cs typeface="Courier New" panose="02070309020205020404" pitchFamily="49" charset="0"/>
              </a:rPr>
              <a:t>for</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binomial</a:t>
            </a:r>
            <a:r>
              <a:rPr lang="nl-BE" sz="1200" dirty="0">
                <a:latin typeface="Courier New" panose="02070309020205020404" pitchFamily="49" charset="0"/>
                <a:cs typeface="Courier New" panose="02070309020205020404" pitchFamily="49" charset="0"/>
              </a:rPr>
              <a:t> family taken </a:t>
            </a:r>
            <a:r>
              <a:rPr lang="nl-BE" sz="1200" dirty="0" err="1">
                <a:latin typeface="Courier New" panose="02070309020205020404" pitchFamily="49" charset="0"/>
                <a:cs typeface="Courier New" panose="02070309020205020404" pitchFamily="49" charset="0"/>
              </a:rPr>
              <a:t>to</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be</a:t>
            </a:r>
            <a:r>
              <a:rPr lang="nl-BE" sz="1200" dirty="0">
                <a:latin typeface="Courier New" panose="02070309020205020404" pitchFamily="49" charset="0"/>
                <a:cs typeface="Courier New" panose="02070309020205020404" pitchFamily="49" charset="0"/>
              </a:rPr>
              <a:t>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1105.8  on 800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Residual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1088.3  on 797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AIC: 1096.3</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Number</a:t>
            </a:r>
            <a:r>
              <a:rPr lang="nl-BE" sz="1200" dirty="0">
                <a:latin typeface="Courier New" panose="02070309020205020404" pitchFamily="49" charset="0"/>
                <a:cs typeface="Courier New" panose="02070309020205020404" pitchFamily="49" charset="0"/>
              </a:rPr>
              <a:t> of Fisher Scoring </a:t>
            </a:r>
            <a:r>
              <a:rPr lang="nl-BE" sz="1200" dirty="0" err="1">
                <a:latin typeface="Courier New" panose="02070309020205020404" pitchFamily="49" charset="0"/>
                <a:cs typeface="Courier New" panose="02070309020205020404" pitchFamily="49" charset="0"/>
              </a:rPr>
              <a:t>iterations</a:t>
            </a:r>
            <a:r>
              <a:rPr lang="nl-BE" sz="1200" dirty="0">
                <a:latin typeface="Courier New" panose="02070309020205020404" pitchFamily="49" charset="0"/>
                <a:cs typeface="Courier New" panose="02070309020205020404" pitchFamily="49" charset="0"/>
              </a:rPr>
              <a:t>: 4</a:t>
            </a:r>
          </a:p>
        </p:txBody>
      </p:sp>
      <p:sp>
        <p:nvSpPr>
          <p:cNvPr id="5" name="Rectangle 4"/>
          <p:cNvSpPr/>
          <p:nvPr/>
        </p:nvSpPr>
        <p:spPr>
          <a:xfrm>
            <a:off x="899592" y="3068960"/>
            <a:ext cx="5400600" cy="1224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10907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19</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1870316" y="2387674"/>
                <a:ext cx="6086060" cy="430887"/>
              </a:xfrm>
              <a:prstGeom prst="rect">
                <a:avLst/>
              </a:prstGeom>
              <a:noFill/>
            </p:spPr>
            <p:txBody>
              <a:bodyPr wrap="square" rtlCol="0">
                <a:spAutoFit/>
              </a:bodyPr>
              <a:lstStyle/>
              <a:p>
                <a14:m>
                  <m:oMath xmlns:m="http://schemas.openxmlformats.org/officeDocument/2006/math">
                    <m:r>
                      <a:rPr lang="en-GB" sz="2200" b="0" i="1" smtClean="0">
                        <a:latin typeface="Cambria Math"/>
                      </a:rPr>
                      <m:t>𝑌</m:t>
                    </m:r>
                    <m:r>
                      <a:rPr lang="en-GB" sz="2200" b="0" i="1" smtClean="0">
                        <a:latin typeface="Cambria Math"/>
                      </a:rPr>
                      <m:t>~</m:t>
                    </m:r>
                    <m:r>
                      <a:rPr lang="en-GB" sz="2200" b="0" i="1" smtClean="0">
                        <a:latin typeface="Cambria Math"/>
                      </a:rPr>
                      <m:t>𝐵𝑖𝑛𝑜𝑚𝑖𝑎𝑙</m:t>
                    </m:r>
                    <m:d>
                      <m:dPr>
                        <m:ctrlPr>
                          <a:rPr lang="en-GB" sz="2200" b="0" i="1" smtClean="0">
                            <a:latin typeface="Cambria Math" panose="02040503050406030204" pitchFamily="18" charset="0"/>
                          </a:rPr>
                        </m:ctrlPr>
                      </m:dPr>
                      <m:e>
                        <m:r>
                          <a:rPr lang="en-GB" sz="2200" b="0" i="1" smtClean="0">
                            <a:latin typeface="Cambria Math"/>
                          </a:rPr>
                          <m:t>𝑁</m:t>
                        </m:r>
                        <m:r>
                          <a:rPr lang="en-GB" sz="2200" b="0" i="1" smtClean="0">
                            <a:latin typeface="Cambria Math"/>
                          </a:rPr>
                          <m:t>,</m:t>
                        </m:r>
                        <m:r>
                          <a:rPr lang="en-GB" sz="2200" b="0" i="1" smtClean="0">
                            <a:latin typeface="Cambria Math"/>
                          </a:rPr>
                          <m:t>𝑝</m:t>
                        </m:r>
                      </m:e>
                    </m:d>
                  </m:oMath>
                </a14:m>
                <a:r>
                  <a:rPr lang="en-GB" sz="2200" dirty="0"/>
                  <a:t>       OR         </a:t>
                </a:r>
                <a14:m>
                  <m:oMath xmlns:m="http://schemas.openxmlformats.org/officeDocument/2006/math">
                    <m:r>
                      <a:rPr lang="en-GB" sz="2200" i="1">
                        <a:latin typeface="Cambria Math"/>
                      </a:rPr>
                      <m:t>𝑌</m:t>
                    </m:r>
                    <m:r>
                      <a:rPr lang="en-GB" sz="2200" i="1">
                        <a:latin typeface="Cambria Math"/>
                      </a:rPr>
                      <m:t>~</m:t>
                    </m:r>
                    <m:r>
                      <a:rPr lang="en-GB" sz="2200" i="1">
                        <a:latin typeface="Cambria Math"/>
                      </a:rPr>
                      <m:t>𝐵</m:t>
                    </m:r>
                    <m:d>
                      <m:dPr>
                        <m:ctrlPr>
                          <a:rPr lang="en-GB" sz="2200" i="1">
                            <a:latin typeface="Cambria Math" panose="02040503050406030204" pitchFamily="18" charset="0"/>
                          </a:rPr>
                        </m:ctrlPr>
                      </m:dPr>
                      <m:e>
                        <m:r>
                          <a:rPr lang="en-GB" sz="2200" b="0" i="1" smtClean="0">
                            <a:latin typeface="Cambria Math"/>
                          </a:rPr>
                          <m:t>𝑁</m:t>
                        </m:r>
                        <m:r>
                          <a:rPr lang="en-GB" sz="2200" b="0" i="1" smtClean="0">
                            <a:latin typeface="Cambria Math"/>
                          </a:rPr>
                          <m:t>,</m:t>
                        </m:r>
                        <m:r>
                          <a:rPr lang="en-GB" sz="2200" i="1">
                            <a:latin typeface="Cambria Math"/>
                          </a:rPr>
                          <m:t>𝑝</m:t>
                        </m:r>
                      </m:e>
                    </m:d>
                  </m:oMath>
                </a14:m>
                <a:endParaRPr lang="en-GB" sz="2200" dirty="0"/>
              </a:p>
            </p:txBody>
          </p:sp>
        </mc:Choice>
        <mc:Fallback xmlns="">
          <p:sp>
            <p:nvSpPr>
              <p:cNvPr id="5" name="TextBox 4"/>
              <p:cNvSpPr txBox="1">
                <a:spLocks noRot="1" noChangeAspect="1" noMove="1" noResize="1" noEditPoints="1" noAdjustHandles="1" noChangeArrowheads="1" noChangeShapeType="1" noTextEdit="1"/>
              </p:cNvSpPr>
              <p:nvPr/>
            </p:nvSpPr>
            <p:spPr>
              <a:xfrm>
                <a:off x="1870316" y="2387674"/>
                <a:ext cx="6086060" cy="430887"/>
              </a:xfrm>
              <a:prstGeom prst="rect">
                <a:avLst/>
              </a:prstGeom>
              <a:blipFill rotWithShape="1">
                <a:blip r:embed="rId2"/>
                <a:stretch>
                  <a:fillRect l="-100" t="-7143" b="-30000"/>
                </a:stretch>
              </a:blipFill>
            </p:spPr>
            <p:txBody>
              <a:bodyPr/>
              <a:lstStyle/>
              <a:p>
                <a:r>
                  <a:rPr lang="en-GB">
                    <a:noFill/>
                  </a:rPr>
                  <a:t> </a:t>
                </a:r>
              </a:p>
            </p:txBody>
          </p:sp>
        </mc:Fallback>
      </mc:AlternateContent>
      <p:sp>
        <p:nvSpPr>
          <p:cNvPr id="9" name="TextBox 8"/>
          <p:cNvSpPr txBox="1"/>
          <p:nvPr/>
        </p:nvSpPr>
        <p:spPr>
          <a:xfrm>
            <a:off x="467544" y="1643837"/>
            <a:ext cx="6192688" cy="430887"/>
          </a:xfrm>
          <a:prstGeom prst="rect">
            <a:avLst/>
          </a:prstGeom>
          <a:noFill/>
        </p:spPr>
        <p:txBody>
          <a:bodyPr wrap="square" rtlCol="0">
            <a:spAutoFit/>
          </a:bodyPr>
          <a:lstStyle/>
          <a:p>
            <a:pPr marL="285750" indent="-285750">
              <a:buFont typeface="Arial" panose="020B0604020202020204" pitchFamily="34" charset="0"/>
              <a:buChar char="•"/>
            </a:pPr>
            <a:r>
              <a:rPr lang="en-GB" sz="2200" b="1" dirty="0"/>
              <a:t>Distribution of success</a:t>
            </a:r>
          </a:p>
        </p:txBody>
      </p:sp>
      <mc:AlternateContent xmlns:mc="http://schemas.openxmlformats.org/markup-compatibility/2006" xmlns:a14="http://schemas.microsoft.com/office/drawing/2010/main">
        <mc:Choice Requires="a14">
          <p:sp>
            <p:nvSpPr>
              <p:cNvPr id="11" name="TextBox 10"/>
              <p:cNvSpPr txBox="1"/>
              <p:nvPr/>
            </p:nvSpPr>
            <p:spPr>
              <a:xfrm>
                <a:off x="1187624" y="4028887"/>
                <a:ext cx="5304014" cy="7334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𝑃</m:t>
                      </m:r>
                      <m:d>
                        <m:dPr>
                          <m:ctrlPr>
                            <a:rPr lang="en-GB" sz="2200" b="0" i="1" smtClean="0">
                              <a:latin typeface="Cambria Math" panose="02040503050406030204" pitchFamily="18" charset="0"/>
                            </a:rPr>
                          </m:ctrlPr>
                        </m:dPr>
                        <m:e>
                          <m:r>
                            <a:rPr lang="en-GB" sz="2200" b="0" i="1" smtClean="0">
                              <a:latin typeface="Cambria Math"/>
                            </a:rPr>
                            <m:t>𝑌</m:t>
                          </m:r>
                          <m:r>
                            <a:rPr lang="en-GB" sz="2200" b="0" i="1" smtClean="0">
                              <a:latin typeface="Cambria Math"/>
                            </a:rPr>
                            <m:t>=</m:t>
                          </m:r>
                          <m:r>
                            <a:rPr lang="en-GB" sz="2200" b="0" i="1" smtClean="0">
                              <a:latin typeface="Cambria Math"/>
                            </a:rPr>
                            <m:t>𝑥</m:t>
                          </m:r>
                        </m:e>
                      </m:d>
                      <m:r>
                        <a:rPr lang="en-GB" sz="2200" b="0" i="1" smtClean="0">
                          <a:latin typeface="Cambria Math"/>
                        </a:rPr>
                        <m:t>=</m:t>
                      </m:r>
                      <m:sSup>
                        <m:sSupPr>
                          <m:ctrlPr>
                            <a:rPr lang="en-GB" sz="2200" b="0" i="1" smtClean="0">
                              <a:latin typeface="Cambria Math" panose="02040503050406030204" pitchFamily="18" charset="0"/>
                            </a:rPr>
                          </m:ctrlPr>
                        </m:sSupPr>
                        <m:e>
                          <m:d>
                            <m:dPr>
                              <m:ctrlPr>
                                <a:rPr lang="en-GB" sz="2200" b="0" i="1" smtClean="0">
                                  <a:latin typeface="Cambria Math" panose="02040503050406030204" pitchFamily="18" charset="0"/>
                                </a:rPr>
                              </m:ctrlPr>
                            </m:dPr>
                            <m:e>
                              <m:f>
                                <m:fPr>
                                  <m:type m:val="noBar"/>
                                  <m:ctrlPr>
                                    <a:rPr lang="en-GB" sz="2200" b="0" i="1" smtClean="0">
                                      <a:latin typeface="Cambria Math" panose="02040503050406030204" pitchFamily="18" charset="0"/>
                                    </a:rPr>
                                  </m:ctrlPr>
                                </m:fPr>
                                <m:num>
                                  <m:r>
                                    <a:rPr lang="en-GB" sz="2200" b="0" i="1" smtClean="0">
                                      <a:latin typeface="Cambria Math"/>
                                    </a:rPr>
                                    <m:t>𝑁</m:t>
                                  </m:r>
                                </m:num>
                                <m:den>
                                  <m:r>
                                    <a:rPr lang="en-GB" sz="2200" b="0" i="1" smtClean="0">
                                      <a:latin typeface="Cambria Math"/>
                                    </a:rPr>
                                    <m:t>𝑥</m:t>
                                  </m:r>
                                </m:den>
                              </m:f>
                            </m:e>
                          </m:d>
                          <m:r>
                            <a:rPr lang="en-GB" sz="2200" b="0" i="1" smtClean="0">
                              <a:latin typeface="Cambria Math"/>
                            </a:rPr>
                            <m:t>𝑝</m:t>
                          </m:r>
                        </m:e>
                        <m:sup>
                          <m:r>
                            <a:rPr lang="en-GB" sz="2200" b="0" i="1" smtClean="0">
                              <a:latin typeface="Cambria Math"/>
                            </a:rPr>
                            <m:t>𝑥</m:t>
                          </m:r>
                        </m:sup>
                      </m:sSup>
                      <m:sSup>
                        <m:sSupPr>
                          <m:ctrlPr>
                            <a:rPr lang="en-GB" sz="2200" b="0" i="1" smtClean="0">
                              <a:latin typeface="Cambria Math" panose="02040503050406030204" pitchFamily="18" charset="0"/>
                            </a:rPr>
                          </m:ctrlPr>
                        </m:sSupPr>
                        <m:e>
                          <m:r>
                            <a:rPr lang="en-GB" sz="2200" b="0" i="1" smtClean="0">
                              <a:latin typeface="Cambria Math"/>
                            </a:rPr>
                            <m:t>(1−</m:t>
                          </m:r>
                          <m:r>
                            <a:rPr lang="en-GB" sz="2200" b="0" i="1" smtClean="0">
                              <a:latin typeface="Cambria Math"/>
                            </a:rPr>
                            <m:t>𝑝</m:t>
                          </m:r>
                          <m:r>
                            <a:rPr lang="en-GB" sz="2200" b="0" i="1" smtClean="0">
                              <a:latin typeface="Cambria Math"/>
                            </a:rPr>
                            <m:t>)</m:t>
                          </m:r>
                        </m:e>
                        <m:sup>
                          <m:r>
                            <a:rPr lang="en-GB" sz="2200" b="0" i="1" smtClean="0">
                              <a:latin typeface="Cambria Math"/>
                            </a:rPr>
                            <m:t>𝑁</m:t>
                          </m:r>
                          <m:r>
                            <a:rPr lang="en-GB" sz="2200" b="0" i="1" smtClean="0">
                              <a:latin typeface="Cambria Math"/>
                            </a:rPr>
                            <m:t>−</m:t>
                          </m:r>
                          <m:r>
                            <a:rPr lang="en-GB" sz="2200" b="0" i="1" smtClean="0">
                              <a:latin typeface="Cambria Math"/>
                            </a:rPr>
                            <m:t>𝑥</m:t>
                          </m:r>
                        </m:sup>
                      </m:sSup>
                    </m:oMath>
                  </m:oMathPara>
                </a14:m>
                <a:endParaRPr lang="en-GB" sz="2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187624" y="4028887"/>
                <a:ext cx="5304014" cy="733406"/>
              </a:xfrm>
              <a:prstGeom prst="rect">
                <a:avLst/>
              </a:prstGeom>
              <a:blipFill rotWithShape="1">
                <a:blip r:embed="rId3"/>
                <a:stretch>
                  <a:fillRect/>
                </a:stretch>
              </a:blipFill>
            </p:spPr>
            <p:txBody>
              <a:bodyPr/>
              <a:lstStyle/>
              <a:p>
                <a:r>
                  <a:rPr lang="en-GB">
                    <a:noFill/>
                  </a:rPr>
                  <a:t> </a:t>
                </a:r>
              </a:p>
            </p:txBody>
          </p:sp>
        </mc:Fallback>
      </mc:AlternateContent>
      <p:sp>
        <p:nvSpPr>
          <p:cNvPr id="12" name="TextBox 11"/>
          <p:cNvSpPr txBox="1"/>
          <p:nvPr/>
        </p:nvSpPr>
        <p:spPr>
          <a:xfrm>
            <a:off x="467544" y="3523139"/>
            <a:ext cx="6192688"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Probability function</a:t>
            </a:r>
          </a:p>
        </p:txBody>
      </p:sp>
      <mc:AlternateContent xmlns:mc="http://schemas.openxmlformats.org/markup-compatibility/2006" xmlns:a14="http://schemas.microsoft.com/office/drawing/2010/main">
        <mc:Choice Requires="a14">
          <p:sp>
            <p:nvSpPr>
              <p:cNvPr id="14" name="TextBox 13"/>
              <p:cNvSpPr txBox="1"/>
              <p:nvPr/>
            </p:nvSpPr>
            <p:spPr>
              <a:xfrm>
                <a:off x="825600" y="5085184"/>
                <a:ext cx="6192688" cy="400110"/>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r>
                      <a:rPr lang="en-GB" sz="2000" i="1" dirty="0" smtClean="0">
                        <a:latin typeface="Cambria Math"/>
                      </a:rPr>
                      <m:t>𝑀𝑒𝑎𝑛</m:t>
                    </m:r>
                    <m:r>
                      <a:rPr lang="en-GB" sz="2000" i="1" dirty="0" smtClean="0">
                        <a:latin typeface="Cambria Math"/>
                      </a:rPr>
                      <m:t> = </m:t>
                    </m:r>
                    <m:r>
                      <a:rPr lang="en-GB" sz="2000" i="1" dirty="0" smtClean="0">
                        <a:latin typeface="Cambria Math"/>
                      </a:rPr>
                      <m:t>𝑁𝑝</m:t>
                    </m:r>
                  </m:oMath>
                </a14:m>
                <a:endParaRPr lang="en-GB"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825600" y="5085184"/>
                <a:ext cx="6192688" cy="400110"/>
              </a:xfrm>
              <a:prstGeom prst="rect">
                <a:avLst/>
              </a:prstGeom>
              <a:blipFill rotWithShape="1">
                <a:blip r:embed="rId4"/>
                <a:stretch>
                  <a:fillRect l="-787" t="-1515" b="-227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27584" y="5778153"/>
                <a:ext cx="6192688" cy="400110"/>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r>
                      <a:rPr lang="en-GB" sz="2000" i="1" dirty="0" smtClean="0">
                        <a:latin typeface="Cambria Math"/>
                      </a:rPr>
                      <m:t>𝑉𝑎𝑟</m:t>
                    </m:r>
                    <m:r>
                      <a:rPr lang="en-GB" sz="2000" i="1" dirty="0" smtClean="0">
                        <a:latin typeface="Cambria Math"/>
                      </a:rPr>
                      <m:t>(</m:t>
                    </m:r>
                    <m:r>
                      <a:rPr lang="en-GB" sz="2000" i="1" dirty="0" smtClean="0">
                        <a:latin typeface="Cambria Math"/>
                      </a:rPr>
                      <m:t>𝑌</m:t>
                    </m:r>
                    <m:r>
                      <a:rPr lang="en-GB" sz="2000" i="1" dirty="0" smtClean="0">
                        <a:latin typeface="Cambria Math"/>
                      </a:rPr>
                      <m:t>) = </m:t>
                    </m:r>
                    <m:r>
                      <a:rPr lang="en-GB" sz="2000" i="1" dirty="0" smtClean="0">
                        <a:latin typeface="Cambria Math"/>
                      </a:rPr>
                      <m:t>𝑁𝑝</m:t>
                    </m:r>
                    <m:r>
                      <a:rPr lang="en-GB" sz="2000" i="1" dirty="0" smtClean="0">
                        <a:latin typeface="Cambria Math"/>
                      </a:rPr>
                      <m:t>(1−</m:t>
                    </m:r>
                    <m:r>
                      <a:rPr lang="en-GB" sz="2000" i="1" dirty="0" smtClean="0">
                        <a:latin typeface="Cambria Math"/>
                      </a:rPr>
                      <m:t>𝑝</m:t>
                    </m:r>
                    <m:r>
                      <a:rPr lang="en-GB" sz="2000" i="1" dirty="0" smtClean="0">
                        <a:latin typeface="Cambria Math"/>
                      </a:rPr>
                      <m:t>)</m:t>
                    </m:r>
                  </m:oMath>
                </a14:m>
                <a:endParaRPr lang="en-GB"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827584" y="5778153"/>
                <a:ext cx="6192688" cy="400110"/>
              </a:xfrm>
              <a:prstGeom prst="rect">
                <a:avLst/>
              </a:prstGeom>
              <a:blipFill rotWithShape="1">
                <a:blip r:embed="rId5"/>
                <a:stretch>
                  <a:fillRect l="-886" t="-1538" b="-24615"/>
                </a:stretch>
              </a:blipFill>
            </p:spPr>
            <p:txBody>
              <a:bodyPr/>
              <a:lstStyle/>
              <a:p>
                <a:r>
                  <a:rPr lang="en-GB">
                    <a:noFill/>
                  </a:rPr>
                  <a:t> </a:t>
                </a:r>
              </a:p>
            </p:txBody>
          </p:sp>
        </mc:Fallback>
      </mc:AlternateContent>
      <p:sp>
        <p:nvSpPr>
          <p:cNvPr id="13"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p:spTree>
    <p:extLst>
      <p:ext uri="{BB962C8B-B14F-4D97-AF65-F5344CB8AC3E}">
        <p14:creationId xmlns:p14="http://schemas.microsoft.com/office/powerpoint/2010/main" val="30164431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43608" y="1988840"/>
            <a:ext cx="6264696" cy="1938992"/>
          </a:xfrm>
          <a:prstGeom prst="rect">
            <a:avLst/>
          </a:prstGeom>
          <a:ln w="25400">
            <a:solidFill>
              <a:srgbClr val="7030A0"/>
            </a:solidFill>
          </a:ln>
        </p:spPr>
        <p:txBody>
          <a:bodyPr wrap="square">
            <a:spAutoFit/>
          </a:bodyPr>
          <a:lstStyle/>
          <a:p>
            <a:pPr>
              <a:lnSpc>
                <a:spcPct val="125000"/>
              </a:lnSpc>
            </a:pPr>
            <a:r>
              <a:rPr lang="en-US" sz="1200" dirty="0">
                <a:latin typeface="Courier New" panose="02070309020205020404" pitchFamily="49" charset="0"/>
                <a:cs typeface="Courier New" panose="02070309020205020404" pitchFamily="49" charset="0"/>
              </a:rPr>
              <a:t>&gt; </a:t>
            </a:r>
            <a:r>
              <a:rPr lang="en-US" sz="1200" dirty="0" err="1">
                <a:latin typeface="Courier New" panose="02070309020205020404" pitchFamily="49" charset="0"/>
                <a:cs typeface="Courier New" panose="02070309020205020404" pitchFamily="49" charset="0"/>
              </a:rPr>
              <a:t>confint</a:t>
            </a:r>
            <a:r>
              <a:rPr lang="en-US" sz="1200" dirty="0">
                <a:latin typeface="Courier New" panose="02070309020205020404" pitchFamily="49" charset="0"/>
                <a:cs typeface="Courier New" panose="02070309020205020404" pitchFamily="49" charset="0"/>
              </a:rPr>
              <a:t>(fit.1)</a:t>
            </a:r>
          </a:p>
          <a:p>
            <a:pPr>
              <a:lnSpc>
                <a:spcPct val="125000"/>
              </a:lnSpc>
            </a:pPr>
            <a:r>
              <a:rPr lang="en-US" sz="1200" dirty="0">
                <a:latin typeface="Courier New" panose="02070309020205020404" pitchFamily="49" charset="0"/>
                <a:cs typeface="Courier New" panose="02070309020205020404" pitchFamily="49" charset="0"/>
              </a:rPr>
              <a:t>Waiting for profiling to be done...</a:t>
            </a:r>
          </a:p>
          <a:p>
            <a:pPr>
              <a:lnSpc>
                <a:spcPct val="125000"/>
              </a:lnSpc>
            </a:pPr>
            <a:r>
              <a:rPr lang="en-US" sz="1200" dirty="0">
                <a:latin typeface="Courier New" panose="02070309020205020404" pitchFamily="49" charset="0"/>
                <a:cs typeface="Courier New" panose="02070309020205020404" pitchFamily="49" charset="0"/>
              </a:rPr>
              <a:t>                 2.5 %      97.5 %</a:t>
            </a:r>
          </a:p>
          <a:p>
            <a:pPr>
              <a:lnSpc>
                <a:spcPct val="125000"/>
              </a:lnSpc>
            </a:pPr>
            <a:r>
              <a:rPr lang="en-US" sz="1200" dirty="0">
                <a:latin typeface="Courier New" panose="02070309020205020404" pitchFamily="49" charset="0"/>
                <a:cs typeface="Courier New" panose="02070309020205020404" pitchFamily="49" charset="0"/>
              </a:rPr>
              <a:t>(Intercept) -0.2575115  0.29776988</a:t>
            </a:r>
          </a:p>
          <a:p>
            <a:pPr>
              <a:lnSpc>
                <a:spcPct val="125000"/>
              </a:lnSpc>
            </a:pPr>
            <a:r>
              <a:rPr lang="en-US" sz="1200" dirty="0" err="1">
                <a:latin typeface="Courier New" panose="02070309020205020404" pitchFamily="49" charset="0"/>
                <a:cs typeface="Courier New" panose="02070309020205020404" pitchFamily="49" charset="0"/>
              </a:rPr>
              <a:t>AreasArea</a:t>
            </a:r>
            <a:r>
              <a:rPr lang="en-US" sz="1200" dirty="0">
                <a:latin typeface="Courier New" panose="02070309020205020404" pitchFamily="49" charset="0"/>
                <a:cs typeface="Courier New" panose="02070309020205020404" pitchFamily="49" charset="0"/>
              </a:rPr>
              <a:t> B -0.7597756  0.03070055</a:t>
            </a:r>
          </a:p>
          <a:p>
            <a:pPr>
              <a:lnSpc>
                <a:spcPct val="125000"/>
              </a:lnSpc>
            </a:pPr>
            <a:r>
              <a:rPr lang="en-US" sz="1200" dirty="0" err="1">
                <a:latin typeface="Courier New" panose="02070309020205020404" pitchFamily="49" charset="0"/>
                <a:cs typeface="Courier New" panose="02070309020205020404" pitchFamily="49" charset="0"/>
              </a:rPr>
              <a:t>AreasArea</a:t>
            </a:r>
            <a:r>
              <a:rPr lang="en-US" sz="1200" dirty="0">
                <a:latin typeface="Courier New" panose="02070309020205020404" pitchFamily="49" charset="0"/>
                <a:cs typeface="Courier New" panose="02070309020205020404" pitchFamily="49" charset="0"/>
              </a:rPr>
              <a:t> C -0.1825877  0.60367063</a:t>
            </a:r>
          </a:p>
          <a:p>
            <a:pPr>
              <a:lnSpc>
                <a:spcPct val="125000"/>
              </a:lnSpc>
            </a:pPr>
            <a:r>
              <a:rPr lang="en-US" sz="1200" dirty="0" err="1">
                <a:latin typeface="Courier New" panose="02070309020205020404" pitchFamily="49" charset="0"/>
                <a:cs typeface="Courier New" panose="02070309020205020404" pitchFamily="49" charset="0"/>
              </a:rPr>
              <a:t>AreasArea</a:t>
            </a:r>
            <a:r>
              <a:rPr lang="en-US" sz="1200" dirty="0">
                <a:latin typeface="Courier New" panose="02070309020205020404" pitchFamily="49" charset="0"/>
                <a:cs typeface="Courier New" panose="02070309020205020404" pitchFamily="49" charset="0"/>
              </a:rPr>
              <a:t> D -0.9535298 -0.15473561</a:t>
            </a:r>
          </a:p>
          <a:p>
            <a:pPr>
              <a:lnSpc>
                <a:spcPct val="125000"/>
              </a:lnSpc>
            </a:pPr>
            <a:endParaRPr lang="en-GB" sz="1200" dirty="0">
              <a:latin typeface="Courier New" panose="02070309020205020404" pitchFamily="49" charset="0"/>
              <a:cs typeface="Courier New" panose="02070309020205020404" pitchFamily="49" charset="0"/>
            </a:endParaRPr>
          </a:p>
        </p:txBody>
      </p:sp>
      <p:sp>
        <p:nvSpPr>
          <p:cNvPr id="12" name="TextBox 11"/>
          <p:cNvSpPr txBox="1"/>
          <p:nvPr/>
        </p:nvSpPr>
        <p:spPr>
          <a:xfrm>
            <a:off x="467544" y="1124744"/>
            <a:ext cx="4797154"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Confidence Intervals</a:t>
            </a: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Tree>
    <p:extLst>
      <p:ext uri="{BB962C8B-B14F-4D97-AF65-F5344CB8AC3E}">
        <p14:creationId xmlns:p14="http://schemas.microsoft.com/office/powerpoint/2010/main" val="4113569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191</a:t>
            </a:fld>
            <a:endParaRPr lang="en-GB" dirty="0">
              <a:solidFill>
                <a:schemeClr val="tx2"/>
              </a:solidFill>
            </a:endParaRPr>
          </a:p>
        </p:txBody>
      </p:sp>
      <p:sp>
        <p:nvSpPr>
          <p:cNvPr id="5" name="TextBox 4"/>
          <p:cNvSpPr txBox="1"/>
          <p:nvPr/>
        </p:nvSpPr>
        <p:spPr>
          <a:xfrm>
            <a:off x="467544" y="1772816"/>
            <a:ext cx="7920880" cy="2800767"/>
          </a:xfrm>
          <a:prstGeom prst="rect">
            <a:avLst/>
          </a:prstGeom>
          <a:noFill/>
        </p:spPr>
        <p:txBody>
          <a:bodyPr wrap="square" rtlCol="0">
            <a:spAutoFit/>
          </a:bodyPr>
          <a:lstStyle/>
          <a:p>
            <a:pPr marL="285750" indent="-285750" algn="just">
              <a:lnSpc>
                <a:spcPct val="200000"/>
              </a:lnSpc>
              <a:buClr>
                <a:schemeClr val="tx2"/>
              </a:buClr>
              <a:buFont typeface="Arial" panose="020B0604020202020204" pitchFamily="34" charset="0"/>
              <a:buChar char="•"/>
            </a:pPr>
            <a:r>
              <a:rPr lang="en-GB" sz="2200" dirty="0"/>
              <a:t>What is the odds ratio area A and B?</a:t>
            </a:r>
          </a:p>
          <a:p>
            <a:pPr marL="285750" indent="-285750" algn="just">
              <a:lnSpc>
                <a:spcPct val="200000"/>
              </a:lnSpc>
              <a:buClr>
                <a:schemeClr val="tx2"/>
              </a:buClr>
              <a:buFont typeface="Arial" panose="020B0604020202020204" pitchFamily="34" charset="0"/>
              <a:buChar char="•"/>
            </a:pPr>
            <a:r>
              <a:rPr lang="en-GB" sz="2200" dirty="0"/>
              <a:t>Calculate the odd of anaemia for each area.</a:t>
            </a:r>
          </a:p>
          <a:p>
            <a:pPr marL="285750" indent="-285750" algn="just">
              <a:lnSpc>
                <a:spcPct val="200000"/>
              </a:lnSpc>
              <a:buClr>
                <a:schemeClr val="tx2"/>
              </a:buClr>
              <a:buFont typeface="Arial" panose="020B0604020202020204" pitchFamily="34" charset="0"/>
              <a:buChar char="•"/>
            </a:pPr>
            <a:r>
              <a:rPr lang="en-GB" sz="2200" dirty="0"/>
              <a:t>Calculated probability of child anaemia for each area?</a:t>
            </a:r>
          </a:p>
          <a:p>
            <a:pPr marL="285750" indent="-285750" algn="just">
              <a:lnSpc>
                <a:spcPct val="200000"/>
              </a:lnSpc>
              <a:buClr>
                <a:schemeClr val="tx2"/>
              </a:buClr>
              <a:buFont typeface="Arial" panose="020B0604020202020204" pitchFamily="34" charset="0"/>
              <a:buChar char="•"/>
            </a:pPr>
            <a:r>
              <a:rPr lang="en-GB" sz="2200" dirty="0"/>
              <a:t>Interpret your results</a:t>
            </a:r>
          </a:p>
        </p:txBody>
      </p:sp>
      <p:sp>
        <p:nvSpPr>
          <p:cNvPr id="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Tree>
    <p:extLst>
      <p:ext uri="{BB962C8B-B14F-4D97-AF65-F5344CB8AC3E}">
        <p14:creationId xmlns:p14="http://schemas.microsoft.com/office/powerpoint/2010/main" val="29373051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192</a:t>
            </a:fld>
            <a:endParaRPr lang="en-GB" dirty="0">
              <a:solidFill>
                <a:schemeClr val="tx2"/>
              </a:solidFill>
            </a:endParaRPr>
          </a:p>
        </p:txBody>
      </p:sp>
      <p:sp>
        <p:nvSpPr>
          <p:cNvPr id="5" name="Content Placeholder 2"/>
          <p:cNvSpPr txBox="1">
            <a:spLocks/>
          </p:cNvSpPr>
          <p:nvPr/>
        </p:nvSpPr>
        <p:spPr>
          <a:xfrm>
            <a:off x="467544" y="1988840"/>
            <a:ext cx="8280920" cy="3168352"/>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just">
              <a:lnSpc>
                <a:spcPct val="150000"/>
              </a:lnSpc>
              <a:buFont typeface="Arial"/>
              <a:buNone/>
            </a:pPr>
            <a:r>
              <a:rPr lang="en-ZA" altLang="en-US" sz="2200" dirty="0"/>
              <a:t>Montgomery and peck(1982) describe a study on the compressive strength of an alloy fastener used in the construction of aircraft. Ten pressure loads, increasing in units of 200 psi from 2500 psi to 4300 psi, were used with different number of fasteners being tested at each of these loads. Is there an association between fastener failure and load?</a:t>
            </a:r>
          </a:p>
        </p:txBody>
      </p:sp>
      <p:sp>
        <p:nvSpPr>
          <p:cNvPr id="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Tree>
    <p:extLst>
      <p:ext uri="{BB962C8B-B14F-4D97-AF65-F5344CB8AC3E}">
        <p14:creationId xmlns:p14="http://schemas.microsoft.com/office/powerpoint/2010/main" val="19954890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193</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67544" y="1628800"/>
                <a:ext cx="7992888" cy="2880320"/>
              </a:xfrm>
              <a:prstGeom prst="rect">
                <a:avLst/>
              </a:prstGeom>
            </p:spPr>
            <p:txBody>
              <a:bodyPr>
                <a:noAutofit/>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just">
                  <a:lnSpc>
                    <a:spcPct val="150000"/>
                  </a:lnSpc>
                  <a:buNone/>
                </a:pPr>
                <a:r>
                  <a:rPr lang="en-ZA" altLang="en-US" sz="2200" dirty="0"/>
                  <a:t>Unlike previous examples, we would like to investigate association between a binary outcome and a continuous explanatory variable. In other words, does a unit increase in loading increase the probability of fastener failure? Suppose the probability for fastener failure is </a:t>
                </a:r>
                <a14:m>
                  <m:oMath xmlns:m="http://schemas.openxmlformats.org/officeDocument/2006/math">
                    <m:r>
                      <a:rPr lang="en-ZA" altLang="en-US" sz="2200" i="1" dirty="0" smtClean="0">
                        <a:latin typeface="Cambria Math"/>
                      </a:rPr>
                      <m:t>𝑝</m:t>
                    </m:r>
                  </m:oMath>
                </a14:m>
                <a:r>
                  <a:rPr lang="en-ZA" altLang="en-US" sz="2200" dirty="0"/>
                  <a:t> . The logistic regression model is</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67544" y="1628800"/>
                <a:ext cx="7992888" cy="2880320"/>
              </a:xfrm>
              <a:prstGeom prst="rect">
                <a:avLst/>
              </a:prstGeom>
              <a:blipFill rotWithShape="1">
                <a:blip r:embed="rId2"/>
                <a:stretch>
                  <a:fillRect l="-992" r="-992" b="-9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42208" y="5086345"/>
                <a:ext cx="3037370" cy="430887"/>
              </a:xfrm>
              <a:prstGeom prst="rect">
                <a:avLst/>
              </a:prstGeom>
              <a:noFill/>
            </p:spPr>
            <p:txBody>
              <a:bodyPr wrap="none" rtlCol="0">
                <a:spAutoFit/>
              </a:bodyPr>
              <a:lstStyle/>
              <a:p>
                <a14:m>
                  <m:oMath xmlns:m="http://schemas.openxmlformats.org/officeDocument/2006/math">
                    <m:r>
                      <a:rPr lang="en-GB" sz="2200" b="0" i="1" smtClean="0">
                        <a:latin typeface="Cambria Math" panose="02040503050406030204" pitchFamily="18" charset="0"/>
                        <a:ea typeface="Cambria Math" panose="02040503050406030204" pitchFamily="18" charset="0"/>
                      </a:rPr>
                      <m:t>𝑙𝑜𝑔𝑖𝑡</m:t>
                    </m:r>
                    <m:r>
                      <a:rPr lang="en-GB" sz="2200" b="0" i="1" smtClean="0">
                        <a:latin typeface="Cambria Math" panose="02040503050406030204" pitchFamily="18" charset="0"/>
                        <a:ea typeface="Cambria Math" panose="02040503050406030204" pitchFamily="18" charset="0"/>
                      </a:rPr>
                      <m:t>(</m:t>
                    </m:r>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panose="02040503050406030204" pitchFamily="18" charset="0"/>
                            <a:ea typeface="Cambria Math" panose="02040503050406030204" pitchFamily="18" charset="0"/>
                          </a:rPr>
                          <m:t>𝑝</m:t>
                        </m:r>
                      </m:e>
                      <m:sub>
                        <m:r>
                          <a:rPr lang="en-GB" sz="2200" b="0" i="1" smtClean="0">
                            <a:latin typeface="Cambria Math" panose="02040503050406030204" pitchFamily="18" charset="0"/>
                            <a:ea typeface="Cambria Math" panose="02040503050406030204" pitchFamily="18" charset="0"/>
                          </a:rPr>
                          <m:t>𝑖</m:t>
                        </m:r>
                      </m:sub>
                    </m:sSub>
                    <m:r>
                      <a:rPr lang="en-GB" sz="2200" b="0" i="1" smtClean="0">
                        <a:latin typeface="Cambria Math" panose="02040503050406030204" pitchFamily="18" charset="0"/>
                        <a:ea typeface="Cambria Math" panose="02040503050406030204" pitchFamily="18" charset="0"/>
                      </a:rPr>
                      <m:t>)</m:t>
                    </m:r>
                  </m:oMath>
                </a14:m>
                <a:r>
                  <a:rPr lang="en-GB" sz="2200" dirty="0">
                    <a:latin typeface="Cambria Math" panose="02040503050406030204" pitchFamily="18" charset="0"/>
                    <a:ea typeface="Cambria Math" panose="02040503050406030204" pitchFamily="18" charset="0"/>
                  </a:rPr>
                  <a:t>=</a:t>
                </a:r>
                <a14:m>
                  <m:oMath xmlns:m="http://schemas.openxmlformats.org/officeDocument/2006/math">
                    <m:sSub>
                      <m:sSubPr>
                        <m:ctrlPr>
                          <a:rPr lang="en-GB" sz="2200" i="1" dirty="0" smtClean="0">
                            <a:latin typeface="Cambria Math" panose="02040503050406030204" pitchFamily="18" charset="0"/>
                            <a:ea typeface="Cambria Math" panose="02040503050406030204" pitchFamily="18" charset="0"/>
                          </a:rPr>
                        </m:ctrlPr>
                      </m:sSubPr>
                      <m:e>
                        <m:r>
                          <a:rPr lang="en-GB" sz="2200" i="1" dirty="0" smtClean="0">
                            <a:latin typeface="Cambria Math" panose="02040503050406030204" pitchFamily="18" charset="0"/>
                            <a:ea typeface="Cambria Math" panose="02040503050406030204" pitchFamily="18" charset="0"/>
                          </a:rPr>
                          <m:t>𝛽</m:t>
                        </m:r>
                      </m:e>
                      <m:sub>
                        <m:r>
                          <a:rPr lang="en-GB" sz="2200" b="0" i="1" dirty="0" smtClean="0">
                            <a:latin typeface="Cambria Math" panose="02040503050406030204" pitchFamily="18" charset="0"/>
                            <a:ea typeface="Cambria Math" panose="02040503050406030204" pitchFamily="18" charset="0"/>
                          </a:rPr>
                          <m:t>0</m:t>
                        </m:r>
                      </m:sub>
                    </m:sSub>
                    <m:r>
                      <a:rPr lang="en-GB" sz="2200" b="0" i="1" dirty="0" smtClean="0">
                        <a:latin typeface="Cambria Math" panose="02040503050406030204" pitchFamily="18" charset="0"/>
                        <a:ea typeface="Cambria Math" panose="02040503050406030204" pitchFamily="18" charset="0"/>
                      </a:rPr>
                      <m:t>+</m:t>
                    </m:r>
                    <m:sSub>
                      <m:sSubPr>
                        <m:ctrlPr>
                          <a:rPr lang="en-GB" sz="2200" b="0" i="1" dirty="0" smtClean="0">
                            <a:latin typeface="Cambria Math" panose="02040503050406030204" pitchFamily="18" charset="0"/>
                            <a:ea typeface="Cambria Math" panose="02040503050406030204" pitchFamily="18" charset="0"/>
                          </a:rPr>
                        </m:ctrlPr>
                      </m:sSubPr>
                      <m:e>
                        <m:r>
                          <a:rPr lang="en-GB" sz="2200" b="0" i="1" dirty="0" smtClean="0">
                            <a:latin typeface="Cambria Math" panose="02040503050406030204" pitchFamily="18" charset="0"/>
                            <a:ea typeface="Cambria Math" panose="02040503050406030204" pitchFamily="18" charset="0"/>
                          </a:rPr>
                          <m:t>𝛽</m:t>
                        </m:r>
                      </m:e>
                      <m:sub>
                        <m:r>
                          <a:rPr lang="en-GB" sz="2200" b="0" i="1" dirty="0" smtClean="0">
                            <a:latin typeface="Cambria Math" panose="02040503050406030204" pitchFamily="18" charset="0"/>
                            <a:ea typeface="Cambria Math" panose="02040503050406030204" pitchFamily="18" charset="0"/>
                          </a:rPr>
                          <m:t>1</m:t>
                        </m:r>
                      </m:sub>
                    </m:sSub>
                    <m:sSub>
                      <m:sSubPr>
                        <m:ctrlPr>
                          <a:rPr lang="en-GB" sz="2200" b="0" i="1" dirty="0" smtClean="0">
                            <a:latin typeface="Cambria Math" panose="02040503050406030204" pitchFamily="18" charset="0"/>
                            <a:ea typeface="Cambria Math" panose="02040503050406030204" pitchFamily="18" charset="0"/>
                          </a:rPr>
                        </m:ctrlPr>
                      </m:sSubPr>
                      <m:e>
                        <m:r>
                          <a:rPr lang="en-GB" sz="2200" b="0" i="1" dirty="0" smtClean="0">
                            <a:latin typeface="Cambria Math" panose="02040503050406030204" pitchFamily="18" charset="0"/>
                            <a:ea typeface="Cambria Math" panose="02040503050406030204" pitchFamily="18" charset="0"/>
                          </a:rPr>
                          <m:t>𝑙𝑜𝑎𝑑</m:t>
                        </m:r>
                      </m:e>
                      <m:sub>
                        <m:r>
                          <a:rPr lang="en-GB" sz="2200" b="0" i="1" dirty="0" smtClean="0">
                            <a:latin typeface="Cambria Math" panose="02040503050406030204" pitchFamily="18" charset="0"/>
                            <a:ea typeface="Cambria Math" panose="02040503050406030204" pitchFamily="18" charset="0"/>
                          </a:rPr>
                          <m:t>𝑖</m:t>
                        </m:r>
                      </m:sub>
                    </m:sSub>
                  </m:oMath>
                </a14:m>
                <a:endParaRPr lang="en-GB" sz="2200" dirty="0">
                  <a:latin typeface="Cambria Math" panose="02040503050406030204" pitchFamily="18" charset="0"/>
                  <a:ea typeface="Cambria Math" panose="0204050305040603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42208" y="5086345"/>
                <a:ext cx="3037370" cy="430887"/>
              </a:xfrm>
              <a:prstGeom prst="rect">
                <a:avLst/>
              </a:prstGeom>
              <a:blipFill rotWithShape="1">
                <a:blip r:embed="rId3"/>
                <a:stretch>
                  <a:fillRect l="-1406" t="-8451" b="-26761"/>
                </a:stretch>
              </a:blipFill>
            </p:spPr>
            <p:txBody>
              <a:bodyPr/>
              <a:lstStyle/>
              <a:p>
                <a:r>
                  <a:rPr lang="en-GB">
                    <a:noFill/>
                  </a:rPr>
                  <a:t> </a:t>
                </a:r>
              </a:p>
            </p:txBody>
          </p:sp>
        </mc:Fallback>
      </mc:AlternateContent>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Tree>
    <p:extLst>
      <p:ext uri="{BB962C8B-B14F-4D97-AF65-F5344CB8AC3E}">
        <p14:creationId xmlns:p14="http://schemas.microsoft.com/office/powerpoint/2010/main" val="397308287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194</a:t>
            </a:fld>
            <a:endParaRPr lang="en-GB" dirty="0">
              <a:solidFill>
                <a:schemeClr val="tx2"/>
              </a:solidFill>
            </a:endParaRPr>
          </a:p>
        </p:txBody>
      </p:sp>
      <p:sp>
        <p:nvSpPr>
          <p:cNvPr id="5" name="Rectangle 4"/>
          <p:cNvSpPr/>
          <p:nvPr/>
        </p:nvSpPr>
        <p:spPr>
          <a:xfrm>
            <a:off x="467545" y="1700808"/>
            <a:ext cx="8352928" cy="464871"/>
          </a:xfrm>
          <a:prstGeom prst="rect">
            <a:avLst/>
          </a:prstGeom>
          <a:ln w="25400">
            <a:solidFill>
              <a:srgbClr val="0070C0"/>
            </a:solidFill>
          </a:ln>
        </p:spPr>
        <p:txBody>
          <a:bodyPr wrap="square">
            <a:spAutoFit/>
          </a:bodyPr>
          <a:lstStyle/>
          <a:p>
            <a:pPr>
              <a:lnSpc>
                <a:spcPct val="150000"/>
              </a:lnSpc>
            </a:pPr>
            <a:r>
              <a:rPr lang="en-GB" dirty="0" err="1"/>
              <a:t>fastData</a:t>
            </a:r>
            <a:r>
              <a:rPr lang="en-GB" dirty="0"/>
              <a:t> &lt;- </a:t>
            </a:r>
            <a:r>
              <a:rPr lang="en-GB" dirty="0" err="1"/>
              <a:t>read.cvs</a:t>
            </a:r>
            <a:r>
              <a:rPr lang="en-GB" dirty="0"/>
              <a:t>("I:/Ethiopia/data/fast.</a:t>
            </a:r>
            <a:r>
              <a:rPr lang="en-GB" dirty="0" err="1"/>
              <a:t>cvs</a:t>
            </a:r>
            <a:r>
              <a:rPr lang="en-GB" dirty="0"/>
              <a:t>",header=TRUE)</a:t>
            </a:r>
          </a:p>
        </p:txBody>
      </p:sp>
      <p:sp>
        <p:nvSpPr>
          <p:cNvPr id="8" name="TextBox 7"/>
          <p:cNvSpPr txBox="1"/>
          <p:nvPr/>
        </p:nvSpPr>
        <p:spPr>
          <a:xfrm>
            <a:off x="467544" y="1107769"/>
            <a:ext cx="30243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Code</a:t>
            </a: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
        <p:nvSpPr>
          <p:cNvPr id="4" name="Rectangle 3"/>
          <p:cNvSpPr/>
          <p:nvPr/>
        </p:nvSpPr>
        <p:spPr>
          <a:xfrm>
            <a:off x="611560" y="2492896"/>
            <a:ext cx="7992888" cy="3416320"/>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fastData</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load </a:t>
            </a:r>
            <a:r>
              <a:rPr lang="en-US" dirty="0" err="1">
                <a:latin typeface="Courier New" panose="02070309020205020404" pitchFamily="49" charset="0"/>
                <a:cs typeface="Courier New" panose="02070309020205020404" pitchFamily="49" charset="0"/>
              </a:rPr>
              <a:t>ntotal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nfail</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1  2500     50    10</a:t>
            </a:r>
          </a:p>
          <a:p>
            <a:r>
              <a:rPr lang="en-US" dirty="0">
                <a:latin typeface="Courier New" panose="02070309020205020404" pitchFamily="49" charset="0"/>
                <a:cs typeface="Courier New" panose="02070309020205020404" pitchFamily="49" charset="0"/>
              </a:rPr>
              <a:t>2  2700     70    17</a:t>
            </a:r>
          </a:p>
          <a:p>
            <a:r>
              <a:rPr lang="en-US" dirty="0">
                <a:latin typeface="Courier New" panose="02070309020205020404" pitchFamily="49" charset="0"/>
                <a:cs typeface="Courier New" panose="02070309020205020404" pitchFamily="49" charset="0"/>
              </a:rPr>
              <a:t>3  2900    100    30</a:t>
            </a:r>
          </a:p>
          <a:p>
            <a:r>
              <a:rPr lang="en-US" dirty="0">
                <a:latin typeface="Courier New" panose="02070309020205020404" pitchFamily="49" charset="0"/>
                <a:cs typeface="Courier New" panose="02070309020205020404" pitchFamily="49" charset="0"/>
              </a:rPr>
              <a:t>4  3100     60    21</a:t>
            </a:r>
          </a:p>
          <a:p>
            <a:r>
              <a:rPr lang="en-US" dirty="0">
                <a:latin typeface="Courier New" panose="02070309020205020404" pitchFamily="49" charset="0"/>
                <a:cs typeface="Courier New" panose="02070309020205020404" pitchFamily="49" charset="0"/>
              </a:rPr>
              <a:t>5  3300     40    18</a:t>
            </a:r>
          </a:p>
          <a:p>
            <a:r>
              <a:rPr lang="en-US" dirty="0">
                <a:latin typeface="Courier New" panose="02070309020205020404" pitchFamily="49" charset="0"/>
                <a:cs typeface="Courier New" panose="02070309020205020404" pitchFamily="49" charset="0"/>
              </a:rPr>
              <a:t>6  3500     85    43</a:t>
            </a:r>
          </a:p>
          <a:p>
            <a:r>
              <a:rPr lang="en-US" dirty="0">
                <a:latin typeface="Courier New" panose="02070309020205020404" pitchFamily="49" charset="0"/>
                <a:cs typeface="Courier New" panose="02070309020205020404" pitchFamily="49" charset="0"/>
              </a:rPr>
              <a:t>7  3700     90    54</a:t>
            </a:r>
          </a:p>
          <a:p>
            <a:r>
              <a:rPr lang="en-US" dirty="0">
                <a:latin typeface="Courier New" panose="02070309020205020404" pitchFamily="49" charset="0"/>
                <a:cs typeface="Courier New" panose="02070309020205020404" pitchFamily="49" charset="0"/>
              </a:rPr>
              <a:t>8  3900     50    33</a:t>
            </a:r>
          </a:p>
          <a:p>
            <a:r>
              <a:rPr lang="en-US" dirty="0">
                <a:latin typeface="Courier New" panose="02070309020205020404" pitchFamily="49" charset="0"/>
                <a:cs typeface="Courier New" panose="02070309020205020404" pitchFamily="49" charset="0"/>
              </a:rPr>
              <a:t>9  4100     80    60</a:t>
            </a:r>
          </a:p>
          <a:p>
            <a:r>
              <a:rPr lang="en-US" dirty="0">
                <a:latin typeface="Courier New" panose="02070309020205020404" pitchFamily="49" charset="0"/>
                <a:cs typeface="Courier New" panose="02070309020205020404" pitchFamily="49" charset="0"/>
              </a:rPr>
              <a:t>10 4300     65    51</a:t>
            </a:r>
            <a:endParaRPr lang="nl-BE" dirty="0">
              <a:latin typeface="Courier New" panose="02070309020205020404" pitchFamily="49" charset="0"/>
              <a:cs typeface="Courier New" panose="02070309020205020404" pitchFamily="49" charset="0"/>
            </a:endParaRPr>
          </a:p>
        </p:txBody>
      </p:sp>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2348880"/>
            <a:ext cx="3963913" cy="3957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32446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195</a:t>
            </a:fld>
            <a:endParaRPr lang="en-GB" dirty="0">
              <a:solidFill>
                <a:schemeClr val="tx2"/>
              </a:solidFill>
            </a:endParaRPr>
          </a:p>
        </p:txBody>
      </p:sp>
      <p:sp>
        <p:nvSpPr>
          <p:cNvPr id="5" name="Rectangle 4"/>
          <p:cNvSpPr/>
          <p:nvPr/>
        </p:nvSpPr>
        <p:spPr>
          <a:xfrm>
            <a:off x="467545" y="1700808"/>
            <a:ext cx="8352928" cy="464871"/>
          </a:xfrm>
          <a:prstGeom prst="rect">
            <a:avLst/>
          </a:prstGeom>
          <a:ln w="25400">
            <a:solidFill>
              <a:srgbClr val="0070C0"/>
            </a:solidFill>
          </a:ln>
        </p:spPr>
        <p:txBody>
          <a:bodyPr wrap="square">
            <a:spAutoFit/>
          </a:bodyPr>
          <a:lstStyle/>
          <a:p>
            <a:pPr>
              <a:lnSpc>
                <a:spcPct val="150000"/>
              </a:lnSpc>
            </a:pPr>
            <a:r>
              <a:rPr lang="en-GB" dirty="0"/>
              <a:t>fit.1 &lt;- </a:t>
            </a:r>
            <a:r>
              <a:rPr lang="en-GB" dirty="0" err="1"/>
              <a:t>glm</a:t>
            </a:r>
            <a:r>
              <a:rPr lang="en-GB" dirty="0"/>
              <a:t>(</a:t>
            </a:r>
            <a:r>
              <a:rPr lang="en-GB" dirty="0" err="1"/>
              <a:t>cbind</a:t>
            </a:r>
            <a:r>
              <a:rPr lang="en-GB" dirty="0"/>
              <a:t>(</a:t>
            </a:r>
            <a:r>
              <a:rPr lang="en-GB" dirty="0" err="1"/>
              <a:t>nfail,ntotal-nfail</a:t>
            </a:r>
            <a:r>
              <a:rPr lang="en-GB" dirty="0"/>
              <a:t>)~</a:t>
            </a:r>
            <a:r>
              <a:rPr lang="en-GB" dirty="0" err="1"/>
              <a:t>load,family</a:t>
            </a:r>
            <a:r>
              <a:rPr lang="en-GB" dirty="0"/>
              <a:t>=binomial(link="logit"),data=</a:t>
            </a:r>
            <a:r>
              <a:rPr lang="en-GB" dirty="0" err="1"/>
              <a:t>fastData</a:t>
            </a:r>
            <a:r>
              <a:rPr lang="en-GB" dirty="0"/>
              <a:t>)</a:t>
            </a:r>
          </a:p>
        </p:txBody>
      </p:sp>
      <p:sp>
        <p:nvSpPr>
          <p:cNvPr id="8" name="TextBox 7"/>
          <p:cNvSpPr txBox="1"/>
          <p:nvPr/>
        </p:nvSpPr>
        <p:spPr>
          <a:xfrm>
            <a:off x="467544" y="1107769"/>
            <a:ext cx="30243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Model formulation</a:t>
            </a: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graphicFrame>
        <p:nvGraphicFramePr>
          <p:cNvPr id="4" name="Object 3"/>
          <p:cNvGraphicFramePr>
            <a:graphicFrameLocks noChangeAspect="1"/>
          </p:cNvGraphicFramePr>
          <p:nvPr>
            <p:extLst>
              <p:ext uri="{D42A27DB-BD31-4B8C-83A1-F6EECF244321}">
                <p14:modId xmlns:p14="http://schemas.microsoft.com/office/powerpoint/2010/main" val="1451249255"/>
              </p:ext>
            </p:extLst>
          </p:nvPr>
        </p:nvGraphicFramePr>
        <p:xfrm>
          <a:off x="611560" y="2708920"/>
          <a:ext cx="4857750" cy="2801938"/>
        </p:xfrm>
        <a:graphic>
          <a:graphicData uri="http://schemas.openxmlformats.org/presentationml/2006/ole">
            <mc:AlternateContent xmlns:mc="http://schemas.openxmlformats.org/markup-compatibility/2006">
              <mc:Choice xmlns:v="urn:schemas-microsoft-com:vml" Requires="v">
                <p:oleObj spid="_x0000_s130087" name="Vergelijking" r:id="rId3" imgW="2120760" imgH="1371600" progId="Equation.3">
                  <p:embed/>
                </p:oleObj>
              </mc:Choice>
              <mc:Fallback>
                <p:oleObj name="Vergelijking" r:id="rId3" imgW="2120760" imgH="1371600" progId="Equation.3">
                  <p:embed/>
                  <p:pic>
                    <p:nvPicPr>
                      <p:cNvPr id="0" name="Object 3"/>
                      <p:cNvPicPr>
                        <a:picLocks noChangeAspect="1" noChangeArrowheads="1"/>
                      </p:cNvPicPr>
                      <p:nvPr/>
                    </p:nvPicPr>
                    <p:blipFill>
                      <a:blip r:embed="rId4"/>
                      <a:srcRect/>
                      <a:stretch>
                        <a:fillRect/>
                      </a:stretch>
                    </p:blipFill>
                    <p:spPr bwMode="auto">
                      <a:xfrm>
                        <a:off x="611560" y="2708920"/>
                        <a:ext cx="4857750"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323768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196</a:t>
            </a:fld>
            <a:endParaRPr lang="en-GB" dirty="0">
              <a:solidFill>
                <a:schemeClr val="tx2"/>
              </a:solidFill>
            </a:endParaRPr>
          </a:p>
        </p:txBody>
      </p:sp>
      <p:sp>
        <p:nvSpPr>
          <p:cNvPr id="5" name="Rectangle 4"/>
          <p:cNvSpPr/>
          <p:nvPr/>
        </p:nvSpPr>
        <p:spPr>
          <a:xfrm>
            <a:off x="467545" y="1700808"/>
            <a:ext cx="8352928" cy="464871"/>
          </a:xfrm>
          <a:prstGeom prst="rect">
            <a:avLst/>
          </a:prstGeom>
          <a:ln w="25400">
            <a:solidFill>
              <a:srgbClr val="0070C0"/>
            </a:solidFill>
          </a:ln>
        </p:spPr>
        <p:txBody>
          <a:bodyPr wrap="square">
            <a:spAutoFit/>
          </a:bodyPr>
          <a:lstStyle/>
          <a:p>
            <a:pPr>
              <a:lnSpc>
                <a:spcPct val="150000"/>
              </a:lnSpc>
            </a:pPr>
            <a:r>
              <a:rPr lang="en-GB" dirty="0"/>
              <a:t>fit.1 &lt;- </a:t>
            </a:r>
            <a:r>
              <a:rPr lang="en-GB" dirty="0" err="1"/>
              <a:t>glm</a:t>
            </a:r>
            <a:r>
              <a:rPr lang="en-GB" dirty="0"/>
              <a:t>(</a:t>
            </a:r>
            <a:r>
              <a:rPr lang="en-GB" dirty="0" err="1"/>
              <a:t>cbind</a:t>
            </a:r>
            <a:r>
              <a:rPr lang="en-GB" dirty="0"/>
              <a:t>(</a:t>
            </a:r>
            <a:r>
              <a:rPr lang="en-GB" dirty="0" err="1"/>
              <a:t>nfail,ntotal-nfail</a:t>
            </a:r>
            <a:r>
              <a:rPr lang="en-GB" dirty="0"/>
              <a:t>)~</a:t>
            </a:r>
            <a:r>
              <a:rPr lang="en-GB" dirty="0" err="1"/>
              <a:t>load,family</a:t>
            </a:r>
            <a:r>
              <a:rPr lang="en-GB" dirty="0"/>
              <a:t>=binomial(link="logit"),data=</a:t>
            </a:r>
            <a:r>
              <a:rPr lang="en-GB" dirty="0" err="1"/>
              <a:t>fastData</a:t>
            </a:r>
            <a:r>
              <a:rPr lang="en-GB" dirty="0"/>
              <a:t>)</a:t>
            </a:r>
          </a:p>
        </p:txBody>
      </p:sp>
      <p:sp>
        <p:nvSpPr>
          <p:cNvPr id="8" name="TextBox 7"/>
          <p:cNvSpPr txBox="1"/>
          <p:nvPr/>
        </p:nvSpPr>
        <p:spPr>
          <a:xfrm>
            <a:off x="467544" y="1107769"/>
            <a:ext cx="30243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Code</a:t>
            </a: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
        <p:nvSpPr>
          <p:cNvPr id="3" name="Rectangle 2"/>
          <p:cNvSpPr/>
          <p:nvPr/>
        </p:nvSpPr>
        <p:spPr>
          <a:xfrm>
            <a:off x="467545" y="2483018"/>
            <a:ext cx="8352928" cy="3970318"/>
          </a:xfrm>
          <a:prstGeom prst="rect">
            <a:avLst/>
          </a:prstGeom>
          <a:ln>
            <a:solidFill>
              <a:srgbClr val="FF0000"/>
            </a:solidFill>
            <a:prstDash val="dash"/>
          </a:ln>
        </p:spPr>
        <p:txBody>
          <a:bodyPr wrap="square">
            <a:spAutoFit/>
          </a:bodyPr>
          <a:lstStyle/>
          <a:p>
            <a:r>
              <a:rPr lang="nl-BE" sz="1200" dirty="0">
                <a:latin typeface="Courier New" panose="02070309020205020404" pitchFamily="49" charset="0"/>
                <a:cs typeface="Courier New" panose="02070309020205020404" pitchFamily="49" charset="0"/>
              </a:rPr>
              <a:t>&gt; summary(fit.1)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Call:</a:t>
            </a:r>
          </a:p>
          <a:p>
            <a:r>
              <a:rPr lang="nl-BE" sz="1200" dirty="0" err="1">
                <a:latin typeface="Courier New" panose="02070309020205020404" pitchFamily="49" charset="0"/>
                <a:cs typeface="Courier New" panose="02070309020205020404" pitchFamily="49" charset="0"/>
              </a:rPr>
              <a:t>glm</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formula</a:t>
            </a:r>
            <a:r>
              <a:rPr lang="nl-BE" sz="1200" dirty="0">
                <a:latin typeface="Courier New" panose="02070309020205020404" pitchFamily="49" charset="0"/>
                <a:cs typeface="Courier New" panose="02070309020205020404" pitchFamily="49" charset="0"/>
              </a:rPr>
              <a:t> = </a:t>
            </a:r>
            <a:r>
              <a:rPr lang="nl-BE" sz="1200" dirty="0" err="1">
                <a:latin typeface="Courier New" panose="02070309020205020404" pitchFamily="49" charset="0"/>
                <a:cs typeface="Courier New" panose="02070309020205020404" pitchFamily="49" charset="0"/>
              </a:rPr>
              <a:t>cbind</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nfail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ntotal</a:t>
            </a:r>
            <a:r>
              <a:rPr lang="nl-BE" sz="1200" dirty="0">
                <a:latin typeface="Courier New" panose="02070309020205020404" pitchFamily="49" charset="0"/>
                <a:cs typeface="Courier New" panose="02070309020205020404" pitchFamily="49" charset="0"/>
              </a:rPr>
              <a:t> - </a:t>
            </a:r>
            <a:r>
              <a:rPr lang="nl-BE" sz="1200" dirty="0" err="1">
                <a:latin typeface="Courier New" panose="02070309020205020404" pitchFamily="49" charset="0"/>
                <a:cs typeface="Courier New" panose="02070309020205020404" pitchFamily="49" charset="0"/>
              </a:rPr>
              <a:t>nfail</a:t>
            </a:r>
            <a:r>
              <a:rPr lang="nl-BE" sz="1200" dirty="0">
                <a:latin typeface="Courier New" panose="02070309020205020404" pitchFamily="49" charset="0"/>
                <a:cs typeface="Courier New" panose="02070309020205020404" pitchFamily="49" charset="0"/>
              </a:rPr>
              <a:t>) ~ load, family = </a:t>
            </a:r>
            <a:r>
              <a:rPr lang="nl-BE" sz="1200" dirty="0" err="1">
                <a:latin typeface="Courier New" panose="02070309020205020404" pitchFamily="49" charset="0"/>
                <a:cs typeface="Courier New" panose="02070309020205020404" pitchFamily="49" charset="0"/>
              </a:rPr>
              <a:t>binomial</a:t>
            </a:r>
            <a:r>
              <a:rPr lang="nl-BE" sz="1200" dirty="0">
                <a:latin typeface="Courier New" panose="02070309020205020404" pitchFamily="49" charset="0"/>
                <a:cs typeface="Courier New" panose="02070309020205020404" pitchFamily="49" charset="0"/>
              </a:rPr>
              <a:t>(link = "</a:t>
            </a:r>
            <a:r>
              <a:rPr lang="nl-BE" sz="1200" dirty="0" err="1">
                <a:latin typeface="Courier New" panose="02070309020205020404" pitchFamily="49" charset="0"/>
                <a:cs typeface="Courier New" panose="02070309020205020404" pitchFamily="49" charset="0"/>
              </a:rPr>
              <a:t>logit</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data = </a:t>
            </a:r>
            <a:r>
              <a:rPr lang="nl-BE" sz="1200" dirty="0" err="1">
                <a:latin typeface="Courier New" panose="02070309020205020404" pitchFamily="49" charset="0"/>
                <a:cs typeface="Courier New" panose="02070309020205020404" pitchFamily="49" charset="0"/>
              </a:rPr>
              <a:t>fastData</a:t>
            </a:r>
            <a:r>
              <a:rPr lang="nl-BE" sz="1200" dirty="0">
                <a:latin typeface="Courier New" panose="02070309020205020404" pitchFamily="49" charset="0"/>
                <a:cs typeface="Courier New" panose="02070309020205020404" pitchFamily="49" charset="0"/>
              </a:rPr>
              <a:t>)</a:t>
            </a:r>
          </a:p>
          <a:p>
            <a:endParaRPr lang="nl-BE" sz="1200" dirty="0">
              <a:latin typeface="Courier New" panose="02070309020205020404" pitchFamily="49" charset="0"/>
              <a:cs typeface="Courier New" panose="02070309020205020404" pitchFamily="49" charset="0"/>
            </a:endParaRP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Coefficients</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Estimate</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Std</a:t>
            </a:r>
            <a:r>
              <a:rPr lang="nl-BE" sz="1200" dirty="0">
                <a:latin typeface="Courier New" panose="02070309020205020404" pitchFamily="49" charset="0"/>
                <a:cs typeface="Courier New" panose="02070309020205020404" pitchFamily="49" charset="0"/>
              </a:rPr>
              <a:t>. Error </a:t>
            </a:r>
            <a:r>
              <a:rPr lang="nl-BE" sz="1200" dirty="0" err="1">
                <a:latin typeface="Courier New" panose="02070309020205020404" pitchFamily="49" charset="0"/>
                <a:cs typeface="Courier New" panose="02070309020205020404" pitchFamily="49" charset="0"/>
              </a:rPr>
              <a:t>z</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Pr(&gt;|</a:t>
            </a:r>
            <a:r>
              <a:rPr lang="nl-BE" sz="1200" dirty="0" err="1">
                <a:latin typeface="Courier New" panose="02070309020205020404" pitchFamily="49" charset="0"/>
                <a:cs typeface="Courier New" panose="02070309020205020404" pitchFamily="49" charset="0"/>
              </a:rPr>
              <a:t>z</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Intercept</a:t>
            </a:r>
            <a:r>
              <a:rPr lang="nl-BE" sz="1200" dirty="0">
                <a:latin typeface="Courier New" panose="02070309020205020404" pitchFamily="49" charset="0"/>
                <a:cs typeface="Courier New" panose="02070309020205020404" pitchFamily="49" charset="0"/>
              </a:rPr>
              <a:t>) -5.3397115  0.5456932  -9.785   &lt;2e-16 ***</a:t>
            </a:r>
          </a:p>
          <a:p>
            <a:r>
              <a:rPr lang="nl-BE" sz="1200" dirty="0">
                <a:latin typeface="Courier New" panose="02070309020205020404" pitchFamily="49" charset="0"/>
                <a:cs typeface="Courier New" panose="02070309020205020404" pitchFamily="49" charset="0"/>
              </a:rPr>
              <a:t>load         0.0015484  0.0001575   9.829   &lt;2e-16 ***</a:t>
            </a:r>
          </a:p>
          <a:p>
            <a:r>
              <a:rPr lang="nl-BE" sz="1200" dirty="0">
                <a:latin typeface="Courier New" panose="02070309020205020404" pitchFamily="49" charset="0"/>
                <a:cs typeface="Courier New" panose="02070309020205020404" pitchFamily="49" charset="0"/>
              </a:rPr>
              <a:t>---</a:t>
            </a:r>
          </a:p>
          <a:p>
            <a:r>
              <a:rPr lang="nl-BE" sz="1200" dirty="0" err="1">
                <a:latin typeface="Courier New" panose="02070309020205020404" pitchFamily="49" charset="0"/>
                <a:cs typeface="Courier New" panose="02070309020205020404" pitchFamily="49" charset="0"/>
              </a:rPr>
              <a:t>Signif</a:t>
            </a:r>
            <a:r>
              <a:rPr lang="nl-BE" sz="1200" dirty="0">
                <a:latin typeface="Courier New" panose="02070309020205020404" pitchFamily="49" charset="0"/>
                <a:cs typeface="Courier New" panose="02070309020205020404" pitchFamily="49" charset="0"/>
              </a:rPr>
              <a:t>. codes:  0 ‘***’ 0.001 ‘**’ 0.01 ‘*’ 0.05 ‘.’ 0.1 ‘ ’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Dispersion</a:t>
            </a:r>
            <a:r>
              <a:rPr lang="nl-BE" sz="1200" dirty="0">
                <a:latin typeface="Courier New" panose="02070309020205020404" pitchFamily="49" charset="0"/>
                <a:cs typeface="Courier New" panose="02070309020205020404" pitchFamily="49" charset="0"/>
              </a:rPr>
              <a:t> parameter </a:t>
            </a:r>
            <a:r>
              <a:rPr lang="nl-BE" sz="1200" dirty="0" err="1">
                <a:latin typeface="Courier New" panose="02070309020205020404" pitchFamily="49" charset="0"/>
                <a:cs typeface="Courier New" panose="02070309020205020404" pitchFamily="49" charset="0"/>
              </a:rPr>
              <a:t>for</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binomial</a:t>
            </a:r>
            <a:r>
              <a:rPr lang="nl-BE" sz="1200" dirty="0">
                <a:latin typeface="Courier New" panose="02070309020205020404" pitchFamily="49" charset="0"/>
                <a:cs typeface="Courier New" panose="02070309020205020404" pitchFamily="49" charset="0"/>
              </a:rPr>
              <a:t> family taken </a:t>
            </a:r>
            <a:r>
              <a:rPr lang="nl-BE" sz="1200" dirty="0" err="1">
                <a:latin typeface="Courier New" panose="02070309020205020404" pitchFamily="49" charset="0"/>
                <a:cs typeface="Courier New" panose="02070309020205020404" pitchFamily="49" charset="0"/>
              </a:rPr>
              <a:t>to</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be</a:t>
            </a:r>
            <a:r>
              <a:rPr lang="nl-BE" sz="1200" dirty="0">
                <a:latin typeface="Courier New" panose="02070309020205020404" pitchFamily="49" charset="0"/>
                <a:cs typeface="Courier New" panose="02070309020205020404" pitchFamily="49" charset="0"/>
              </a:rPr>
              <a:t>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Null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112.83207  on 9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Residual</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deviance</a:t>
            </a:r>
            <a:r>
              <a:rPr lang="nl-BE" sz="1200" dirty="0">
                <a:latin typeface="Courier New" panose="02070309020205020404" pitchFamily="49" charset="0"/>
                <a:cs typeface="Courier New" panose="02070309020205020404" pitchFamily="49" charset="0"/>
              </a:rPr>
              <a:t>:   0.37192  on 8  </a:t>
            </a:r>
            <a:r>
              <a:rPr lang="nl-BE" sz="1200" dirty="0" err="1">
                <a:latin typeface="Courier New" panose="02070309020205020404" pitchFamily="49" charset="0"/>
                <a:cs typeface="Courier New" panose="02070309020205020404" pitchFamily="49" charset="0"/>
              </a:rPr>
              <a:t>degrees</a:t>
            </a:r>
            <a:r>
              <a:rPr lang="nl-BE" sz="1200" dirty="0">
                <a:latin typeface="Courier New" panose="02070309020205020404" pitchFamily="49" charset="0"/>
                <a:cs typeface="Courier New" panose="02070309020205020404" pitchFamily="49" charset="0"/>
              </a:rPr>
              <a:t> of </a:t>
            </a:r>
            <a:r>
              <a:rPr lang="nl-BE" sz="1200" dirty="0" err="1">
                <a:latin typeface="Courier New" panose="02070309020205020404" pitchFamily="49" charset="0"/>
                <a:cs typeface="Courier New" panose="02070309020205020404" pitchFamily="49" charset="0"/>
              </a:rPr>
              <a:t>freedom</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AIC: 49.088</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Number</a:t>
            </a:r>
            <a:r>
              <a:rPr lang="nl-BE" sz="1200" dirty="0">
                <a:latin typeface="Courier New" panose="02070309020205020404" pitchFamily="49" charset="0"/>
                <a:cs typeface="Courier New" panose="02070309020205020404" pitchFamily="49" charset="0"/>
              </a:rPr>
              <a:t> of Fisher Scoring </a:t>
            </a:r>
            <a:r>
              <a:rPr lang="nl-BE" sz="1200" dirty="0" err="1">
                <a:latin typeface="Courier New" panose="02070309020205020404" pitchFamily="49" charset="0"/>
                <a:cs typeface="Courier New" panose="02070309020205020404" pitchFamily="49" charset="0"/>
              </a:rPr>
              <a:t>iterations</a:t>
            </a:r>
            <a:r>
              <a:rPr lang="nl-BE" sz="1200" dirty="0">
                <a:latin typeface="Courier New" panose="02070309020205020404" pitchFamily="49" charset="0"/>
                <a:cs typeface="Courier New" panose="02070309020205020404" pitchFamily="49" charset="0"/>
              </a:rPr>
              <a:t>: 3</a:t>
            </a:r>
          </a:p>
        </p:txBody>
      </p:sp>
      <p:sp>
        <p:nvSpPr>
          <p:cNvPr id="4" name="Rectangle 3"/>
          <p:cNvSpPr/>
          <p:nvPr/>
        </p:nvSpPr>
        <p:spPr>
          <a:xfrm>
            <a:off x="467545" y="3789040"/>
            <a:ext cx="5544615"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4566362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197</a:t>
            </a:fld>
            <a:endParaRPr lang="en-GB" dirty="0">
              <a:solidFill>
                <a:schemeClr val="tx2"/>
              </a:solidFill>
            </a:endParaRPr>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28510"/>
            <a:ext cx="52673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 data and predicted model</a:t>
            </a:r>
          </a:p>
        </p:txBody>
      </p:sp>
    </p:spTree>
    <p:extLst>
      <p:ext uri="{BB962C8B-B14F-4D97-AF65-F5344CB8AC3E}">
        <p14:creationId xmlns:p14="http://schemas.microsoft.com/office/powerpoint/2010/main" val="13013719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198</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1287883" y="980728"/>
                <a:ext cx="6768752" cy="1200329"/>
              </a:xfrm>
              <a:prstGeom prst="rect">
                <a:avLst/>
              </a:prstGeom>
              <a:noFill/>
            </p:spPr>
            <p:txBody>
              <a:bodyPr wrap="square" rtlCol="0">
                <a:spAutoFit/>
              </a:bodyPr>
              <a:lstStyle/>
              <a:p>
                <a:pPr algn="ctr"/>
                <a:endParaRPr lang="en-GB" sz="2400" b="0" dirty="0"/>
              </a:p>
              <a:p>
                <a:pPr algn="ctr"/>
                <a:r>
                  <a:rPr lang="en-GB" sz="2400" dirty="0">
                    <a:latin typeface="Arial" panose="020B0604020202020204" pitchFamily="34"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cs typeface="Arial" panose="020B0604020202020204" pitchFamily="34" charset="0"/>
                          </a:rPr>
                        </m:ctrlPr>
                      </m:dPr>
                      <m:e>
                        <m:acc>
                          <m:accPr>
                            <m:chr m:val="̂"/>
                            <m:ctrlPr>
                              <a:rPr lang="en-GB" sz="2400" i="1" dirty="0" smtClean="0">
                                <a:latin typeface="Cambria Math" panose="02040503050406030204" pitchFamily="18" charset="0"/>
                                <a:cs typeface="Arial" panose="020B0604020202020204" pitchFamily="34" charset="0"/>
                              </a:rPr>
                            </m:ctrlPr>
                          </m:accPr>
                          <m:e>
                            <m:r>
                              <a:rPr lang="en-GB" sz="2400" b="0" i="1" dirty="0" smtClean="0">
                                <a:latin typeface="Cambria Math"/>
                                <a:cs typeface="Arial" panose="020B0604020202020204" pitchFamily="34" charset="0"/>
                              </a:rPr>
                              <m:t>𝑝</m:t>
                            </m:r>
                          </m:e>
                        </m:acc>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𝑋</m:t>
                        </m:r>
                        <m:r>
                          <a:rPr lang="en-GB" sz="2400" b="0" i="1" dirty="0" smtClean="0">
                            <a:latin typeface="Cambria Math"/>
                            <a:cs typeface="Arial" panose="020B0604020202020204" pitchFamily="34" charset="0"/>
                          </a:rPr>
                          <m:t>=</m:t>
                        </m:r>
                        <m:r>
                          <a:rPr lang="en-GB" sz="2400" b="0" i="1" dirty="0" smtClean="0">
                            <a:latin typeface="Cambria Math"/>
                            <a:cs typeface="Arial" panose="020B0604020202020204" pitchFamily="34" charset="0"/>
                          </a:rPr>
                          <m:t>𝑙𝑜𝑎𝑑</m:t>
                        </m:r>
                        <m:r>
                          <a:rPr lang="en-GB" sz="2400" b="0" i="1" dirty="0" smtClean="0">
                            <a:latin typeface="Cambria Math"/>
                            <a:cs typeface="Arial" panose="020B0604020202020204" pitchFamily="34" charset="0"/>
                          </a:rPr>
                          <m:t>)</m:t>
                        </m:r>
                      </m:e>
                    </m:d>
                  </m:oMath>
                </a14:m>
                <a:r>
                  <a:rPr lang="en-GB" sz="2400" dirty="0">
                    <a:latin typeface="Arial" panose="020B0604020202020204" pitchFamily="34" charset="0"/>
                    <a:cs typeface="Arial" panose="020B0604020202020204" pitchFamily="34" charset="0"/>
                  </a:rPr>
                  <a:t> = </a:t>
                </a:r>
                <a14:m>
                  <m:oMath xmlns:m="http://schemas.openxmlformats.org/officeDocument/2006/math">
                    <m:r>
                      <a:rPr lang="en-GB" sz="2400" b="0" i="1" smtClean="0">
                        <a:latin typeface="Cambria Math"/>
                        <a:ea typeface="Cambria Math"/>
                      </a:rPr>
                      <m:t>−5.3397+0.0015</m:t>
                    </m:r>
                    <m:r>
                      <a:rPr lang="en-GB" sz="2400" b="0" i="0" smtClean="0">
                        <a:latin typeface="Cambria Math"/>
                        <a:ea typeface="Cambria Math"/>
                      </a:rPr>
                      <m:t>∗</m:t>
                    </m:r>
                    <m:r>
                      <m:rPr>
                        <m:sty m:val="p"/>
                      </m:rPr>
                      <a:rPr lang="en-GB" sz="2400" b="0" i="0" smtClean="0">
                        <a:latin typeface="Cambria Math"/>
                        <a:ea typeface="Cambria Math"/>
                      </a:rPr>
                      <m:t>Load</m:t>
                    </m:r>
                  </m:oMath>
                </a14:m>
                <a:endParaRPr lang="en-GB" sz="2400" baseline="-250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287883" y="980728"/>
                <a:ext cx="6768752" cy="1200329"/>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827943" y="4149080"/>
                <a:ext cx="5688632" cy="680699"/>
              </a:xfrm>
              <a:prstGeom prst="rect">
                <a:avLst/>
              </a:prstGeom>
              <a:noFill/>
            </p:spPr>
            <p:txBody>
              <a:bodyPr wrap="square" rtlCol="0">
                <a:spAutoFit/>
              </a:bodyPr>
              <a:lstStyle/>
              <a:p>
                <a:pPr algn="ctr"/>
                <a14:m>
                  <m:oMath xmlns:m="http://schemas.openxmlformats.org/officeDocument/2006/math">
                    <m:f>
                      <m:fPr>
                        <m:ctrlPr>
                          <a:rPr lang="en-GB" sz="2400" i="1" smtClean="0">
                            <a:latin typeface="Cambria Math" panose="02040503050406030204" pitchFamily="18" charset="0"/>
                            <a:cs typeface="Arial" panose="020B0604020202020204" pitchFamily="34" charset="0"/>
                          </a:rPr>
                        </m:ctrlPr>
                      </m:fPr>
                      <m:num>
                        <m:r>
                          <a:rPr lang="en-GB" sz="2400" b="0" i="1" smtClean="0">
                            <a:latin typeface="Cambria Math"/>
                            <a:cs typeface="Arial" panose="020B0604020202020204" pitchFamily="34" charset="0"/>
                          </a:rPr>
                          <m:t>𝑂𝑑𝑑𝑠</m:t>
                        </m:r>
                        <m:r>
                          <a:rPr lang="en-GB" sz="2400" b="0" i="1" smtClean="0">
                            <a:latin typeface="Cambria Math"/>
                            <a:cs typeface="Arial" panose="020B0604020202020204" pitchFamily="34" charset="0"/>
                          </a:rPr>
                          <m:t>(</m:t>
                        </m:r>
                        <m:r>
                          <a:rPr lang="en-GB" sz="2400" b="0" i="1" smtClean="0">
                            <a:latin typeface="Cambria Math"/>
                            <a:cs typeface="Arial" panose="020B0604020202020204" pitchFamily="34" charset="0"/>
                          </a:rPr>
                          <m:t>𝑋</m:t>
                        </m:r>
                        <m:r>
                          <a:rPr lang="en-GB" sz="2400" b="0" i="1" smtClean="0">
                            <a:latin typeface="Cambria Math"/>
                            <a:cs typeface="Arial" panose="020B0604020202020204" pitchFamily="34" charset="0"/>
                          </a:rPr>
                          <m:t>=</m:t>
                        </m:r>
                        <m:r>
                          <a:rPr lang="en-GB" sz="2400" b="0" i="1" smtClean="0">
                            <a:latin typeface="Cambria Math"/>
                            <a:cs typeface="Arial" panose="020B0604020202020204" pitchFamily="34" charset="0"/>
                          </a:rPr>
                          <m:t>𝑙𝑜𝑎𝑑</m:t>
                        </m:r>
                        <m:r>
                          <a:rPr lang="en-GB" sz="2400" b="0" i="1" smtClean="0">
                            <a:latin typeface="Cambria Math"/>
                            <a:cs typeface="Arial" panose="020B0604020202020204" pitchFamily="34" charset="0"/>
                          </a:rPr>
                          <m:t>+1)</m:t>
                        </m:r>
                      </m:num>
                      <m:den>
                        <m:r>
                          <a:rPr lang="en-GB" sz="2400" b="0" i="1" smtClean="0">
                            <a:latin typeface="Cambria Math"/>
                            <a:cs typeface="Arial" panose="020B0604020202020204" pitchFamily="34" charset="0"/>
                          </a:rPr>
                          <m:t>𝑂𝑑𝑑𝑠</m:t>
                        </m:r>
                        <m:r>
                          <a:rPr lang="en-GB" sz="2400" b="0" i="1" smtClean="0">
                            <a:latin typeface="Cambria Math"/>
                            <a:cs typeface="Arial" panose="020B0604020202020204" pitchFamily="34" charset="0"/>
                          </a:rPr>
                          <m:t>(</m:t>
                        </m:r>
                        <m:r>
                          <a:rPr lang="en-GB" sz="2400" b="0" i="1" smtClean="0">
                            <a:latin typeface="Cambria Math"/>
                            <a:cs typeface="Arial" panose="020B0604020202020204" pitchFamily="34" charset="0"/>
                          </a:rPr>
                          <m:t>𝑋</m:t>
                        </m:r>
                        <m:r>
                          <a:rPr lang="en-GB" sz="2400" b="0" i="1" smtClean="0">
                            <a:latin typeface="Cambria Math"/>
                            <a:cs typeface="Arial" panose="020B0604020202020204" pitchFamily="34" charset="0"/>
                          </a:rPr>
                          <m:t>=</m:t>
                        </m:r>
                        <m:r>
                          <a:rPr lang="en-GB" sz="2400" b="0" i="1" smtClean="0">
                            <a:latin typeface="Cambria Math"/>
                            <a:cs typeface="Arial" panose="020B0604020202020204" pitchFamily="34" charset="0"/>
                          </a:rPr>
                          <m:t>𝑙𝑜𝑎𝑑</m:t>
                        </m:r>
                        <m:r>
                          <a:rPr lang="en-GB" sz="2400" b="0" i="1" smtClean="0">
                            <a:latin typeface="Cambria Math"/>
                            <a:cs typeface="Arial" panose="020B0604020202020204" pitchFamily="34" charset="0"/>
                          </a:rPr>
                          <m:t>)</m:t>
                        </m:r>
                      </m:den>
                    </m:f>
                  </m:oMath>
                </a14:m>
                <a:r>
                  <a:rPr lang="en-GB" sz="2400" dirty="0">
                    <a:latin typeface="Arial" panose="020B0604020202020204" pitchFamily="34" charset="0"/>
                    <a:cs typeface="Arial" panose="020B0604020202020204" pitchFamily="34" charset="0"/>
                  </a:rPr>
                  <a:t> = </a:t>
                </a:r>
                <a14:m>
                  <m:oMath xmlns:m="http://schemas.openxmlformats.org/officeDocument/2006/math">
                    <m:r>
                      <m:rPr>
                        <m:sty m:val="p"/>
                      </m:rPr>
                      <a:rPr lang="en-GB" sz="2800" i="0">
                        <a:latin typeface="Cambria Math"/>
                        <a:ea typeface="Cambria Math"/>
                      </a:rPr>
                      <m:t>exp</m:t>
                    </m:r>
                    <m:r>
                      <a:rPr lang="en-GB" sz="2800" b="0" i="1" smtClean="0">
                        <a:latin typeface="Cambria Math"/>
                        <a:ea typeface="Cambria Math"/>
                      </a:rPr>
                      <m:t>⁡(</m:t>
                    </m:r>
                    <m:r>
                      <a:rPr lang="en-GB" sz="2400" i="1">
                        <a:latin typeface="Cambria Math"/>
                        <a:ea typeface="Cambria Math"/>
                      </a:rPr>
                      <m:t>0.0015</m:t>
                    </m:r>
                    <m:r>
                      <a:rPr lang="en-GB" sz="2800" b="0" i="1" smtClean="0">
                        <a:latin typeface="Cambria Math"/>
                        <a:ea typeface="Cambria Math"/>
                      </a:rPr>
                      <m:t>)</m:t>
                    </m:r>
                  </m:oMath>
                </a14:m>
                <a:endParaRPr lang="en-GB" sz="2400" dirty="0">
                  <a:latin typeface="Arial" panose="020B0604020202020204" pitchFamily="34" charset="0"/>
                  <a:cs typeface="Arial" panose="020B0604020202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827943" y="4149080"/>
                <a:ext cx="5688632" cy="680699"/>
              </a:xfrm>
              <a:prstGeom prst="rect">
                <a:avLst/>
              </a:prstGeom>
              <a:blipFill rotWithShape="1">
                <a:blip r:embed="rId3"/>
                <a:stretch>
                  <a:fillRect b="-901"/>
                </a:stretch>
              </a:blipFill>
            </p:spPr>
            <p:txBody>
              <a:bodyPr/>
              <a:lstStyle/>
              <a:p>
                <a:r>
                  <a:rPr lang="en-GB">
                    <a:noFill/>
                  </a:rPr>
                  <a:t> </a:t>
                </a:r>
              </a:p>
            </p:txBody>
          </p:sp>
        </mc:Fallback>
      </mc:AlternateContent>
      <p:sp>
        <p:nvSpPr>
          <p:cNvPr id="11" name="TextBox 10"/>
          <p:cNvSpPr txBox="1"/>
          <p:nvPr/>
        </p:nvSpPr>
        <p:spPr>
          <a:xfrm>
            <a:off x="7236296" y="5879094"/>
            <a:ext cx="1296144" cy="369332"/>
          </a:xfrm>
          <a:prstGeom prst="rect">
            <a:avLst/>
          </a:prstGeom>
          <a:noFill/>
        </p:spPr>
        <p:txBody>
          <a:bodyPr wrap="square" rtlCol="0">
            <a:spAutoFit/>
          </a:bodyPr>
          <a:lstStyle/>
          <a:p>
            <a:r>
              <a:rPr lang="en-GB" b="1" dirty="0">
                <a:solidFill>
                  <a:srgbClr val="FF0000"/>
                </a:solidFill>
              </a:rPr>
              <a:t>Check !!!</a:t>
            </a:r>
          </a:p>
        </p:txBody>
      </p:sp>
      <mc:AlternateContent xmlns:mc="http://schemas.openxmlformats.org/markup-compatibility/2006" xmlns:a14="http://schemas.microsoft.com/office/drawing/2010/main">
        <mc:Choice Requires="a14">
          <p:sp>
            <p:nvSpPr>
              <p:cNvPr id="12" name="TextBox 11"/>
              <p:cNvSpPr txBox="1"/>
              <p:nvPr/>
            </p:nvSpPr>
            <p:spPr>
              <a:xfrm>
                <a:off x="1031696" y="2420888"/>
                <a:ext cx="7517083" cy="1015663"/>
              </a:xfrm>
              <a:prstGeom prst="rect">
                <a:avLst/>
              </a:prstGeom>
              <a:noFill/>
            </p:spPr>
            <p:txBody>
              <a:bodyPr wrap="square" rtlCol="0">
                <a:spAutoFit/>
              </a:bodyPr>
              <a:lstStyle/>
              <a:p>
                <a:pPr algn="ctr"/>
                <a:endParaRPr lang="en-GB" sz="2000" b="0" dirty="0"/>
              </a:p>
              <a:p>
                <a:pPr algn="ctr"/>
                <a:r>
                  <a:rPr lang="en-GB" sz="2000" dirty="0">
                    <a:latin typeface="Arial" panose="020B0604020202020204" pitchFamily="34" charset="0"/>
                    <a:cs typeface="Arial" panose="020B0604020202020204" pitchFamily="34" charset="0"/>
                  </a:rPr>
                  <a:t>Logit</a:t>
                </a:r>
                <a14:m>
                  <m:oMath xmlns:m="http://schemas.openxmlformats.org/officeDocument/2006/math">
                    <m:d>
                      <m:dPr>
                        <m:ctrlPr>
                          <a:rPr lang="en-GB" sz="2000" i="1" dirty="0">
                            <a:latin typeface="Cambria Math" panose="02040503050406030204" pitchFamily="18" charset="0"/>
                            <a:cs typeface="Arial" panose="020B0604020202020204" pitchFamily="34" charset="0"/>
                          </a:rPr>
                        </m:ctrlPr>
                      </m:dPr>
                      <m:e>
                        <m:acc>
                          <m:accPr>
                            <m:chr m:val="̂"/>
                            <m:ctrlPr>
                              <a:rPr lang="en-GB" sz="2000" i="1" dirty="0" smtClean="0">
                                <a:latin typeface="Cambria Math" panose="02040503050406030204" pitchFamily="18" charset="0"/>
                                <a:cs typeface="Arial" panose="020B0604020202020204" pitchFamily="34" charset="0"/>
                              </a:rPr>
                            </m:ctrlPr>
                          </m:accPr>
                          <m:e>
                            <m:r>
                              <a:rPr lang="en-GB" sz="2000" b="0" i="1" dirty="0" smtClean="0">
                                <a:latin typeface="Cambria Math"/>
                                <a:cs typeface="Arial" panose="020B0604020202020204" pitchFamily="34" charset="0"/>
                              </a:rPr>
                              <m:t>𝑝</m:t>
                            </m:r>
                          </m:e>
                        </m:acc>
                        <m:r>
                          <a:rPr lang="en-GB" sz="2000" b="0" i="1" dirty="0" smtClean="0">
                            <a:latin typeface="Cambria Math"/>
                            <a:cs typeface="Arial" panose="020B0604020202020204" pitchFamily="34" charset="0"/>
                          </a:rPr>
                          <m:t>(</m:t>
                        </m:r>
                        <m:r>
                          <a:rPr lang="en-GB" sz="2000" b="0" i="1" dirty="0" smtClean="0">
                            <a:latin typeface="Cambria Math"/>
                            <a:cs typeface="Arial" panose="020B0604020202020204" pitchFamily="34" charset="0"/>
                          </a:rPr>
                          <m:t>𝑋</m:t>
                        </m:r>
                        <m:r>
                          <a:rPr lang="en-GB" sz="2000" b="0" i="1" dirty="0" smtClean="0">
                            <a:latin typeface="Cambria Math"/>
                            <a:cs typeface="Arial" panose="020B0604020202020204" pitchFamily="34" charset="0"/>
                          </a:rPr>
                          <m:t>=</m:t>
                        </m:r>
                        <m:r>
                          <a:rPr lang="en-GB" sz="2000" b="0" i="1" dirty="0" smtClean="0">
                            <a:latin typeface="Cambria Math"/>
                            <a:cs typeface="Arial" panose="020B0604020202020204" pitchFamily="34" charset="0"/>
                          </a:rPr>
                          <m:t>𝑙𝑜𝑎𝑑</m:t>
                        </m:r>
                        <m:r>
                          <a:rPr lang="en-GB" sz="2000" b="0" i="1" dirty="0" smtClean="0">
                            <a:latin typeface="Cambria Math"/>
                            <a:cs typeface="Arial" panose="020B0604020202020204" pitchFamily="34" charset="0"/>
                          </a:rPr>
                          <m:t>+1)</m:t>
                        </m:r>
                      </m:e>
                    </m:d>
                  </m:oMath>
                </a14:m>
                <a:r>
                  <a:rPr lang="en-GB" sz="2000" dirty="0">
                    <a:latin typeface="Arial" panose="020B0604020202020204" pitchFamily="34" charset="0"/>
                    <a:cs typeface="Arial" panose="020B0604020202020204" pitchFamily="34" charset="0"/>
                  </a:rPr>
                  <a:t> = </a:t>
                </a:r>
                <a14:m>
                  <m:oMath xmlns:m="http://schemas.openxmlformats.org/officeDocument/2006/math">
                    <m:r>
                      <a:rPr lang="en-GB" sz="2000" b="0" i="1" smtClean="0">
                        <a:latin typeface="Cambria Math"/>
                        <a:ea typeface="Cambria Math"/>
                      </a:rPr>
                      <m:t>−5.3397+0.0015</m:t>
                    </m:r>
                    <m:r>
                      <a:rPr lang="en-GB" sz="2000" b="0" i="0" smtClean="0">
                        <a:latin typeface="Cambria Math"/>
                        <a:ea typeface="Cambria Math"/>
                      </a:rPr>
                      <m:t>∗(</m:t>
                    </m:r>
                    <m:r>
                      <m:rPr>
                        <m:sty m:val="p"/>
                      </m:rPr>
                      <a:rPr lang="en-GB" sz="2000" b="0" i="0" smtClean="0">
                        <a:latin typeface="Cambria Math"/>
                        <a:ea typeface="Cambria Math"/>
                      </a:rPr>
                      <m:t>Load</m:t>
                    </m:r>
                    <m:r>
                      <a:rPr lang="en-GB" sz="2000" b="0" i="0" smtClean="0">
                        <a:latin typeface="Cambria Math"/>
                        <a:ea typeface="Cambria Math"/>
                      </a:rPr>
                      <m:t>+1)</m:t>
                    </m:r>
                  </m:oMath>
                </a14:m>
                <a:endParaRPr lang="en-GB" sz="2000" baseline="-25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31696" y="2420888"/>
                <a:ext cx="7517083" cy="1015663"/>
              </a:xfrm>
              <a:prstGeom prst="rect">
                <a:avLst/>
              </a:prstGeom>
              <a:blipFill rotWithShape="1">
                <a:blip r:embed="rId4"/>
                <a:stretch>
                  <a:fillRect/>
                </a:stretch>
              </a:blipFill>
            </p:spPr>
            <p:txBody>
              <a:bodyPr/>
              <a:lstStyle/>
              <a:p>
                <a:r>
                  <a:rPr lang="en-GB">
                    <a:noFill/>
                  </a:rPr>
                  <a:t> </a:t>
                </a:r>
              </a:p>
            </p:txBody>
          </p:sp>
        </mc:Fallback>
      </mc:AlternateContent>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Tree>
    <p:extLst>
      <p:ext uri="{BB962C8B-B14F-4D97-AF65-F5344CB8AC3E}">
        <p14:creationId xmlns:p14="http://schemas.microsoft.com/office/powerpoint/2010/main" val="13179387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199</a:t>
            </a:fld>
            <a:endParaRPr lang="en-GB" dirty="0">
              <a:solidFill>
                <a:schemeClr val="tx2"/>
              </a:solidFill>
            </a:endParaRPr>
          </a:p>
        </p:txBody>
      </p:sp>
      <p:sp>
        <p:nvSpPr>
          <p:cNvPr id="5" name="TextBox 4"/>
          <p:cNvSpPr txBox="1"/>
          <p:nvPr/>
        </p:nvSpPr>
        <p:spPr>
          <a:xfrm>
            <a:off x="611560" y="2060848"/>
            <a:ext cx="7920880" cy="2554545"/>
          </a:xfrm>
          <a:prstGeom prst="rect">
            <a:avLst/>
          </a:prstGeom>
          <a:noFill/>
        </p:spPr>
        <p:txBody>
          <a:bodyPr wrap="square" rtlCol="0">
            <a:spAutoFit/>
          </a:bodyPr>
          <a:lstStyle/>
          <a:p>
            <a:pPr marL="285750" indent="-285750">
              <a:lnSpc>
                <a:spcPct val="200000"/>
              </a:lnSpc>
              <a:buClr>
                <a:schemeClr val="tx2"/>
              </a:buClr>
              <a:buFont typeface="Arial" panose="020B0604020202020204" pitchFamily="34" charset="0"/>
              <a:buChar char="•"/>
            </a:pPr>
            <a:r>
              <a:rPr lang="en-GB" sz="2000" dirty="0"/>
              <a:t>What is the odds ratio corresponding to 200psi change in load?</a:t>
            </a:r>
          </a:p>
          <a:p>
            <a:pPr marL="285750" indent="-285750">
              <a:lnSpc>
                <a:spcPct val="200000"/>
              </a:lnSpc>
              <a:buClr>
                <a:schemeClr val="tx2"/>
              </a:buClr>
              <a:buFont typeface="Arial" panose="020B0604020202020204" pitchFamily="34" charset="0"/>
              <a:buChar char="•"/>
            </a:pPr>
            <a:r>
              <a:rPr lang="en-GB" sz="2000" dirty="0"/>
              <a:t>What is the odds ratio corresponding to 800 psi change in load?</a:t>
            </a:r>
          </a:p>
          <a:p>
            <a:pPr marL="285750" indent="-285750">
              <a:lnSpc>
                <a:spcPct val="200000"/>
              </a:lnSpc>
              <a:buClr>
                <a:schemeClr val="tx2"/>
              </a:buClr>
              <a:buFont typeface="Arial" panose="020B0604020202020204" pitchFamily="34" charset="0"/>
              <a:buChar char="•"/>
            </a:pPr>
            <a:r>
              <a:rPr lang="en-GB" sz="2000" dirty="0"/>
              <a:t>What is the probability of fastener failure for a loading of 3100psi? </a:t>
            </a:r>
          </a:p>
          <a:p>
            <a:pPr marL="285750" indent="-285750">
              <a:lnSpc>
                <a:spcPct val="200000"/>
              </a:lnSpc>
              <a:buClr>
                <a:schemeClr val="tx2"/>
              </a:buClr>
              <a:buFont typeface="Arial" panose="020B0604020202020204" pitchFamily="34" charset="0"/>
              <a:buChar char="•"/>
            </a:pPr>
            <a:r>
              <a:rPr lang="en-GB" sz="2000" dirty="0"/>
              <a:t>Interpret your results</a:t>
            </a:r>
          </a:p>
        </p:txBody>
      </p:sp>
      <p:sp>
        <p:nvSpPr>
          <p:cNvPr id="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Logistic regression in R</a:t>
            </a:r>
          </a:p>
        </p:txBody>
      </p:sp>
    </p:spTree>
    <p:extLst>
      <p:ext uri="{BB962C8B-B14F-4D97-AF65-F5344CB8AC3E}">
        <p14:creationId xmlns:p14="http://schemas.microsoft.com/office/powerpoint/2010/main" val="273342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marc.ucla.edu/images/Facebook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5678488"/>
            <a:ext cx="11096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4"/>
          <p:cNvSpPr txBox="1">
            <a:spLocks noChangeArrowheads="1"/>
          </p:cNvSpPr>
          <p:nvPr/>
        </p:nvSpPr>
        <p:spPr bwMode="auto">
          <a:xfrm>
            <a:off x="1979613" y="5718175"/>
            <a:ext cx="158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nl-BE" sz="1800" dirty="0">
                <a:cs typeface="Arial" charset="0"/>
              </a:rPr>
              <a:t>ER-</a:t>
            </a:r>
            <a:r>
              <a:rPr lang="en-US" altLang="nl-BE" sz="1800" dirty="0" err="1">
                <a:cs typeface="Arial" charset="0"/>
              </a:rPr>
              <a:t>BioStat</a:t>
            </a:r>
            <a:endParaRPr lang="nl-BE" altLang="nl-BE" sz="1800">
              <a:latin typeface="Calibri" pitchFamily="34" charset="0"/>
              <a:cs typeface="Arial" charset="0"/>
            </a:endParaRPr>
          </a:p>
        </p:txBody>
      </p:sp>
      <p:sp>
        <p:nvSpPr>
          <p:cNvPr id="1843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AA9C3F3B-2796-4B75-BCA9-BD2BD053DF00}" type="slidenum">
              <a:rPr lang="en-US" altLang="nl-BE" sz="1400" smtClean="0">
                <a:cs typeface="Arial" charset="0"/>
              </a:rPr>
              <a:pPr eaLnBrk="1" hangingPunct="1">
                <a:spcBef>
                  <a:spcPct val="0"/>
                </a:spcBef>
                <a:buFontTx/>
                <a:buNone/>
              </a:pPr>
              <a:t>2</a:t>
            </a:fld>
            <a:endParaRPr lang="en-US" altLang="nl-BE" sz="1400">
              <a:cs typeface="Arial" charset="0"/>
            </a:endParaRPr>
          </a:p>
        </p:txBody>
      </p:sp>
      <p:pic>
        <p:nvPicPr>
          <p:cNvPr id="1843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5" y="312738"/>
            <a:ext cx="19177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4"/>
          <p:cNvSpPr txBox="1">
            <a:spLocks noChangeArrowheads="1"/>
          </p:cNvSpPr>
          <p:nvPr/>
        </p:nvSpPr>
        <p:spPr bwMode="auto">
          <a:xfrm>
            <a:off x="2066925" y="590550"/>
            <a:ext cx="5976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defRPr/>
            </a:pPr>
            <a:r>
              <a:rPr lang="sv-SE" altLang="nl-BE" sz="2400" dirty="0">
                <a:latin typeface="SAS Monospace" pitchFamily="49" charset="0"/>
                <a:cs typeface="+mn-cs"/>
              </a:rPr>
              <a:t>The</a:t>
            </a:r>
            <a:r>
              <a:rPr lang="sv-SE" altLang="nl-BE" sz="2400" dirty="0">
                <a:latin typeface="SAS Monospace" pitchFamily="49" charset="0"/>
              </a:rPr>
              <a:t> &gt;eR-Biostat </a:t>
            </a:r>
            <a:r>
              <a:rPr lang="sv-SE" altLang="nl-BE" sz="2400" dirty="0">
                <a:latin typeface="SAS Monospace" pitchFamily="49" charset="0"/>
                <a:cs typeface="+mn-cs"/>
              </a:rPr>
              <a:t>initiative</a:t>
            </a:r>
            <a:endParaRPr lang="en-US" altLang="nl-BE" sz="1800" dirty="0">
              <a:latin typeface="SAS Monospace" pitchFamily="49" charset="0"/>
            </a:endParaRPr>
          </a:p>
        </p:txBody>
      </p:sp>
      <p:sp>
        <p:nvSpPr>
          <p:cNvPr id="18439" name="Rectangle 5"/>
          <p:cNvSpPr>
            <a:spLocks noChangeArrowheads="1"/>
          </p:cNvSpPr>
          <p:nvPr/>
        </p:nvSpPr>
        <p:spPr bwMode="auto">
          <a:xfrm>
            <a:off x="5818188" y="5718175"/>
            <a:ext cx="3146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nl-BE" altLang="nl-BE" sz="1800">
                <a:cs typeface="Arial" charset="0"/>
              </a:rPr>
              <a:t>https://github.com/eR-Biostat</a:t>
            </a:r>
          </a:p>
        </p:txBody>
      </p:sp>
      <p:sp>
        <p:nvSpPr>
          <p:cNvPr id="2058" name="Rectangle 6"/>
          <p:cNvSpPr>
            <a:spLocks noChangeArrowheads="1"/>
          </p:cNvSpPr>
          <p:nvPr/>
        </p:nvSpPr>
        <p:spPr bwMode="auto">
          <a:xfrm>
            <a:off x="2089150" y="981075"/>
            <a:ext cx="57594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eaLnBrk="1" hangingPunct="1">
              <a:spcBef>
                <a:spcPct val="0"/>
              </a:spcBef>
              <a:buFontTx/>
              <a:buNone/>
              <a:defRPr/>
            </a:pPr>
            <a:r>
              <a:rPr lang="en-US" altLang="nl-BE" sz="2400" dirty="0">
                <a:latin typeface="+mn-lt"/>
              </a:rPr>
              <a:t>Making R based education materials in statistics accessible for all</a:t>
            </a:r>
            <a:endParaRPr lang="nl-BE" altLang="nl-BE" sz="2400" dirty="0">
              <a:latin typeface="+mn-lt"/>
            </a:endParaRPr>
          </a:p>
        </p:txBody>
      </p:sp>
      <p:sp>
        <p:nvSpPr>
          <p:cNvPr id="18441" name="TextBox 14"/>
          <p:cNvSpPr txBox="1">
            <a:spLocks noChangeArrowheads="1"/>
          </p:cNvSpPr>
          <p:nvPr/>
        </p:nvSpPr>
        <p:spPr bwMode="auto">
          <a:xfrm>
            <a:off x="827088" y="6237288"/>
            <a:ext cx="3097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nl-BE" sz="1600"/>
              <a:t>Email: erbiostat@gmail.com </a:t>
            </a:r>
            <a:endParaRPr lang="nl-BE" altLang="nl-BE" sz="1600"/>
          </a:p>
        </p:txBody>
      </p:sp>
      <p:pic>
        <p:nvPicPr>
          <p:cNvPr id="18442" name="Picture 10" descr="Image result for twit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9975" y="6234113"/>
            <a:ext cx="1492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30" descr="Image result for githu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4100" y="5661025"/>
            <a:ext cx="10033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TextBox 15"/>
          <p:cNvSpPr txBox="1">
            <a:spLocks noChangeArrowheads="1"/>
          </p:cNvSpPr>
          <p:nvPr/>
        </p:nvSpPr>
        <p:spPr bwMode="auto">
          <a:xfrm>
            <a:off x="6443663" y="6164263"/>
            <a:ext cx="1512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nl-BE" sz="1800"/>
              <a:t>@erbiostat</a:t>
            </a:r>
            <a:endParaRPr lang="nl-BE" altLang="nl-BE" sz="1800"/>
          </a:p>
        </p:txBody>
      </p:sp>
      <p:sp>
        <p:nvSpPr>
          <p:cNvPr id="18" name="Rectangle 2"/>
          <p:cNvSpPr>
            <a:spLocks noGrp="1" noChangeArrowheads="1"/>
          </p:cNvSpPr>
          <p:nvPr>
            <p:ph type="ctrTitle"/>
          </p:nvPr>
        </p:nvSpPr>
        <p:spPr>
          <a:xfrm>
            <a:off x="611981" y="2060848"/>
            <a:ext cx="7920037" cy="1470025"/>
          </a:xfrm>
        </p:spPr>
        <p:txBody>
          <a:bodyPr>
            <a:noAutofit/>
          </a:bodyPr>
          <a:lstStyle/>
          <a:p>
            <a:pPr>
              <a:defRPr/>
            </a:pPr>
            <a:r>
              <a:rPr lang="en-GB" sz="3200" dirty="0">
                <a:solidFill>
                  <a:srgbClr val="FF0000"/>
                </a:solidFill>
                <a:latin typeface="+mn-lt"/>
                <a:cs typeface="Arial" panose="020B0604020202020204" pitchFamily="34" charset="0"/>
              </a:rPr>
              <a:t>Modelling Binary Data using R</a:t>
            </a:r>
            <a:endParaRPr lang="en-US" sz="3200" dirty="0">
              <a:solidFill>
                <a:srgbClr val="FF0000"/>
              </a:solidFill>
              <a:latin typeface="+mn-lt"/>
            </a:endParaRPr>
          </a:p>
        </p:txBody>
      </p:sp>
      <p:sp>
        <p:nvSpPr>
          <p:cNvPr id="19" name="Rectangle 3"/>
          <p:cNvSpPr>
            <a:spLocks noGrp="1" noChangeArrowheads="1"/>
          </p:cNvSpPr>
          <p:nvPr>
            <p:ph type="subTitle" idx="1"/>
          </p:nvPr>
        </p:nvSpPr>
        <p:spPr>
          <a:xfrm>
            <a:off x="390525" y="3213175"/>
            <a:ext cx="8569325" cy="1511969"/>
          </a:xfrm>
        </p:spPr>
        <p:txBody>
          <a:bodyPr>
            <a:normAutofit/>
          </a:bodyPr>
          <a:lstStyle/>
          <a:p>
            <a:pPr eaLnBrk="1" hangingPunct="1"/>
            <a:r>
              <a:rPr lang="en-US" altLang="nl-BE" sz="2600" dirty="0">
                <a:solidFill>
                  <a:schemeClr val="tx1"/>
                </a:solidFill>
              </a:rPr>
              <a:t>Developed by  </a:t>
            </a:r>
          </a:p>
          <a:p>
            <a:r>
              <a:rPr lang="en-GB" sz="2600" dirty="0" err="1">
                <a:solidFill>
                  <a:schemeClr val="tx1"/>
                </a:solidFill>
                <a:cs typeface="Arial" panose="020B0604020202020204" pitchFamily="34" charset="0"/>
              </a:rPr>
              <a:t>Nasima</a:t>
            </a:r>
            <a:r>
              <a:rPr lang="en-GB" sz="2600" dirty="0">
                <a:solidFill>
                  <a:schemeClr val="tx1"/>
                </a:solidFill>
                <a:cs typeface="Arial" panose="020B0604020202020204" pitchFamily="34" charset="0"/>
              </a:rPr>
              <a:t> Akhter,  </a:t>
            </a:r>
            <a:r>
              <a:rPr lang="en-GB" sz="2600" dirty="0" err="1">
                <a:solidFill>
                  <a:schemeClr val="tx1"/>
                </a:solidFill>
                <a:cs typeface="Arial" panose="020B0604020202020204" pitchFamily="34" charset="0"/>
              </a:rPr>
              <a:t>Adetayo</a:t>
            </a:r>
            <a:r>
              <a:rPr lang="en-GB" sz="2600" dirty="0">
                <a:solidFill>
                  <a:schemeClr val="tx1"/>
                </a:solidFill>
                <a:cs typeface="Arial" panose="020B0604020202020204" pitchFamily="34" charset="0"/>
              </a:rPr>
              <a:t> </a:t>
            </a:r>
            <a:r>
              <a:rPr lang="en-GB" sz="2600" dirty="0" err="1">
                <a:solidFill>
                  <a:schemeClr val="tx1"/>
                </a:solidFill>
                <a:cs typeface="Arial" panose="020B0604020202020204" pitchFamily="34" charset="0"/>
              </a:rPr>
              <a:t>Kasim</a:t>
            </a:r>
            <a:r>
              <a:rPr lang="en-GB" sz="2600" dirty="0">
                <a:solidFill>
                  <a:schemeClr val="tx1"/>
                </a:solidFill>
                <a:cs typeface="Arial" panose="020B0604020202020204" pitchFamily="34" charset="0"/>
              </a:rPr>
              <a:t>  (Durham </a:t>
            </a:r>
            <a:r>
              <a:rPr lang="en-GB" sz="2600" dirty="0" err="1">
                <a:solidFill>
                  <a:schemeClr val="tx1"/>
                </a:solidFill>
                <a:cs typeface="Arial" panose="020B0604020202020204" pitchFamily="34" charset="0"/>
              </a:rPr>
              <a:t>University,UK</a:t>
            </a:r>
            <a:r>
              <a:rPr lang="en-GB" sz="2600" dirty="0">
                <a:solidFill>
                  <a:schemeClr val="tx1"/>
                </a:solidFill>
                <a:cs typeface="Arial" panose="020B0604020202020204" pitchFamily="34" charset="0"/>
              </a:rPr>
              <a:t>) and Ziv Shkedy (Hasselt University, </a:t>
            </a:r>
            <a:r>
              <a:rPr lang="en-GB" sz="2600" dirty="0" err="1">
                <a:solidFill>
                  <a:schemeClr val="tx1"/>
                </a:solidFill>
                <a:cs typeface="Arial" panose="020B0604020202020204" pitchFamily="34" charset="0"/>
              </a:rPr>
              <a:t>belgium</a:t>
            </a:r>
            <a:r>
              <a:rPr lang="en-GB" sz="2600" dirty="0">
                <a:solidFill>
                  <a:schemeClr val="tx1"/>
                </a:solidFill>
                <a:cs typeface="Arial" panose="020B0604020202020204" pitchFamily="34" charset="0"/>
              </a:rPr>
              <a:t>) </a:t>
            </a:r>
            <a:r>
              <a:rPr lang="en-US" altLang="nl-BE" sz="2600" b="1" dirty="0">
                <a:solidFill>
                  <a:schemeClr val="tx1"/>
                </a:solidFill>
              </a:rPr>
              <a:t>         </a:t>
            </a:r>
            <a:endParaRPr lang="nl-BE" altLang="nl-BE" sz="2600" b="1" dirty="0">
              <a:solidFill>
                <a:schemeClr val="tx1"/>
              </a:solidFill>
            </a:endParaRPr>
          </a:p>
        </p:txBody>
      </p:sp>
      <p:sp>
        <p:nvSpPr>
          <p:cNvPr id="2" name="TextBox 1"/>
          <p:cNvSpPr txBox="1"/>
          <p:nvPr/>
        </p:nvSpPr>
        <p:spPr>
          <a:xfrm>
            <a:off x="3131840" y="4931876"/>
            <a:ext cx="2952328" cy="369332"/>
          </a:xfrm>
          <a:prstGeom prst="rect">
            <a:avLst/>
          </a:prstGeom>
          <a:noFill/>
          <a:ln>
            <a:solidFill>
              <a:srgbClr val="FF0000"/>
            </a:solidFill>
          </a:ln>
        </p:spPr>
        <p:txBody>
          <a:bodyPr wrap="square" rtlCol="0">
            <a:spAutoFit/>
          </a:bodyPr>
          <a:lstStyle/>
          <a:p>
            <a:r>
              <a:rPr lang="en-US" dirty="0"/>
              <a:t>LAST UPDATE: 05/09/2022</a:t>
            </a:r>
            <a:endParaRPr lang="nl-BE" dirty="0"/>
          </a:p>
        </p:txBody>
      </p:sp>
    </p:spTree>
    <p:extLst>
      <p:ext uri="{BB962C8B-B14F-4D97-AF65-F5344CB8AC3E}">
        <p14:creationId xmlns:p14="http://schemas.microsoft.com/office/powerpoint/2010/main" val="3675062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20</a:t>
            </a:fld>
            <a:endParaRPr lang="en-GB" dirty="0">
              <a:solidFill>
                <a:schemeClr val="tx2"/>
              </a:solidFill>
            </a:endParaRPr>
          </a:p>
        </p:txBody>
      </p:sp>
      <p:sp>
        <p:nvSpPr>
          <p:cNvPr id="14" name="TextBox 13"/>
          <p:cNvSpPr txBox="1"/>
          <p:nvPr/>
        </p:nvSpPr>
        <p:spPr>
          <a:xfrm>
            <a:off x="827584" y="1653562"/>
            <a:ext cx="6192688" cy="400110"/>
          </a:xfrm>
          <a:prstGeom prst="rect">
            <a:avLst/>
          </a:prstGeom>
          <a:noFill/>
        </p:spPr>
        <p:txBody>
          <a:bodyPr wrap="square" rtlCol="0">
            <a:spAutoFit/>
          </a:bodyPr>
          <a:lstStyle/>
          <a:p>
            <a:pPr marL="342900" indent="-342900">
              <a:buFont typeface="Arial" panose="020B0604020202020204" pitchFamily="34" charset="0"/>
              <a:buChar char="•"/>
            </a:pPr>
            <a:r>
              <a:rPr lang="en-GB" sz="2000" b="1" dirty="0"/>
              <a:t>Mean </a:t>
            </a:r>
          </a:p>
        </p:txBody>
      </p:sp>
      <p:sp>
        <p:nvSpPr>
          <p:cNvPr id="15" name="TextBox 14"/>
          <p:cNvSpPr txBox="1"/>
          <p:nvPr/>
        </p:nvSpPr>
        <p:spPr>
          <a:xfrm>
            <a:off x="827584" y="3059668"/>
            <a:ext cx="6192688" cy="400110"/>
          </a:xfrm>
          <a:prstGeom prst="rect">
            <a:avLst/>
          </a:prstGeom>
          <a:noFill/>
        </p:spPr>
        <p:txBody>
          <a:bodyPr wrap="square" rtlCol="0">
            <a:spAutoFit/>
          </a:bodyPr>
          <a:lstStyle/>
          <a:p>
            <a:pPr marL="285750" indent="-285750">
              <a:buFont typeface="Arial" panose="020B0604020202020204" pitchFamily="34" charset="0"/>
              <a:buChar char="•"/>
            </a:pPr>
            <a:r>
              <a:rPr lang="en-GB" sz="2000" b="1" dirty="0"/>
              <a:t>Variance</a:t>
            </a:r>
          </a:p>
        </p:txBody>
      </p:sp>
      <p:sp>
        <p:nvSpPr>
          <p:cNvPr id="13"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mc:AlternateContent xmlns:mc="http://schemas.openxmlformats.org/markup-compatibility/2006" xmlns:a14="http://schemas.microsoft.com/office/drawing/2010/main">
        <mc:Choice Requires="a14">
          <p:sp>
            <p:nvSpPr>
              <p:cNvPr id="16" name="TextBox 15"/>
              <p:cNvSpPr txBox="1"/>
              <p:nvPr/>
            </p:nvSpPr>
            <p:spPr>
              <a:xfrm>
                <a:off x="1547664" y="3789040"/>
                <a:ext cx="5304014"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𝑉𝑎𝑟</m:t>
                      </m:r>
                      <m:d>
                        <m:dPr>
                          <m:ctrlPr>
                            <a:rPr lang="en-GB" sz="2200" b="0" i="1" smtClean="0">
                              <a:latin typeface="Cambria Math" panose="02040503050406030204" pitchFamily="18" charset="0"/>
                            </a:rPr>
                          </m:ctrlPr>
                        </m:dPr>
                        <m:e>
                          <m:r>
                            <a:rPr lang="en-GB" sz="2200" b="0" i="1" smtClean="0">
                              <a:latin typeface="Cambria Math"/>
                            </a:rPr>
                            <m:t>𝑌</m:t>
                          </m:r>
                        </m:e>
                      </m:d>
                      <m:r>
                        <a:rPr lang="en-GB" sz="2200" b="0" i="1" smtClean="0">
                          <a:latin typeface="Cambria Math"/>
                        </a:rPr>
                        <m:t>=</m:t>
                      </m:r>
                      <m:r>
                        <a:rPr lang="en-GB" sz="2200" b="0" i="1" smtClean="0">
                          <a:latin typeface="Cambria Math"/>
                        </a:rPr>
                        <m:t>𝑁𝑝</m:t>
                      </m:r>
                      <m:r>
                        <a:rPr lang="en-GB" sz="2200" b="0" i="1" smtClean="0">
                          <a:latin typeface="Cambria Math"/>
                        </a:rPr>
                        <m:t>(1−</m:t>
                      </m:r>
                      <m:r>
                        <a:rPr lang="en-GB" sz="2200" b="0" i="1" smtClean="0">
                          <a:latin typeface="Cambria Math"/>
                        </a:rPr>
                        <m:t>𝑝</m:t>
                      </m:r>
                      <m:r>
                        <a:rPr lang="en-GB" sz="2200" b="0" i="1" smtClean="0">
                          <a:latin typeface="Cambria Math"/>
                        </a:rPr>
                        <m:t>)</m:t>
                      </m:r>
                    </m:oMath>
                  </m:oMathPara>
                </a14:m>
                <a:endParaRPr lang="en-GB" sz="2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547664" y="3789040"/>
                <a:ext cx="5304014" cy="430887"/>
              </a:xfrm>
              <a:prstGeom prst="rect">
                <a:avLst/>
              </a:prstGeom>
              <a:blipFill rotWithShape="1">
                <a:blip r:embed="rId2"/>
                <a:stretch>
                  <a:fillRect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072206" y="2276872"/>
                <a:ext cx="5304014"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𝐸</m:t>
                      </m:r>
                      <m:d>
                        <m:dPr>
                          <m:ctrlPr>
                            <a:rPr lang="en-GB" sz="2200" b="0" i="1" smtClean="0">
                              <a:latin typeface="Cambria Math" panose="02040503050406030204" pitchFamily="18" charset="0"/>
                            </a:rPr>
                          </m:ctrlPr>
                        </m:dPr>
                        <m:e>
                          <m:r>
                            <a:rPr lang="en-GB" sz="2200" b="0" i="1" smtClean="0">
                              <a:latin typeface="Cambria Math"/>
                            </a:rPr>
                            <m:t>𝑌</m:t>
                          </m:r>
                        </m:e>
                      </m:d>
                      <m:r>
                        <a:rPr lang="en-GB" sz="2200" b="0" i="1" smtClean="0">
                          <a:latin typeface="Cambria Math"/>
                        </a:rPr>
                        <m:t>=</m:t>
                      </m:r>
                      <m:r>
                        <a:rPr lang="en-GB" sz="2200" b="0" i="1" smtClean="0">
                          <a:latin typeface="Cambria Math"/>
                        </a:rPr>
                        <m:t>𝑁𝑝</m:t>
                      </m:r>
                    </m:oMath>
                  </m:oMathPara>
                </a14:m>
                <a:endParaRPr lang="en-GB" sz="2200" dirty="0"/>
              </a:p>
            </p:txBody>
          </p:sp>
        </mc:Choice>
        <mc:Fallback xmlns="">
          <p:sp>
            <p:nvSpPr>
              <p:cNvPr id="17" name="TextBox 16"/>
              <p:cNvSpPr txBox="1">
                <a:spLocks noRot="1" noChangeAspect="1" noMove="1" noResize="1" noEditPoints="1" noAdjustHandles="1" noChangeArrowheads="1" noChangeShapeType="1" noTextEdit="1"/>
              </p:cNvSpPr>
              <p:nvPr/>
            </p:nvSpPr>
            <p:spPr>
              <a:xfrm>
                <a:off x="1072206" y="2276872"/>
                <a:ext cx="5304014" cy="430887"/>
              </a:xfrm>
              <a:prstGeom prst="rect">
                <a:avLst/>
              </a:prstGeom>
              <a:blipFill rotWithShape="1">
                <a:blip r:embed="rId3"/>
                <a:stretch>
                  <a:fillRect b="-18571"/>
                </a:stretch>
              </a:blipFill>
            </p:spPr>
            <p:txBody>
              <a:bodyPr/>
              <a:lstStyle/>
              <a:p>
                <a:r>
                  <a:rPr lang="en-GB">
                    <a:noFill/>
                  </a:rPr>
                  <a:t> </a:t>
                </a:r>
              </a:p>
            </p:txBody>
          </p:sp>
        </mc:Fallback>
      </mc:AlternateContent>
      <p:sp>
        <p:nvSpPr>
          <p:cNvPr id="18" name="TextBox 17"/>
          <p:cNvSpPr txBox="1"/>
          <p:nvPr/>
        </p:nvSpPr>
        <p:spPr>
          <a:xfrm>
            <a:off x="395536" y="4637604"/>
            <a:ext cx="6192688" cy="430887"/>
          </a:xfrm>
          <a:prstGeom prst="rect">
            <a:avLst/>
          </a:prstGeom>
          <a:noFill/>
        </p:spPr>
        <p:txBody>
          <a:bodyPr wrap="square" rtlCol="0">
            <a:spAutoFit/>
          </a:bodyPr>
          <a:lstStyle/>
          <a:p>
            <a:pPr marL="342900" indent="-342900">
              <a:buFont typeface="Wingdings" panose="05000000000000000000" pitchFamily="2" charset="2"/>
              <a:buChar char="Ø"/>
            </a:pPr>
            <a:r>
              <a:rPr lang="en-GB" sz="2200" dirty="0"/>
              <a:t>How is this different from Normal distribution?</a:t>
            </a:r>
          </a:p>
        </p:txBody>
      </p:sp>
      <p:sp>
        <p:nvSpPr>
          <p:cNvPr id="19" name="TextBox 18"/>
          <p:cNvSpPr txBox="1"/>
          <p:nvPr/>
        </p:nvSpPr>
        <p:spPr>
          <a:xfrm>
            <a:off x="395536" y="5301208"/>
            <a:ext cx="8352928" cy="110799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GB" sz="2200" dirty="0"/>
              <a:t>What is the potential problem with the parametrisation of binomial distribution? </a:t>
            </a:r>
          </a:p>
        </p:txBody>
      </p:sp>
    </p:spTree>
    <p:extLst>
      <p:ext uri="{BB962C8B-B14F-4D97-AF65-F5344CB8AC3E}">
        <p14:creationId xmlns:p14="http://schemas.microsoft.com/office/powerpoint/2010/main" val="33695824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124744"/>
            <a:ext cx="8150706" cy="4985980"/>
          </a:xfrm>
          <a:prstGeom prst="rect">
            <a:avLst/>
          </a:prstGeom>
          <a:noFill/>
        </p:spPr>
        <p:txBody>
          <a:bodyPr wrap="square" rtlCol="0">
            <a:spAutoFit/>
          </a:bodyPr>
          <a:lstStyle/>
          <a:p>
            <a:pPr marL="285750" indent="-285750" algn="just">
              <a:lnSpc>
                <a:spcPct val="150000"/>
              </a:lnSpc>
              <a:buClr>
                <a:schemeClr val="tx2"/>
              </a:buClr>
              <a:buFont typeface="Arial" pitchFamily="34" charset="0"/>
              <a:buChar char="•"/>
            </a:pPr>
            <a:r>
              <a:rPr lang="en-GB" sz="2000" dirty="0">
                <a:latin typeface="Arial" panose="020B0604020202020204" pitchFamily="34" charset="0"/>
                <a:cs typeface="Arial" panose="020B0604020202020204" pitchFamily="34" charset="0"/>
              </a:rPr>
              <a:t>Fit logistic regression models to investigate associations between mother anaemia status and </a:t>
            </a:r>
          </a:p>
          <a:p>
            <a:pPr marL="971550" lvl="1" indent="-514350" algn="just">
              <a:lnSpc>
                <a:spcPct val="150000"/>
              </a:lnSpc>
              <a:buFont typeface="+mj-lt"/>
              <a:buAutoNum type="romanLcPeriod"/>
            </a:pPr>
            <a:r>
              <a:rPr lang="en-GB" sz="2000" dirty="0">
                <a:latin typeface="Arial" panose="020B0604020202020204" pitchFamily="34" charset="0"/>
                <a:cs typeface="Arial" panose="020B0604020202020204" pitchFamily="34" charset="0"/>
              </a:rPr>
              <a:t>Mother’s age</a:t>
            </a:r>
          </a:p>
          <a:p>
            <a:pPr marL="971550" lvl="1" indent="-514350" algn="just">
              <a:lnSpc>
                <a:spcPct val="150000"/>
              </a:lnSpc>
              <a:buFont typeface="+mj-lt"/>
              <a:buAutoNum type="romanLcPeriod"/>
            </a:pPr>
            <a:r>
              <a:rPr lang="en-GB" sz="2000" dirty="0">
                <a:latin typeface="Arial" panose="020B0604020202020204" pitchFamily="34" charset="0"/>
                <a:cs typeface="Arial" panose="020B0604020202020204" pitchFamily="34" charset="0"/>
              </a:rPr>
              <a:t>Mother’s location (Areas)</a:t>
            </a:r>
          </a:p>
          <a:p>
            <a:pPr marL="971550" lvl="1" indent="-514350" algn="just">
              <a:lnSpc>
                <a:spcPct val="150000"/>
              </a:lnSpc>
              <a:buFont typeface="+mj-lt"/>
              <a:buAutoNum type="romanLcPeriod"/>
            </a:pPr>
            <a:r>
              <a:rPr lang="en-GB" sz="2000" dirty="0">
                <a:latin typeface="Arial" panose="020B0604020202020204" pitchFamily="34" charset="0"/>
                <a:cs typeface="Arial" panose="020B0604020202020204" pitchFamily="34" charset="0"/>
              </a:rPr>
              <a:t>Socioeconomic status (</a:t>
            </a:r>
            <a:r>
              <a:rPr lang="en-GB" sz="2000" dirty="0" err="1">
                <a:latin typeface="Arial" panose="020B0604020202020204" pitchFamily="34" charset="0"/>
                <a:cs typeface="Arial" panose="020B0604020202020204" pitchFamily="34" charset="0"/>
              </a:rPr>
              <a:t>ses</a:t>
            </a:r>
            <a:r>
              <a:rPr lang="en-GB" sz="2000" dirty="0">
                <a:latin typeface="Arial" panose="020B0604020202020204" pitchFamily="34" charset="0"/>
                <a:cs typeface="Arial" panose="020B0604020202020204" pitchFamily="34" charset="0"/>
              </a:rPr>
              <a:t>)</a:t>
            </a:r>
          </a:p>
          <a:p>
            <a:pPr marL="285750" indent="-285750" algn="just">
              <a:lnSpc>
                <a:spcPct val="150000"/>
              </a:lnSpc>
              <a:buFont typeface="Arial" pitchFamily="34" charset="0"/>
              <a:buChar char="•"/>
            </a:pPr>
            <a:endParaRPr lang="en-GB" sz="1200" dirty="0">
              <a:latin typeface="Arial" panose="020B0604020202020204" pitchFamily="34" charset="0"/>
              <a:cs typeface="Arial" panose="020B0604020202020204" pitchFamily="34" charset="0"/>
            </a:endParaRPr>
          </a:p>
          <a:p>
            <a:pPr marL="285750" indent="-285750" algn="just">
              <a:lnSpc>
                <a:spcPct val="150000"/>
              </a:lnSpc>
              <a:buClr>
                <a:schemeClr val="tx2"/>
              </a:buClr>
              <a:buFont typeface="Arial" pitchFamily="34" charset="0"/>
              <a:buChar char="•"/>
            </a:pPr>
            <a:r>
              <a:rPr lang="en-GB" sz="2000" dirty="0">
                <a:latin typeface="Arial" panose="020B0604020202020204" pitchFamily="34" charset="0"/>
                <a:cs typeface="Arial" panose="020B0604020202020204" pitchFamily="34" charset="0"/>
              </a:rPr>
              <a:t>From each of the model, </a:t>
            </a:r>
          </a:p>
          <a:p>
            <a:pPr marL="971550" lvl="1" indent="-514350" algn="just">
              <a:lnSpc>
                <a:spcPct val="150000"/>
              </a:lnSpc>
              <a:buFont typeface="+mj-lt"/>
              <a:buAutoNum type="romanLcPeriod"/>
            </a:pPr>
            <a:r>
              <a:rPr lang="en-GB" sz="2000" dirty="0">
                <a:latin typeface="Arial" panose="020B0604020202020204" pitchFamily="34" charset="0"/>
                <a:cs typeface="Arial" panose="020B0604020202020204" pitchFamily="34" charset="0"/>
              </a:rPr>
              <a:t>calculate the odds ratio  and its associated confidence interval between the respective categories </a:t>
            </a:r>
          </a:p>
          <a:p>
            <a:pPr marL="971550" lvl="1" indent="-514350" algn="just">
              <a:lnSpc>
                <a:spcPct val="150000"/>
              </a:lnSpc>
              <a:buFont typeface="+mj-lt"/>
              <a:buAutoNum type="romanLcPeriod"/>
            </a:pPr>
            <a:r>
              <a:rPr lang="en-GB" sz="2000" dirty="0">
                <a:latin typeface="Arial" panose="020B0604020202020204" pitchFamily="34" charset="0"/>
                <a:cs typeface="Arial" panose="020B0604020202020204" pitchFamily="34" charset="0"/>
              </a:rPr>
              <a:t>Calculate the probability of mother’s anaemia for the different categories of the explanatory variables</a:t>
            </a:r>
          </a:p>
        </p:txBody>
      </p:sp>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200</a:t>
            </a:fld>
            <a:endParaRPr lang="en-GB" dirty="0">
              <a:solidFill>
                <a:schemeClr val="tx2"/>
              </a:solidFill>
            </a:endParaRP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Practical </a:t>
            </a:r>
            <a:r>
              <a:rPr lang="en-GB" sz="3200" dirty="0" err="1">
                <a:cs typeface="Arial" panose="020B0604020202020204" pitchFamily="34" charset="0"/>
              </a:rPr>
              <a:t>IIIa</a:t>
            </a:r>
            <a:r>
              <a:rPr lang="en-GB" sz="3200" dirty="0">
                <a:cs typeface="Arial" panose="020B0604020202020204" pitchFamily="34" charset="0"/>
              </a:rPr>
              <a:t>: Child Anaemia data</a:t>
            </a:r>
          </a:p>
        </p:txBody>
      </p:sp>
    </p:spTree>
    <p:extLst>
      <p:ext uri="{BB962C8B-B14F-4D97-AF65-F5344CB8AC3E}">
        <p14:creationId xmlns:p14="http://schemas.microsoft.com/office/powerpoint/2010/main" val="33957389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7544" y="1772816"/>
            <a:ext cx="7992888" cy="1615827"/>
          </a:xfrm>
          <a:prstGeom prst="rect">
            <a:avLst/>
          </a:prstGeom>
        </p:spPr>
        <p:txBody>
          <a:bodyPr wrap="square">
            <a:spAutoFit/>
          </a:bodyPr>
          <a:lstStyle/>
          <a:p>
            <a:pPr algn="just">
              <a:lnSpc>
                <a:spcPct val="150000"/>
              </a:lnSpc>
              <a:spcBef>
                <a:spcPct val="50000"/>
              </a:spcBef>
              <a:defRPr/>
            </a:pPr>
            <a:r>
              <a:rPr lang="nl-BE" sz="2200" dirty="0"/>
              <a:t>A reseacher  was to Examine the extent to which the disease state of an individual refelcted in his/her ESR reading is related to levels of  two plasma proteins, fibrinogen and </a:t>
            </a:r>
            <a:r>
              <a:rPr lang="el-GR" sz="2200" dirty="0"/>
              <a:t>γ</a:t>
            </a:r>
            <a:r>
              <a:rPr lang="en-US" sz="2200" dirty="0"/>
              <a:t>-globulin.</a:t>
            </a:r>
            <a:r>
              <a:rPr lang="nl-BE" sz="2200" dirty="0"/>
              <a:t>  </a:t>
            </a:r>
          </a:p>
        </p:txBody>
      </p:sp>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201</a:t>
            </a:fld>
            <a:endParaRPr lang="en-GB" dirty="0">
              <a:solidFill>
                <a:schemeClr val="tx2"/>
              </a:solidFill>
            </a:endParaRP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Practical </a:t>
            </a:r>
            <a:r>
              <a:rPr lang="en-GB" sz="3200" dirty="0" err="1">
                <a:cs typeface="Arial" panose="020B0604020202020204" pitchFamily="34" charset="0"/>
              </a:rPr>
              <a:t>IIIb</a:t>
            </a:r>
            <a:r>
              <a:rPr lang="en-GB" sz="3200" dirty="0">
                <a:cs typeface="Arial" panose="020B0604020202020204" pitchFamily="34" charset="0"/>
              </a:rPr>
              <a:t>: </a:t>
            </a:r>
            <a:r>
              <a:rPr lang="en-GB" sz="3200" dirty="0" err="1">
                <a:cs typeface="Arial" panose="020B0604020202020204" pitchFamily="34" charset="0"/>
              </a:rPr>
              <a:t>esrData</a:t>
            </a:r>
            <a:endParaRPr lang="en-GB" sz="3200" dirty="0">
              <a:cs typeface="Arial" panose="020B0604020202020204" pitchFamily="34" charset="0"/>
            </a:endParaRPr>
          </a:p>
        </p:txBody>
      </p:sp>
    </p:spTree>
    <p:extLst>
      <p:ext uri="{BB962C8B-B14F-4D97-AF65-F5344CB8AC3E}">
        <p14:creationId xmlns:p14="http://schemas.microsoft.com/office/powerpoint/2010/main" val="44586381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202</a:t>
            </a:fld>
            <a:endParaRPr lang="en-GB" dirty="0">
              <a:solidFill>
                <a:schemeClr val="tx2"/>
              </a:solidFill>
            </a:endParaRPr>
          </a:p>
        </p:txBody>
      </p:sp>
      <p:sp>
        <p:nvSpPr>
          <p:cNvPr id="6" name="Rectangle 5"/>
          <p:cNvSpPr/>
          <p:nvPr/>
        </p:nvSpPr>
        <p:spPr>
          <a:xfrm>
            <a:off x="467544" y="1052736"/>
            <a:ext cx="8280920" cy="5001369"/>
          </a:xfrm>
          <a:prstGeom prst="rect">
            <a:avLst/>
          </a:prstGeom>
        </p:spPr>
        <p:txBody>
          <a:bodyPr wrap="square">
            <a:spAutoFit/>
          </a:bodyPr>
          <a:lstStyle/>
          <a:p>
            <a:pPr marL="342900" indent="-342900" algn="just">
              <a:lnSpc>
                <a:spcPct val="150000"/>
              </a:lnSpc>
              <a:spcBef>
                <a:spcPct val="50000"/>
              </a:spcBef>
              <a:buClr>
                <a:schemeClr val="tx2"/>
              </a:buClr>
              <a:buFont typeface="Arial" panose="020B0604020202020204" pitchFamily="34" charset="0"/>
              <a:buChar char="•"/>
              <a:defRPr/>
            </a:pPr>
            <a:r>
              <a:rPr lang="nl-BE" sz="2200" dirty="0"/>
              <a:t>Fit logistic regression models to investigate association between disease state (y =1 if ESR level &gt; 20; 0 otherwise) and</a:t>
            </a:r>
          </a:p>
          <a:p>
            <a:pPr marL="971550" lvl="1" indent="-514350" algn="just">
              <a:lnSpc>
                <a:spcPct val="150000"/>
              </a:lnSpc>
              <a:spcBef>
                <a:spcPct val="50000"/>
              </a:spcBef>
              <a:buFont typeface="+mj-lt"/>
              <a:buAutoNum type="romanLcPeriod"/>
              <a:defRPr/>
            </a:pPr>
            <a:r>
              <a:rPr lang="nl-BE" sz="2200" dirty="0"/>
              <a:t>Fibrinogen</a:t>
            </a:r>
          </a:p>
          <a:p>
            <a:pPr marL="971550" lvl="1" indent="-514350" algn="just">
              <a:lnSpc>
                <a:spcPct val="150000"/>
              </a:lnSpc>
              <a:spcBef>
                <a:spcPct val="50000"/>
              </a:spcBef>
              <a:buFont typeface="+mj-lt"/>
              <a:buAutoNum type="romanLcPeriod"/>
              <a:defRPr/>
            </a:pPr>
            <a:r>
              <a:rPr lang="nl-BE" sz="2200" dirty="0"/>
              <a:t>Globulin</a:t>
            </a:r>
          </a:p>
          <a:p>
            <a:pPr marL="349250" lvl="1" indent="-342900" algn="just">
              <a:lnSpc>
                <a:spcPct val="150000"/>
              </a:lnSpc>
              <a:spcBef>
                <a:spcPct val="50000"/>
              </a:spcBef>
              <a:buClr>
                <a:schemeClr val="tx2"/>
              </a:buClr>
              <a:buFont typeface="Arial" panose="020B0604020202020204" pitchFamily="34" charset="0"/>
              <a:buChar char="•"/>
              <a:tabLst>
                <a:tab pos="449263" algn="l"/>
              </a:tabLst>
              <a:defRPr/>
            </a:pPr>
            <a:r>
              <a:rPr lang="nl-BE" sz="2200" dirty="0"/>
              <a:t>Calculate the odds ratio and probabiities for </a:t>
            </a:r>
          </a:p>
          <a:p>
            <a:pPr marL="977900" lvl="2" indent="-514350" algn="just">
              <a:lnSpc>
                <a:spcPct val="150000"/>
              </a:lnSpc>
              <a:spcBef>
                <a:spcPct val="50000"/>
              </a:spcBef>
              <a:buFont typeface="+mj-lt"/>
              <a:buAutoNum type="romanLcPeriod"/>
              <a:tabLst>
                <a:tab pos="449263" algn="l"/>
              </a:tabLst>
              <a:defRPr/>
            </a:pPr>
            <a:r>
              <a:rPr lang="nl-BE" sz="2200" dirty="0"/>
              <a:t>1.5 unit changes in fibrinogen level</a:t>
            </a:r>
          </a:p>
          <a:p>
            <a:pPr marL="977900" lvl="2" indent="-514350" algn="just">
              <a:lnSpc>
                <a:spcPct val="150000"/>
              </a:lnSpc>
              <a:spcBef>
                <a:spcPct val="50000"/>
              </a:spcBef>
              <a:buFont typeface="+mj-lt"/>
              <a:buAutoNum type="romanLcPeriod"/>
              <a:tabLst>
                <a:tab pos="449263" algn="l"/>
              </a:tabLst>
              <a:defRPr/>
            </a:pPr>
            <a:r>
              <a:rPr lang="nl-BE" sz="2200" dirty="0"/>
              <a:t>5 units changes in globulin level</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Practical </a:t>
            </a:r>
            <a:r>
              <a:rPr lang="en-GB" sz="3200" dirty="0" err="1">
                <a:cs typeface="Arial" panose="020B0604020202020204" pitchFamily="34" charset="0"/>
              </a:rPr>
              <a:t>IIIb</a:t>
            </a:r>
            <a:r>
              <a:rPr lang="en-GB" sz="3200" dirty="0">
                <a:cs typeface="Arial" panose="020B0604020202020204" pitchFamily="34" charset="0"/>
              </a:rPr>
              <a:t>: </a:t>
            </a:r>
            <a:r>
              <a:rPr lang="en-GB" sz="3200" dirty="0" err="1">
                <a:cs typeface="Arial" panose="020B0604020202020204" pitchFamily="34" charset="0"/>
              </a:rPr>
              <a:t>esrData</a:t>
            </a:r>
            <a:endParaRPr lang="en-GB" sz="3200" dirty="0">
              <a:cs typeface="Arial" panose="020B0604020202020204" pitchFamily="34" charset="0"/>
            </a:endParaRPr>
          </a:p>
        </p:txBody>
      </p:sp>
    </p:spTree>
    <p:extLst>
      <p:ext uri="{BB962C8B-B14F-4D97-AF65-F5344CB8AC3E}">
        <p14:creationId xmlns:p14="http://schemas.microsoft.com/office/powerpoint/2010/main" val="27105080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Part 5</a:t>
            </a:r>
            <a:endParaRPr lang="nl-BE" dirty="0"/>
          </a:p>
        </p:txBody>
      </p:sp>
      <p:sp>
        <p:nvSpPr>
          <p:cNvPr id="5" name="Subtitle 4"/>
          <p:cNvSpPr>
            <a:spLocks noGrp="1"/>
          </p:cNvSpPr>
          <p:nvPr>
            <p:ph type="subTitle" idx="1"/>
          </p:nvPr>
        </p:nvSpPr>
        <p:spPr/>
        <p:txBody>
          <a:bodyPr/>
          <a:lstStyle/>
          <a:p>
            <a:r>
              <a:rPr lang="en-US" dirty="0">
                <a:solidFill>
                  <a:schemeClr val="tx1"/>
                </a:solidFill>
              </a:rPr>
              <a:t>Modeling Binary data</a:t>
            </a:r>
            <a:endParaRPr lang="nl-BE" dirty="0">
              <a:solidFill>
                <a:schemeClr val="tx1"/>
              </a:solidFill>
            </a:endParaRPr>
          </a:p>
        </p:txBody>
      </p:sp>
      <p:sp>
        <p:nvSpPr>
          <p:cNvPr id="3" name="Slide Number Placeholder 2"/>
          <p:cNvSpPr>
            <a:spLocks noGrp="1"/>
          </p:cNvSpPr>
          <p:nvPr>
            <p:ph type="sldNum" sz="quarter" idx="12"/>
          </p:nvPr>
        </p:nvSpPr>
        <p:spPr/>
        <p:txBody>
          <a:bodyPr/>
          <a:lstStyle/>
          <a:p>
            <a:fld id="{027F8F33-E833-410C-86D4-1EA22AEB9AFA}" type="slidenum">
              <a:rPr lang="en-GB" smtClean="0"/>
              <a:t>203</a:t>
            </a:fld>
            <a:endParaRPr lang="en-GB"/>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5" y="15925"/>
            <a:ext cx="1895705" cy="146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0180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a:xfrm>
            <a:off x="457200" y="274638"/>
            <a:ext cx="8229600" cy="487362"/>
          </a:xfrm>
        </p:spPr>
        <p:txBody>
          <a:bodyPr>
            <a:normAutofit fontScale="90000"/>
          </a:bodyPr>
          <a:lstStyle/>
          <a:p>
            <a:r>
              <a:rPr lang="en-US" altLang="nl-BE" sz="3200"/>
              <a:t>Binary data </a:t>
            </a:r>
          </a:p>
        </p:txBody>
      </p:sp>
      <p:sp>
        <p:nvSpPr>
          <p:cNvPr id="149507" name="Content Placeholder 2"/>
          <p:cNvSpPr>
            <a:spLocks noGrp="1"/>
          </p:cNvSpPr>
          <p:nvPr>
            <p:ph idx="1"/>
          </p:nvPr>
        </p:nvSpPr>
        <p:spPr>
          <a:xfrm>
            <a:off x="533400" y="1295400"/>
            <a:ext cx="8153400" cy="5029200"/>
          </a:xfrm>
        </p:spPr>
        <p:txBody>
          <a:bodyPr/>
          <a:lstStyle/>
          <a:p>
            <a:r>
              <a:rPr lang="en-US" altLang="nl-BE" sz="2800"/>
              <a:t>Binary data may occur in two forms</a:t>
            </a:r>
          </a:p>
          <a:p>
            <a:pPr lvl="1"/>
            <a:r>
              <a:rPr lang="en-US" altLang="nl-BE" sz="2400"/>
              <a:t>ungrouped in which the variable can take one of two values, say success/failure</a:t>
            </a:r>
          </a:p>
          <a:p>
            <a:pPr lvl="1"/>
            <a:r>
              <a:rPr lang="en-US" altLang="nl-BE" sz="2400"/>
              <a:t>grouped in which the variable is the number of successes in a given number of trials</a:t>
            </a:r>
          </a:p>
          <a:p>
            <a:r>
              <a:rPr lang="en-US" altLang="nl-BE" sz="2400"/>
              <a:t>The natural distribution for such data is the </a:t>
            </a:r>
            <a:r>
              <a:rPr lang="en-US" altLang="nl-BE" sz="2400" i="1"/>
              <a:t>Binomial (n, p) distribution;</a:t>
            </a:r>
            <a:r>
              <a:rPr lang="en-US" altLang="nl-BE" sz="2400"/>
              <a:t> where in the first case n = 1 </a:t>
            </a:r>
          </a:p>
        </p:txBody>
      </p:sp>
      <p:sp>
        <p:nvSpPr>
          <p:cNvPr id="4" name="Slide Number Placeholder 3"/>
          <p:cNvSpPr>
            <a:spLocks noGrp="1"/>
          </p:cNvSpPr>
          <p:nvPr>
            <p:ph type="sldNum" sz="quarter" idx="12"/>
          </p:nvPr>
        </p:nvSpPr>
        <p:spPr/>
        <p:txBody>
          <a:bodyPr/>
          <a:lstStyle/>
          <a:p>
            <a:pPr>
              <a:defRPr/>
            </a:pPr>
            <a:fld id="{B6D06F25-ECB7-4CF6-9E79-825D723330D2}" type="slidenum">
              <a:rPr lang="en-US" smtClean="0"/>
              <a:pPr>
                <a:defRPr/>
              </a:pPr>
              <a:t>204</a:t>
            </a:fld>
            <a:endParaRPr lang="en-US" dirty="0"/>
          </a:p>
        </p:txBody>
      </p:sp>
    </p:spTree>
    <p:extLst>
      <p:ext uri="{BB962C8B-B14F-4D97-AF65-F5344CB8AC3E}">
        <p14:creationId xmlns:p14="http://schemas.microsoft.com/office/powerpoint/2010/main" val="20940129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0"/>
          <p:cNvSpPr txBox="1">
            <a:spLocks noChangeArrowheads="1"/>
          </p:cNvSpPr>
          <p:nvPr/>
        </p:nvSpPr>
        <p:spPr bwMode="auto">
          <a:xfrm>
            <a:off x="971550" y="836613"/>
            <a:ext cx="7921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nl-BE" altLang="nl-BE"/>
          </a:p>
        </p:txBody>
      </p:sp>
      <p:sp>
        <p:nvSpPr>
          <p:cNvPr id="151555" name="Text Box 23"/>
          <p:cNvSpPr txBox="1">
            <a:spLocks noChangeArrowheads="1"/>
          </p:cNvSpPr>
          <p:nvPr/>
        </p:nvSpPr>
        <p:spPr bwMode="auto">
          <a:xfrm>
            <a:off x="4427538" y="6491288"/>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nl-BE" altLang="nl-BE"/>
          </a:p>
        </p:txBody>
      </p:sp>
      <p:pic>
        <p:nvPicPr>
          <p:cNvPr id="151556" name="Picture 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475" y="3644900"/>
            <a:ext cx="2587625" cy="200342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151557" name="Object 2"/>
          <p:cNvGraphicFramePr>
            <a:graphicFrameLocks noGrp="1" noChangeAspect="1"/>
          </p:cNvGraphicFramePr>
          <p:nvPr>
            <p:ph sz="half" idx="1"/>
          </p:nvPr>
        </p:nvGraphicFramePr>
        <p:xfrm>
          <a:off x="611188" y="2133600"/>
          <a:ext cx="3384550" cy="2614613"/>
        </p:xfrm>
        <a:graphic>
          <a:graphicData uri="http://schemas.openxmlformats.org/presentationml/2006/ole">
            <mc:AlternateContent xmlns:mc="http://schemas.openxmlformats.org/markup-compatibility/2006">
              <mc:Choice xmlns:v="urn:schemas-microsoft-com:vml" Requires="v">
                <p:oleObj spid="_x0000_s74946" name="Graph Sheet" r:id="rId4" imgW="10058400" imgH="7771395" progId="SPLUSGraphSheetFileType">
                  <p:embed/>
                </p:oleObj>
              </mc:Choice>
              <mc:Fallback>
                <p:oleObj name="Graph Sheet" r:id="rId4" imgW="10058400" imgH="7771395" progId="SPLUSGraphSheetFileTyp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133600"/>
                        <a:ext cx="3384550"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1558" name="Object 3"/>
          <p:cNvGraphicFramePr>
            <a:graphicFrameLocks noGrp="1" noChangeAspect="1"/>
          </p:cNvGraphicFramePr>
          <p:nvPr>
            <p:ph sz="half" idx="2"/>
          </p:nvPr>
        </p:nvGraphicFramePr>
        <p:xfrm>
          <a:off x="5435600" y="4221163"/>
          <a:ext cx="3322638" cy="2566987"/>
        </p:xfrm>
        <a:graphic>
          <a:graphicData uri="http://schemas.openxmlformats.org/presentationml/2006/ole">
            <mc:AlternateContent xmlns:mc="http://schemas.openxmlformats.org/markup-compatibility/2006">
              <mc:Choice xmlns:v="urn:schemas-microsoft-com:vml" Requires="v">
                <p:oleObj spid="_x0000_s74947" name="Graph Sheet" r:id="rId6" imgW="10058400" imgH="7771395" progId="SPLUSGraphSheetFileType">
                  <p:embed/>
                </p:oleObj>
              </mc:Choice>
              <mc:Fallback>
                <p:oleObj name="Graph Sheet" r:id="rId6" imgW="10058400" imgH="7771395" progId="SPLUSGraphSheetFileTyp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5600" y="4221163"/>
                        <a:ext cx="3322638" cy="25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itle 3"/>
          <p:cNvSpPr txBox="1">
            <a:spLocks/>
          </p:cNvSpPr>
          <p:nvPr/>
        </p:nvSpPr>
        <p:spPr bwMode="auto">
          <a:xfrm>
            <a:off x="762000" y="533400"/>
            <a:ext cx="7772400" cy="1470025"/>
          </a:xfrm>
          <a:prstGeom prst="rect">
            <a:avLst/>
          </a:prstGeom>
          <a:noFill/>
          <a:ln w="9525">
            <a:noFill/>
            <a:miter lim="800000"/>
            <a:headEnd/>
            <a:tailEnd/>
          </a:ln>
        </p:spPr>
        <p:txBody>
          <a:bodyPr anchor="ctr"/>
          <a:lstStyle/>
          <a:p>
            <a:pPr algn="ctr">
              <a:defRPr/>
            </a:pPr>
            <a:r>
              <a:rPr lang="en-US" sz="3200" dirty="0">
                <a:solidFill>
                  <a:srgbClr val="FF0000"/>
                </a:solidFill>
                <a:latin typeface="+mj-lt"/>
                <a:ea typeface="+mj-ea"/>
                <a:cs typeface="+mj-cs"/>
              </a:rPr>
              <a:t>Example tour</a:t>
            </a:r>
            <a:endParaRPr lang="nl-BE" sz="3200" dirty="0">
              <a:solidFill>
                <a:srgbClr val="FF0000"/>
              </a:solidFill>
              <a:latin typeface="+mj-lt"/>
              <a:ea typeface="+mj-ea"/>
              <a:cs typeface="+mj-cs"/>
            </a:endParaRPr>
          </a:p>
        </p:txBody>
      </p:sp>
    </p:spTree>
    <p:extLst>
      <p:ext uri="{BB962C8B-B14F-4D97-AF65-F5344CB8AC3E}">
        <p14:creationId xmlns:p14="http://schemas.microsoft.com/office/powerpoint/2010/main" val="42494657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4"/>
          <p:cNvSpPr>
            <a:spLocks noGrp="1" noChangeArrowheads="1"/>
          </p:cNvSpPr>
          <p:nvPr>
            <p:ph type="title"/>
          </p:nvPr>
        </p:nvSpPr>
        <p:spPr/>
        <p:txBody>
          <a:bodyPr/>
          <a:lstStyle/>
          <a:p>
            <a:r>
              <a:rPr lang="fr-BE" altLang="nl-BE" sz="3200">
                <a:solidFill>
                  <a:srgbClr val="3333FF"/>
                </a:solidFill>
              </a:rPr>
              <a:t>Example 1:  </a:t>
            </a:r>
            <a:r>
              <a:rPr lang="en-US" altLang="nl-BE" sz="3200">
                <a:solidFill>
                  <a:srgbClr val="3333FF"/>
                </a:solidFill>
              </a:rPr>
              <a:t>The Aspirin and Myocardial Infarction Data</a:t>
            </a:r>
            <a:endParaRPr lang="en-US" altLang="nl-BE" sz="3200">
              <a:solidFill>
                <a:srgbClr val="3333FF"/>
              </a:solidFill>
              <a:latin typeface="Comic Sans MS" pitchFamily="66" charset="0"/>
            </a:endParaRPr>
          </a:p>
        </p:txBody>
      </p:sp>
      <p:sp>
        <p:nvSpPr>
          <p:cNvPr id="227331" name="Text Box 9"/>
          <p:cNvSpPr txBox="1">
            <a:spLocks noChangeArrowheads="1"/>
          </p:cNvSpPr>
          <p:nvPr/>
        </p:nvSpPr>
        <p:spPr bwMode="auto">
          <a:xfrm>
            <a:off x="228600" y="1676400"/>
            <a:ext cx="8153400" cy="1570038"/>
          </a:xfrm>
          <a:prstGeom prst="rect">
            <a:avLst/>
          </a:prstGeom>
          <a:noFill/>
          <a:ln w="9525">
            <a:noFill/>
            <a:miter lim="800000"/>
            <a:headEnd/>
            <a:tailEnd/>
          </a:ln>
        </p:spPr>
        <p:txBody>
          <a:bodyPr>
            <a:spAutoFit/>
          </a:bodyPr>
          <a:lstStyle/>
          <a:p>
            <a:pPr>
              <a:buFont typeface="Arial" charset="0"/>
              <a:buChar char="•"/>
              <a:defRPr/>
            </a:pPr>
            <a:r>
              <a:rPr lang="en-US" sz="2400" dirty="0">
                <a:latin typeface="+mn-lt"/>
              </a:rPr>
              <a:t> Relationship between aspirin use and heart attacks</a:t>
            </a:r>
          </a:p>
          <a:p>
            <a:pPr>
              <a:buFont typeface="Arial" charset="0"/>
              <a:buChar char="•"/>
              <a:defRPr/>
            </a:pPr>
            <a:r>
              <a:rPr lang="en-US" sz="2400" dirty="0">
                <a:latin typeface="+mn-lt"/>
              </a:rPr>
              <a:t> 5-year randomized study</a:t>
            </a:r>
          </a:p>
          <a:p>
            <a:pPr>
              <a:buFont typeface="Arial" charset="0"/>
              <a:buChar char="•"/>
              <a:defRPr/>
            </a:pPr>
            <a:r>
              <a:rPr lang="en-US" sz="2400" dirty="0">
                <a:latin typeface="+mn-lt"/>
              </a:rPr>
              <a:t> does regular aspirin intake reduces mortality from cardiovascular disease?</a:t>
            </a:r>
          </a:p>
        </p:txBody>
      </p:sp>
      <p:graphicFrame>
        <p:nvGraphicFramePr>
          <p:cNvPr id="220209" name="Group 49"/>
          <p:cNvGraphicFramePr>
            <a:graphicFrameLocks noGrp="1"/>
          </p:cNvGraphicFramePr>
          <p:nvPr>
            <p:ph sz="half" idx="1"/>
          </p:nvPr>
        </p:nvGraphicFramePr>
        <p:xfrm>
          <a:off x="457200" y="3352800"/>
          <a:ext cx="4316412" cy="2881314"/>
        </p:xfrm>
        <a:graphic>
          <a:graphicData uri="http://schemas.openxmlformats.org/drawingml/2006/table">
            <a:tbl>
              <a:tblPr/>
              <a:tblGrid>
                <a:gridCol w="1079500">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243012">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694936">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dirty="0">
                          <a:ln>
                            <a:noFill/>
                          </a:ln>
                          <a:solidFill>
                            <a:schemeClr val="tx1"/>
                          </a:solidFill>
                          <a:effectLst/>
                          <a:latin typeface="Comic Sans MS" pitchFamily="66" charset="0"/>
                        </a:rPr>
                        <a:t>Group</a:t>
                      </a:r>
                      <a:endParaRPr kumimoji="0" lang="en-US" sz="1800" b="1" i="0" u="none" strike="noStrike" cap="none" normalizeH="0" baseline="0" dirty="0">
                        <a:ln>
                          <a:noFill/>
                        </a:ln>
                        <a:solidFill>
                          <a:schemeClr val="tx1"/>
                        </a:solidFill>
                        <a:effectLst/>
                        <a:latin typeface="Comic Sans MS" pitchFamily="66" charset="0"/>
                      </a:endParaRPr>
                    </a:p>
                  </a:txBody>
                  <a:tcPr marT="45716" marB="45716"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1800" dirty="0"/>
                        <a:t>Myocardial Infarction</a:t>
                      </a:r>
                      <a:endParaRPr kumimoji="0" lang="en-US" sz="1800" b="1" i="0" u="none" strike="noStrike" cap="none" normalizeH="0" baseline="0" dirty="0">
                        <a:ln>
                          <a:noFill/>
                        </a:ln>
                        <a:solidFill>
                          <a:schemeClr val="accent2"/>
                        </a:solidFill>
                        <a:effectLst/>
                        <a:latin typeface="Comic Sans MS" pitchFamily="66"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chemeClr val="accent2"/>
                        </a:solidFill>
                        <a:effectLst/>
                        <a:latin typeface="Comic Sans MS" pitchFamily="66" charset="0"/>
                      </a:endParaRPr>
                    </a:p>
                  </a:txBody>
                  <a:tcPr marT="45716" marB="4571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chemeClr val="accent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dirty="0">
                          <a:ln>
                            <a:noFill/>
                          </a:ln>
                          <a:solidFill>
                            <a:schemeClr val="tx1"/>
                          </a:solidFill>
                          <a:effectLst/>
                          <a:latin typeface="Comic Sans MS" pitchFamily="66" charset="0"/>
                        </a:rPr>
                        <a:t>Total</a:t>
                      </a:r>
                      <a:endParaRPr kumimoji="0" lang="en-US" sz="1800" b="1" i="0" u="none" strike="noStrike" cap="none" normalizeH="0" baseline="0" dirty="0">
                        <a:ln>
                          <a:noFill/>
                        </a:ln>
                        <a:solidFill>
                          <a:schemeClr val="tx1"/>
                        </a:solidFill>
                        <a:effectLst/>
                        <a:latin typeface="Comic Sans MS" pitchFamily="66" charset="0"/>
                      </a:endParaRPr>
                    </a:p>
                  </a:txBody>
                  <a:tcPr marT="45716" marB="45716"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6659">
                <a:tc vMerge="1">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rgbClr val="FF0000"/>
                          </a:solidFill>
                          <a:effectLst/>
                          <a:latin typeface="Comic Sans MS" pitchFamily="66" charset="0"/>
                        </a:rPr>
                        <a:t>Yes</a:t>
                      </a:r>
                      <a:endParaRPr kumimoji="0" lang="en-US" sz="1800" b="0" i="0" u="none" strike="noStrike" cap="none" normalizeH="0" baseline="0" dirty="0">
                        <a:ln>
                          <a:noFill/>
                        </a:ln>
                        <a:solidFill>
                          <a:srgbClr val="FF0000"/>
                        </a:solidFill>
                        <a:effectLst/>
                        <a:latin typeface="Comic Sans MS" pitchFamily="66" charset="0"/>
                      </a:endParaRPr>
                    </a:p>
                  </a:txBody>
                  <a:tcPr marT="45716" marB="4571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rgbClr val="FF0000"/>
                          </a:solidFill>
                          <a:effectLst/>
                          <a:latin typeface="Comic Sans MS" pitchFamily="66" charset="0"/>
                        </a:rPr>
                        <a:t>No</a:t>
                      </a:r>
                      <a:endParaRPr kumimoji="0" lang="en-US" sz="1800" b="0" i="0" u="none" strike="noStrike" cap="none" normalizeH="0" baseline="0" dirty="0">
                        <a:ln>
                          <a:noFill/>
                        </a:ln>
                        <a:solidFill>
                          <a:srgbClr val="FF0000"/>
                        </a:solidFill>
                        <a:effectLst/>
                        <a:latin typeface="Comic Sans MS" pitchFamily="66" charset="0"/>
                      </a:endParaRPr>
                    </a:p>
                  </a:txBody>
                  <a:tcPr marT="45716" marB="45716"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04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lang="en-US" sz="1800" dirty="0">
                          <a:solidFill>
                            <a:srgbClr val="FF0000"/>
                          </a:solidFill>
                        </a:rPr>
                        <a:t>Placebo </a:t>
                      </a:r>
                      <a:endParaRPr kumimoji="0" lang="en-US" sz="1800" b="1" i="0" u="none" strike="noStrike" cap="none" normalizeH="0" baseline="0" dirty="0">
                        <a:ln>
                          <a:noFill/>
                        </a:ln>
                        <a:solidFill>
                          <a:srgbClr val="FF0000"/>
                        </a:solidFill>
                        <a:effectLst/>
                        <a:latin typeface="Comic Sans MS" pitchFamily="66" charset="0"/>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dirty="0"/>
                        <a:t>189</a:t>
                      </a:r>
                      <a:endParaRPr kumimoji="0" lang="en-US" sz="1800" b="0" i="0" u="none" strike="noStrike" cap="none" normalizeH="0" baseline="0" dirty="0">
                        <a:ln>
                          <a:noFill/>
                        </a:ln>
                        <a:solidFill>
                          <a:schemeClr val="tx1"/>
                        </a:solidFill>
                        <a:effectLst/>
                        <a:latin typeface="Comic Sans MS" pitchFamily="66"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dirty="0"/>
                        <a:t>10845</a:t>
                      </a:r>
                      <a:endParaRPr kumimoji="0" lang="en-US" sz="1800" b="0" i="0" u="none" strike="noStrike" cap="none" normalizeH="0" baseline="0" dirty="0">
                        <a:ln>
                          <a:noFill/>
                        </a:ln>
                        <a:solidFill>
                          <a:schemeClr val="tx1"/>
                        </a:solidFill>
                        <a:effectLst/>
                        <a:latin typeface="Comic Sans MS" pitchFamily="66"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dirty="0"/>
                        <a:t>11034</a:t>
                      </a:r>
                      <a:endParaRPr kumimoji="0" lang="en-US" sz="1800" b="0" i="0" u="none" strike="noStrike" cap="none" normalizeH="0" baseline="0" dirty="0">
                        <a:ln>
                          <a:noFill/>
                        </a:ln>
                        <a:solidFill>
                          <a:schemeClr val="tx1"/>
                        </a:solidFill>
                        <a:effectLst/>
                        <a:latin typeface="Comic Sans MS" pitchFamily="66"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593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rgbClr val="FF0000"/>
                          </a:solidFill>
                          <a:effectLst/>
                          <a:latin typeface="Comic Sans MS" pitchFamily="66" charset="0"/>
                        </a:rPr>
                        <a:t>Asprin</a:t>
                      </a:r>
                      <a:endParaRPr kumimoji="0" lang="en-US" sz="1800" b="0" i="0" u="none" strike="noStrike" cap="none" normalizeH="0" baseline="0" dirty="0">
                        <a:ln>
                          <a:noFill/>
                        </a:ln>
                        <a:solidFill>
                          <a:srgbClr val="FF0000"/>
                        </a:solidFill>
                        <a:effectLst/>
                        <a:latin typeface="Comic Sans MS" pitchFamily="66" charset="0"/>
                      </a:endParaRP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dirty="0"/>
                        <a:t>104</a:t>
                      </a:r>
                      <a:endParaRPr kumimoji="0" lang="en-US" sz="1800" b="0" i="0" u="none" strike="noStrike" cap="none" normalizeH="0" baseline="0" dirty="0">
                        <a:ln>
                          <a:noFill/>
                        </a:ln>
                        <a:solidFill>
                          <a:schemeClr val="tx1"/>
                        </a:solidFill>
                        <a:effectLst/>
                        <a:latin typeface="Comic Sans MS" pitchFamily="66"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dirty="0"/>
                        <a:t>10933</a:t>
                      </a:r>
                      <a:endParaRPr kumimoji="0" lang="en-US" sz="1800" b="0" i="0" u="none" strike="noStrike" cap="none" normalizeH="0" baseline="0" dirty="0">
                        <a:ln>
                          <a:noFill/>
                        </a:ln>
                        <a:solidFill>
                          <a:schemeClr val="tx1"/>
                        </a:solidFill>
                        <a:effectLst/>
                        <a:latin typeface="Comic Sans MS" pitchFamily="66" charset="0"/>
                      </a:endParaRP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1800" dirty="0"/>
                        <a:t>11037</a:t>
                      </a:r>
                      <a:endParaRPr kumimoji="0" lang="en-US" sz="1800" b="0" i="0" u="none" strike="noStrike" cap="none" normalizeH="0" baseline="0" dirty="0">
                        <a:ln>
                          <a:noFill/>
                        </a:ln>
                        <a:solidFill>
                          <a:schemeClr val="tx1"/>
                        </a:solidFill>
                        <a:effectLst/>
                        <a:latin typeface="Comic Sans MS" pitchFamily="66" charset="0"/>
                      </a:endParaRP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784560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4"/>
          <p:cNvSpPr>
            <a:spLocks noGrp="1" noChangeArrowheads="1"/>
          </p:cNvSpPr>
          <p:nvPr>
            <p:ph type="title"/>
          </p:nvPr>
        </p:nvSpPr>
        <p:spPr/>
        <p:txBody>
          <a:bodyPr/>
          <a:lstStyle/>
          <a:p>
            <a:r>
              <a:rPr lang="fr-BE" altLang="nl-BE" sz="3200">
                <a:solidFill>
                  <a:srgbClr val="3333FF"/>
                </a:solidFill>
              </a:rPr>
              <a:t>Example 1:  </a:t>
            </a:r>
            <a:r>
              <a:rPr lang="en-US" altLang="nl-BE" sz="3200">
                <a:solidFill>
                  <a:srgbClr val="3333FF"/>
                </a:solidFill>
              </a:rPr>
              <a:t>The Aspirin and Myocardial Infarction Data</a:t>
            </a:r>
            <a:endParaRPr lang="en-US" altLang="nl-BE" sz="3200">
              <a:solidFill>
                <a:srgbClr val="3333FF"/>
              </a:solidFill>
              <a:latin typeface="Comic Sans MS" pitchFamily="66" charset="0"/>
            </a:endParaRPr>
          </a:p>
        </p:txBody>
      </p:sp>
      <p:sp>
        <p:nvSpPr>
          <p:cNvPr id="74756" name="Text Box 5"/>
          <p:cNvSpPr txBox="1">
            <a:spLocks noChangeArrowheads="1"/>
          </p:cNvSpPr>
          <p:nvPr/>
        </p:nvSpPr>
        <p:spPr bwMode="auto">
          <a:xfrm>
            <a:off x="914400" y="2060575"/>
            <a:ext cx="8077200" cy="1800225"/>
          </a:xfrm>
          <a:prstGeom prst="rect">
            <a:avLst/>
          </a:prstGeom>
          <a:noFill/>
          <a:ln w="9525">
            <a:noFill/>
            <a:miter lim="800000"/>
            <a:headEnd/>
            <a:tailEnd/>
          </a:ln>
        </p:spPr>
        <p:txBody>
          <a:bodyPr>
            <a:spAutoFit/>
          </a:bodyPr>
          <a:lstStyle/>
          <a:p>
            <a:pPr algn="ctr">
              <a:spcBef>
                <a:spcPct val="50000"/>
              </a:spcBef>
              <a:defRPr/>
            </a:pPr>
            <a:r>
              <a:rPr lang="nl-BE" sz="2400" dirty="0">
                <a:latin typeface="+mn-lt"/>
              </a:rPr>
              <a:t>The question of primary interest is:</a:t>
            </a:r>
          </a:p>
          <a:p>
            <a:pPr>
              <a:spcBef>
                <a:spcPct val="50000"/>
              </a:spcBef>
              <a:defRPr/>
            </a:pPr>
            <a:r>
              <a:rPr lang="en-US" sz="2400" dirty="0">
                <a:latin typeface="+mn-lt"/>
              </a:rPr>
              <a:t>Does regular aspirin intake reduces mortality from cardiovascular disease?</a:t>
            </a:r>
          </a:p>
          <a:p>
            <a:pPr>
              <a:spcBef>
                <a:spcPct val="50000"/>
              </a:spcBef>
              <a:defRPr/>
            </a:pPr>
            <a:endParaRPr lang="en-US" dirty="0">
              <a:solidFill>
                <a:srgbClr val="FF3300"/>
              </a:solidFill>
            </a:endParaRPr>
          </a:p>
        </p:txBody>
      </p:sp>
      <p:sp>
        <p:nvSpPr>
          <p:cNvPr id="153604" name="Rectangle 7"/>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53605" name="Object 2"/>
          <p:cNvGraphicFramePr>
            <a:graphicFrameLocks noChangeAspect="1"/>
          </p:cNvGraphicFramePr>
          <p:nvPr/>
        </p:nvGraphicFramePr>
        <p:xfrm>
          <a:off x="1762125" y="3933825"/>
          <a:ext cx="5621338" cy="1131888"/>
        </p:xfrm>
        <a:graphic>
          <a:graphicData uri="http://schemas.openxmlformats.org/presentationml/2006/ole">
            <mc:AlternateContent xmlns:mc="http://schemas.openxmlformats.org/markup-compatibility/2006">
              <mc:Choice xmlns:v="urn:schemas-microsoft-com:vml" Requires="v">
                <p:oleObj spid="_x0000_s75874" name="Equation" r:id="rId3" imgW="2273300" imgH="457200" progId="Equation.3">
                  <p:embed/>
                </p:oleObj>
              </mc:Choice>
              <mc:Fallback>
                <p:oleObj name="Equation" r:id="rId3" imgW="22733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25" y="3933825"/>
                        <a:ext cx="5621338"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06" name="Line 8"/>
          <p:cNvSpPr>
            <a:spLocks noChangeShapeType="1"/>
          </p:cNvSpPr>
          <p:nvPr/>
        </p:nvSpPr>
        <p:spPr bwMode="auto">
          <a:xfrm flipH="1">
            <a:off x="1908175" y="4652963"/>
            <a:ext cx="576263" cy="10080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53607" name="Text Box 9"/>
          <p:cNvSpPr txBox="1">
            <a:spLocks noChangeArrowheads="1"/>
          </p:cNvSpPr>
          <p:nvPr/>
        </p:nvSpPr>
        <p:spPr bwMode="auto">
          <a:xfrm>
            <a:off x="827088" y="5589588"/>
            <a:ext cx="2665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solidFill>
                  <a:srgbClr val="FF3300"/>
                </a:solidFill>
                <a:latin typeface="Calibri" pitchFamily="34" charset="0"/>
              </a:rPr>
              <a:t>The response variable</a:t>
            </a:r>
            <a:endParaRPr lang="en-US" altLang="nl-BE">
              <a:solidFill>
                <a:srgbClr val="FF3300"/>
              </a:solidFill>
              <a:latin typeface="Calibri" pitchFamily="34" charset="0"/>
            </a:endParaRPr>
          </a:p>
        </p:txBody>
      </p:sp>
    </p:spTree>
    <p:extLst>
      <p:ext uri="{BB962C8B-B14F-4D97-AF65-F5344CB8AC3E}">
        <p14:creationId xmlns:p14="http://schemas.microsoft.com/office/powerpoint/2010/main" val="13845390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4"/>
          <p:cNvSpPr>
            <a:spLocks noGrp="1" noChangeArrowheads="1"/>
          </p:cNvSpPr>
          <p:nvPr>
            <p:ph type="title"/>
          </p:nvPr>
        </p:nvSpPr>
        <p:spPr>
          <a:xfrm>
            <a:off x="457200" y="274638"/>
            <a:ext cx="8229600" cy="944562"/>
          </a:xfrm>
        </p:spPr>
        <p:txBody>
          <a:bodyPr/>
          <a:lstStyle/>
          <a:p>
            <a:r>
              <a:rPr lang="nl-BE" altLang="nl-BE" sz="3200">
                <a:solidFill>
                  <a:srgbClr val="3333FF"/>
                </a:solidFill>
              </a:rPr>
              <a:t>Example 2: smoked mice</a:t>
            </a:r>
            <a:endParaRPr lang="en-US" altLang="nl-BE" sz="3200">
              <a:solidFill>
                <a:srgbClr val="3333FF"/>
              </a:solidFill>
            </a:endParaRPr>
          </a:p>
        </p:txBody>
      </p:sp>
      <p:sp>
        <p:nvSpPr>
          <p:cNvPr id="239619" name="Text Box 5"/>
          <p:cNvSpPr txBox="1">
            <a:spLocks noChangeArrowheads="1"/>
          </p:cNvSpPr>
          <p:nvPr/>
        </p:nvSpPr>
        <p:spPr bwMode="auto">
          <a:xfrm>
            <a:off x="228600" y="1371600"/>
            <a:ext cx="8686800" cy="4154488"/>
          </a:xfrm>
          <a:prstGeom prst="rect">
            <a:avLst/>
          </a:prstGeom>
          <a:noFill/>
          <a:ln w="9525">
            <a:noFill/>
            <a:miter lim="800000"/>
            <a:headEnd/>
            <a:tailEnd/>
          </a:ln>
        </p:spPr>
        <p:txBody>
          <a:bodyPr>
            <a:spAutoFit/>
          </a:bodyPr>
          <a:lstStyle/>
          <a:p>
            <a:pPr>
              <a:spcBef>
                <a:spcPct val="50000"/>
              </a:spcBef>
              <a:defRPr/>
            </a:pPr>
            <a:r>
              <a:rPr lang="en-US" sz="2400" dirty="0">
                <a:latin typeface="+mn-lt"/>
              </a:rPr>
              <a:t>In order to investigate the influence of smoking on lung censer a group of 55 mice were randomized into two treatment groups. </a:t>
            </a:r>
          </a:p>
          <a:p>
            <a:pPr>
              <a:spcBef>
                <a:spcPct val="50000"/>
              </a:spcBef>
              <a:defRPr/>
            </a:pPr>
            <a:r>
              <a:rPr lang="en-US" sz="2400" dirty="0">
                <a:latin typeface="+mn-lt"/>
              </a:rPr>
              <a:t>In the first group (the treated group), each animal was enclosed in a chamber that was filled with the smoke of one cigarette every hour in 12 hours day. </a:t>
            </a:r>
          </a:p>
          <a:p>
            <a:pPr>
              <a:spcBef>
                <a:spcPct val="50000"/>
              </a:spcBef>
              <a:defRPr/>
            </a:pPr>
            <a:r>
              <a:rPr lang="en-US" sz="2400" dirty="0">
                <a:latin typeface="+mn-lt"/>
              </a:rPr>
              <a:t>The second group (the control group) were kept in their cambers for 12 hours with out smoke. After One year an autopsy was carried out.</a:t>
            </a:r>
          </a:p>
          <a:p>
            <a:pPr>
              <a:spcBef>
                <a:spcPct val="50000"/>
              </a:spcBef>
              <a:defRPr/>
            </a:pPr>
            <a:r>
              <a:rPr lang="en-US" sz="2400" dirty="0">
                <a:latin typeface="+mn-lt"/>
              </a:rPr>
              <a:t>The response is the present and absent of a tumor.</a:t>
            </a:r>
          </a:p>
          <a:p>
            <a:pPr>
              <a:spcBef>
                <a:spcPct val="50000"/>
              </a:spcBef>
              <a:defRPr/>
            </a:pPr>
            <a:r>
              <a:rPr lang="en-US" sz="2400" dirty="0">
                <a:latin typeface="+mn-lt"/>
              </a:rPr>
              <a:t>The second variable in the data is the treatment group.</a:t>
            </a:r>
          </a:p>
        </p:txBody>
      </p:sp>
    </p:spTree>
    <p:extLst>
      <p:ext uri="{BB962C8B-B14F-4D97-AF65-F5344CB8AC3E}">
        <p14:creationId xmlns:p14="http://schemas.microsoft.com/office/powerpoint/2010/main" val="32572318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4"/>
          <p:cNvSpPr>
            <a:spLocks noGrp="1" noChangeArrowheads="1"/>
          </p:cNvSpPr>
          <p:nvPr>
            <p:ph type="title"/>
          </p:nvPr>
        </p:nvSpPr>
        <p:spPr/>
        <p:txBody>
          <a:bodyPr/>
          <a:lstStyle/>
          <a:p>
            <a:r>
              <a:rPr lang="nl-BE" altLang="nl-BE" sz="3200">
                <a:solidFill>
                  <a:srgbClr val="3333FF"/>
                </a:solidFill>
              </a:rPr>
              <a:t>Example 2: smoked mice</a:t>
            </a:r>
            <a:endParaRPr lang="en-US" altLang="nl-BE" sz="3200">
              <a:solidFill>
                <a:srgbClr val="3333FF"/>
              </a:solidFill>
            </a:endParaRPr>
          </a:p>
        </p:txBody>
      </p:sp>
      <p:sp>
        <p:nvSpPr>
          <p:cNvPr id="78852" name="Text Box 5"/>
          <p:cNvSpPr txBox="1">
            <a:spLocks noChangeArrowheads="1"/>
          </p:cNvSpPr>
          <p:nvPr/>
        </p:nvSpPr>
        <p:spPr bwMode="auto">
          <a:xfrm>
            <a:off x="381000" y="1371600"/>
            <a:ext cx="8534400" cy="1984375"/>
          </a:xfrm>
          <a:prstGeom prst="rect">
            <a:avLst/>
          </a:prstGeom>
          <a:noFill/>
          <a:ln w="9525">
            <a:noFill/>
            <a:miter lim="800000"/>
            <a:headEnd/>
            <a:tailEnd/>
          </a:ln>
        </p:spPr>
        <p:txBody>
          <a:bodyPr>
            <a:spAutoFit/>
          </a:bodyPr>
          <a:lstStyle/>
          <a:p>
            <a:pPr algn="ctr">
              <a:spcBef>
                <a:spcPct val="50000"/>
              </a:spcBef>
              <a:defRPr/>
            </a:pPr>
            <a:r>
              <a:rPr lang="nl-BE" sz="2400" dirty="0">
                <a:latin typeface="+mn-lt"/>
              </a:rPr>
              <a:t>The question of primary interest is:</a:t>
            </a:r>
          </a:p>
          <a:p>
            <a:pPr algn="ctr">
              <a:spcBef>
                <a:spcPct val="50000"/>
              </a:spcBef>
              <a:defRPr/>
            </a:pPr>
            <a:endParaRPr lang="nl-BE" sz="2400" dirty="0">
              <a:latin typeface="+mn-lt"/>
            </a:endParaRPr>
          </a:p>
          <a:p>
            <a:pPr algn="ctr">
              <a:spcBef>
                <a:spcPct val="50000"/>
              </a:spcBef>
              <a:defRPr/>
            </a:pPr>
            <a:r>
              <a:rPr lang="en-US" sz="2400" dirty="0">
                <a:latin typeface="+mn-lt"/>
              </a:rPr>
              <a:t>DOSE THE SMOKE INCREAE THE RISK FOR CANSER ?</a:t>
            </a:r>
          </a:p>
          <a:p>
            <a:pPr>
              <a:spcBef>
                <a:spcPct val="50000"/>
              </a:spcBef>
              <a:defRPr/>
            </a:pPr>
            <a:endParaRPr lang="en-US" dirty="0">
              <a:solidFill>
                <a:srgbClr val="FF3300"/>
              </a:solidFill>
              <a:latin typeface="Calibri" pitchFamily="34" charset="0"/>
            </a:endParaRPr>
          </a:p>
        </p:txBody>
      </p:sp>
      <p:sp>
        <p:nvSpPr>
          <p:cNvPr id="155652" name="Rectangle 7"/>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55653" name="Object 2"/>
          <p:cNvGraphicFramePr>
            <a:graphicFrameLocks noChangeAspect="1"/>
          </p:cNvGraphicFramePr>
          <p:nvPr/>
        </p:nvGraphicFramePr>
        <p:xfrm>
          <a:off x="2484438" y="3933825"/>
          <a:ext cx="4176712" cy="1131888"/>
        </p:xfrm>
        <a:graphic>
          <a:graphicData uri="http://schemas.openxmlformats.org/presentationml/2006/ole">
            <mc:AlternateContent xmlns:mc="http://schemas.openxmlformats.org/markup-compatibility/2006">
              <mc:Choice xmlns:v="urn:schemas-microsoft-com:vml" Requires="v">
                <p:oleObj spid="_x0000_s76898" name="Equation" r:id="rId3" imgW="1689100" imgH="457200" progId="Equation.3">
                  <p:embed/>
                </p:oleObj>
              </mc:Choice>
              <mc:Fallback>
                <p:oleObj name="Equation" r:id="rId3" imgW="16891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3933825"/>
                        <a:ext cx="4176712"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4" name="Line 8"/>
          <p:cNvSpPr>
            <a:spLocks noChangeShapeType="1"/>
          </p:cNvSpPr>
          <p:nvPr/>
        </p:nvSpPr>
        <p:spPr bwMode="auto">
          <a:xfrm flipH="1">
            <a:off x="1908175" y="4652963"/>
            <a:ext cx="576263" cy="10080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78855" name="Text Box 9"/>
          <p:cNvSpPr txBox="1">
            <a:spLocks noChangeArrowheads="1"/>
          </p:cNvSpPr>
          <p:nvPr/>
        </p:nvSpPr>
        <p:spPr bwMode="auto">
          <a:xfrm>
            <a:off x="827088" y="5589588"/>
            <a:ext cx="2665412" cy="366712"/>
          </a:xfrm>
          <a:prstGeom prst="rect">
            <a:avLst/>
          </a:prstGeom>
          <a:noFill/>
          <a:ln w="9525">
            <a:noFill/>
            <a:miter lim="800000"/>
            <a:headEnd/>
            <a:tailEnd/>
          </a:ln>
        </p:spPr>
        <p:txBody>
          <a:bodyPr>
            <a:spAutoFit/>
          </a:bodyPr>
          <a:lstStyle/>
          <a:p>
            <a:pPr>
              <a:spcBef>
                <a:spcPct val="50000"/>
              </a:spcBef>
              <a:defRPr/>
            </a:pPr>
            <a:r>
              <a:rPr lang="nl-BE" dirty="0">
                <a:solidFill>
                  <a:srgbClr val="FF3300"/>
                </a:solidFill>
                <a:latin typeface="+mn-lt"/>
              </a:rPr>
              <a:t>The response variable</a:t>
            </a:r>
            <a:endParaRPr lang="en-US" dirty="0">
              <a:solidFill>
                <a:srgbClr val="FF3300"/>
              </a:solidFill>
              <a:latin typeface="+mn-lt"/>
            </a:endParaRPr>
          </a:p>
        </p:txBody>
      </p:sp>
    </p:spTree>
    <p:extLst>
      <p:ext uri="{BB962C8B-B14F-4D97-AF65-F5344CB8AC3E}">
        <p14:creationId xmlns:p14="http://schemas.microsoft.com/office/powerpoint/2010/main" val="2784836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F8F33-E833-410C-86D4-1EA22AEB9AFA}" type="slidenum">
              <a:rPr lang="en-GB" smtClean="0"/>
              <a:t>21</a:t>
            </a:fld>
            <a:endParaRPr lang="en-GB" dirty="0"/>
          </a:p>
        </p:txBody>
      </p:sp>
      <p:graphicFrame>
        <p:nvGraphicFramePr>
          <p:cNvPr id="4" name="Object 3"/>
          <p:cNvGraphicFramePr>
            <a:graphicFrameLocks noGrp="1" noChangeAspect="1"/>
          </p:cNvGraphicFramePr>
          <p:nvPr>
            <p:extLst>
              <p:ext uri="{D42A27DB-BD31-4B8C-83A1-F6EECF244321}">
                <p14:modId xmlns:p14="http://schemas.microsoft.com/office/powerpoint/2010/main" val="85414767"/>
              </p:ext>
            </p:extLst>
          </p:nvPr>
        </p:nvGraphicFramePr>
        <p:xfrm>
          <a:off x="611560" y="1556792"/>
          <a:ext cx="2570162" cy="1301750"/>
        </p:xfrm>
        <a:graphic>
          <a:graphicData uri="http://schemas.openxmlformats.org/presentationml/2006/ole">
            <mc:AlternateContent xmlns:mc="http://schemas.openxmlformats.org/markup-compatibility/2006">
              <mc:Choice xmlns:v="urn:schemas-microsoft-com:vml" Requires="v">
                <p:oleObj spid="_x0000_s53372" name="Vergelijking" r:id="rId3" imgW="1307880" imgH="660240" progId="Equation.3">
                  <p:embed/>
                </p:oleObj>
              </mc:Choice>
              <mc:Fallback>
                <p:oleObj name="Vergelijking" r:id="rId3" imgW="1307880" imgH="660240" progId="Equation.3">
                  <p:embed/>
                  <p:pic>
                    <p:nvPicPr>
                      <p:cNvPr id="0" name="Object 1"/>
                      <p:cNvPicPr>
                        <a:picLocks noGrp="1" noChangeAspect="1" noChangeArrowheads="1"/>
                      </p:cNvPicPr>
                      <p:nvPr/>
                    </p:nvPicPr>
                    <p:blipFill>
                      <a:blip r:embed="rId4"/>
                      <a:srcRect/>
                      <a:stretch>
                        <a:fillRect/>
                      </a:stretch>
                    </p:blipFill>
                    <p:spPr bwMode="auto">
                      <a:xfrm>
                        <a:off x="611560" y="1556792"/>
                        <a:ext cx="2570162" cy="130175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 binomial distribution in R</a:t>
            </a:r>
          </a:p>
        </p:txBody>
      </p:sp>
      <p:pic>
        <p:nvPicPr>
          <p:cNvPr id="532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2996952"/>
            <a:ext cx="3751936" cy="374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655998984"/>
              </p:ext>
            </p:extLst>
          </p:nvPr>
        </p:nvGraphicFramePr>
        <p:xfrm>
          <a:off x="4572000" y="2060848"/>
          <a:ext cx="4104455" cy="741680"/>
        </p:xfrm>
        <a:graphic>
          <a:graphicData uri="http://schemas.openxmlformats.org/drawingml/2006/table">
            <a:tbl>
              <a:tblPr firstRow="1" bandRow="1">
                <a:tableStyleId>{5940675A-B579-460E-94D1-54222C63F5DA}</a:tableStyleId>
              </a:tblPr>
              <a:tblGrid>
                <a:gridCol w="820891">
                  <a:extLst>
                    <a:ext uri="{9D8B030D-6E8A-4147-A177-3AD203B41FA5}">
                      <a16:colId xmlns:a16="http://schemas.microsoft.com/office/drawing/2014/main" val="20000"/>
                    </a:ext>
                  </a:extLst>
                </a:gridCol>
                <a:gridCol w="820891">
                  <a:extLst>
                    <a:ext uri="{9D8B030D-6E8A-4147-A177-3AD203B41FA5}">
                      <a16:colId xmlns:a16="http://schemas.microsoft.com/office/drawing/2014/main" val="20001"/>
                    </a:ext>
                  </a:extLst>
                </a:gridCol>
                <a:gridCol w="820891">
                  <a:extLst>
                    <a:ext uri="{9D8B030D-6E8A-4147-A177-3AD203B41FA5}">
                      <a16:colId xmlns:a16="http://schemas.microsoft.com/office/drawing/2014/main" val="20002"/>
                    </a:ext>
                  </a:extLst>
                </a:gridCol>
                <a:gridCol w="820891">
                  <a:extLst>
                    <a:ext uri="{9D8B030D-6E8A-4147-A177-3AD203B41FA5}">
                      <a16:colId xmlns:a16="http://schemas.microsoft.com/office/drawing/2014/main" val="20003"/>
                    </a:ext>
                  </a:extLst>
                </a:gridCol>
                <a:gridCol w="820891">
                  <a:extLst>
                    <a:ext uri="{9D8B030D-6E8A-4147-A177-3AD203B41FA5}">
                      <a16:colId xmlns:a16="http://schemas.microsoft.com/office/drawing/2014/main" val="20004"/>
                    </a:ext>
                  </a:extLst>
                </a:gridCol>
              </a:tblGrid>
              <a:tr h="370840">
                <a:tc>
                  <a:txBody>
                    <a:bodyPr/>
                    <a:lstStyle/>
                    <a:p>
                      <a:r>
                        <a:rPr lang="en-US" dirty="0"/>
                        <a:t>Y</a:t>
                      </a:r>
                      <a:endParaRPr lang="nl-BE" dirty="0"/>
                    </a:p>
                  </a:txBody>
                  <a:tcPr/>
                </a:tc>
                <a:tc>
                  <a:txBody>
                    <a:bodyPr/>
                    <a:lstStyle/>
                    <a:p>
                      <a:r>
                        <a:rPr lang="en-US" dirty="0"/>
                        <a:t>0</a:t>
                      </a:r>
                      <a:endParaRPr lang="nl-BE" dirty="0"/>
                    </a:p>
                  </a:txBody>
                  <a:tcPr/>
                </a:tc>
                <a:tc>
                  <a:txBody>
                    <a:bodyPr/>
                    <a:lstStyle/>
                    <a:p>
                      <a:r>
                        <a:rPr lang="en-US" dirty="0"/>
                        <a:t>1</a:t>
                      </a:r>
                      <a:endParaRPr lang="nl-BE" dirty="0"/>
                    </a:p>
                  </a:txBody>
                  <a:tcPr/>
                </a:tc>
                <a:tc>
                  <a:txBody>
                    <a:bodyPr/>
                    <a:lstStyle/>
                    <a:p>
                      <a:r>
                        <a:rPr lang="en-US" dirty="0"/>
                        <a:t>2</a:t>
                      </a:r>
                      <a:endParaRPr lang="nl-BE" dirty="0"/>
                    </a:p>
                  </a:txBody>
                  <a:tcPr/>
                </a:tc>
                <a:tc>
                  <a:txBody>
                    <a:bodyPr/>
                    <a:lstStyle/>
                    <a:p>
                      <a:r>
                        <a:rPr lang="en-US" dirty="0"/>
                        <a:t>3</a:t>
                      </a:r>
                      <a:endParaRPr lang="nl-BE" dirty="0"/>
                    </a:p>
                  </a:txBody>
                  <a:tcPr/>
                </a:tc>
                <a:extLst>
                  <a:ext uri="{0D108BD9-81ED-4DB2-BD59-A6C34878D82A}">
                    <a16:rowId xmlns:a16="http://schemas.microsoft.com/office/drawing/2014/main" val="10000"/>
                  </a:ext>
                </a:extLst>
              </a:tr>
              <a:tr h="370840">
                <a:tc>
                  <a:txBody>
                    <a:bodyPr/>
                    <a:lstStyle/>
                    <a:p>
                      <a:r>
                        <a:rPr lang="en-US" dirty="0"/>
                        <a:t>P(Y=x)</a:t>
                      </a:r>
                      <a:endParaRPr lang="nl-BE" dirty="0"/>
                    </a:p>
                  </a:txBody>
                  <a:tcPr/>
                </a:tc>
                <a:tc>
                  <a:txBody>
                    <a:bodyPr/>
                    <a:lstStyle/>
                    <a:p>
                      <a:r>
                        <a:rPr lang="en-US" dirty="0"/>
                        <a:t>0.125</a:t>
                      </a:r>
                      <a:endParaRPr lang="nl-BE" dirty="0"/>
                    </a:p>
                  </a:txBody>
                  <a:tcPr/>
                </a:tc>
                <a:tc>
                  <a:txBody>
                    <a:bodyPr/>
                    <a:lstStyle/>
                    <a:p>
                      <a:r>
                        <a:rPr lang="en-US" dirty="0"/>
                        <a:t>0.375</a:t>
                      </a:r>
                      <a:endParaRPr lang="nl-BE" dirty="0"/>
                    </a:p>
                  </a:txBody>
                  <a:tcPr/>
                </a:tc>
                <a:tc>
                  <a:txBody>
                    <a:bodyPr/>
                    <a:lstStyle/>
                    <a:p>
                      <a:r>
                        <a:rPr lang="en-US" dirty="0"/>
                        <a:t>0.375</a:t>
                      </a:r>
                      <a:endParaRPr lang="nl-BE" dirty="0"/>
                    </a:p>
                  </a:txBody>
                  <a:tcPr/>
                </a:tc>
                <a:tc>
                  <a:txBody>
                    <a:bodyPr/>
                    <a:lstStyle/>
                    <a:p>
                      <a:r>
                        <a:rPr lang="en-US" dirty="0"/>
                        <a:t>0.125</a:t>
                      </a:r>
                      <a:endParaRPr lang="nl-BE" dirty="0"/>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4514291" y="1412776"/>
            <a:ext cx="3946141" cy="369332"/>
          </a:xfrm>
          <a:prstGeom prst="rect">
            <a:avLst/>
          </a:prstGeom>
          <a:noFill/>
        </p:spPr>
        <p:txBody>
          <a:bodyPr wrap="square" rtlCol="0">
            <a:spAutoFit/>
          </a:bodyPr>
          <a:lstStyle/>
          <a:p>
            <a:r>
              <a:rPr lang="en-US" dirty="0"/>
              <a:t>Probability function</a:t>
            </a:r>
            <a:endParaRPr lang="nl-BE" dirty="0"/>
          </a:p>
        </p:txBody>
      </p:sp>
      <mc:AlternateContent xmlns:mc="http://schemas.openxmlformats.org/markup-compatibility/2006" xmlns:a14="http://schemas.microsoft.com/office/drawing/2010/main">
        <mc:Choice Requires="a14">
          <p:sp>
            <p:nvSpPr>
              <p:cNvPr id="9" name="TextBox 8"/>
              <p:cNvSpPr txBox="1"/>
              <p:nvPr/>
            </p:nvSpPr>
            <p:spPr>
              <a:xfrm>
                <a:off x="4627180" y="3429000"/>
                <a:ext cx="4337308" cy="8530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2200" b="0" i="1" smtClean="0">
                          <a:latin typeface="Cambria Math"/>
                        </a:rPr>
                        <m:t>𝑃</m:t>
                      </m:r>
                      <m:d>
                        <m:dPr>
                          <m:ctrlPr>
                            <a:rPr lang="en-GB" sz="2200" b="0" i="1" smtClean="0">
                              <a:latin typeface="Cambria Math" panose="02040503050406030204" pitchFamily="18" charset="0"/>
                            </a:rPr>
                          </m:ctrlPr>
                        </m:dPr>
                        <m:e>
                          <m:r>
                            <a:rPr lang="en-GB" sz="2200" b="0" i="1" smtClean="0">
                              <a:latin typeface="Cambria Math"/>
                            </a:rPr>
                            <m:t>𝑌</m:t>
                          </m:r>
                          <m:r>
                            <a:rPr lang="en-GB" sz="2200" b="0" i="1" smtClean="0">
                              <a:latin typeface="Cambria Math"/>
                            </a:rPr>
                            <m:t>=2</m:t>
                          </m:r>
                        </m:e>
                      </m:d>
                      <m:r>
                        <a:rPr lang="en-GB" sz="2200" b="0" i="1" smtClean="0">
                          <a:latin typeface="Cambria Math"/>
                        </a:rPr>
                        <m:t>=</m:t>
                      </m:r>
                      <m:sSup>
                        <m:sSupPr>
                          <m:ctrlPr>
                            <a:rPr lang="en-GB" sz="2200" b="0" i="1" smtClean="0">
                              <a:latin typeface="Cambria Math" panose="02040503050406030204" pitchFamily="18" charset="0"/>
                            </a:rPr>
                          </m:ctrlPr>
                        </m:sSupPr>
                        <m:e>
                          <m:d>
                            <m:dPr>
                              <m:ctrlPr>
                                <a:rPr lang="en-GB" sz="2200" b="0" i="1" smtClean="0">
                                  <a:latin typeface="Cambria Math" panose="02040503050406030204" pitchFamily="18" charset="0"/>
                                </a:rPr>
                              </m:ctrlPr>
                            </m:dPr>
                            <m:e>
                              <m:f>
                                <m:fPr>
                                  <m:type m:val="noBar"/>
                                  <m:ctrlPr>
                                    <a:rPr lang="en-GB" sz="2200" b="0" i="1" smtClean="0">
                                      <a:latin typeface="Cambria Math" panose="02040503050406030204" pitchFamily="18" charset="0"/>
                                    </a:rPr>
                                  </m:ctrlPr>
                                </m:fPr>
                                <m:num>
                                  <m:r>
                                    <a:rPr lang="en-US" sz="2200" b="0" i="1" smtClean="0">
                                      <a:latin typeface="Cambria Math"/>
                                    </a:rPr>
                                    <m:t>3</m:t>
                                  </m:r>
                                </m:num>
                                <m:den>
                                  <m:r>
                                    <a:rPr lang="en-US" sz="2200" b="0" i="1" smtClean="0">
                                      <a:latin typeface="Cambria Math"/>
                                    </a:rPr>
                                    <m:t>2</m:t>
                                  </m:r>
                                </m:den>
                              </m:f>
                            </m:e>
                          </m:d>
                          <m:r>
                            <a:rPr lang="en-US" sz="2200" b="0" i="1" smtClean="0">
                              <a:latin typeface="Cambria Math"/>
                            </a:rPr>
                            <m:t>0.5</m:t>
                          </m:r>
                        </m:e>
                        <m:sup>
                          <m:r>
                            <a:rPr lang="en-US" sz="2200" b="0" i="1" smtClean="0">
                              <a:latin typeface="Cambria Math"/>
                            </a:rPr>
                            <m:t>2</m:t>
                          </m:r>
                        </m:sup>
                      </m:sSup>
                      <m:sSup>
                        <m:sSupPr>
                          <m:ctrlPr>
                            <a:rPr lang="en-GB" sz="2200" b="0" i="1" smtClean="0">
                              <a:latin typeface="Cambria Math" panose="02040503050406030204" pitchFamily="18" charset="0"/>
                            </a:rPr>
                          </m:ctrlPr>
                        </m:sSupPr>
                        <m:e>
                          <m:r>
                            <a:rPr lang="en-GB" sz="2200" b="0" i="1" smtClean="0">
                              <a:latin typeface="Cambria Math"/>
                            </a:rPr>
                            <m:t>(1−</m:t>
                          </m:r>
                          <m:r>
                            <a:rPr lang="en-US" sz="2200" b="0" i="1" smtClean="0">
                              <a:latin typeface="Cambria Math"/>
                            </a:rPr>
                            <m:t>0.5</m:t>
                          </m:r>
                          <m:r>
                            <a:rPr lang="en-GB" sz="2200" b="0" i="1" smtClean="0">
                              <a:latin typeface="Cambria Math"/>
                            </a:rPr>
                            <m:t>)</m:t>
                          </m:r>
                        </m:e>
                        <m:sup>
                          <m:r>
                            <a:rPr lang="en-US" sz="2200" b="0" i="1" smtClean="0">
                              <a:latin typeface="Cambria Math"/>
                            </a:rPr>
                            <m:t>3</m:t>
                          </m:r>
                          <m:r>
                            <a:rPr lang="en-GB" sz="2200" b="0" i="1" smtClean="0">
                              <a:latin typeface="Cambria Math"/>
                            </a:rPr>
                            <m:t>−</m:t>
                          </m:r>
                          <m:r>
                            <a:rPr lang="en-US" sz="2200" b="0" i="1" smtClean="0">
                              <a:latin typeface="Cambria Math"/>
                            </a:rPr>
                            <m:t>2</m:t>
                          </m:r>
                        </m:sup>
                      </m:sSup>
                    </m:oMath>
                  </m:oMathPara>
                </a14:m>
                <a:endParaRPr lang="en-GB"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4627180" y="3429000"/>
                <a:ext cx="4337308" cy="853054"/>
              </a:xfrm>
              <a:prstGeom prst="rect">
                <a:avLst/>
              </a:prstGeom>
              <a:blipFill rotWithShape="1">
                <a:blip r:embed="rId6"/>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27180" y="4432375"/>
                <a:ext cx="4337308" cy="430887"/>
              </a:xfrm>
              <a:prstGeom prst="rect">
                <a:avLst/>
              </a:prstGeom>
              <a:noFill/>
            </p:spPr>
            <p:txBody>
              <a:bodyPr wrap="square" rtlCol="0">
                <a:spAutoFit/>
              </a:bodyPr>
              <a:lstStyle/>
              <a:p>
                <a14:m>
                  <m:oMath xmlns:m="http://schemas.openxmlformats.org/officeDocument/2006/math">
                    <m:r>
                      <a:rPr lang="en-GB" sz="2200" b="0" i="1" smtClean="0">
                        <a:latin typeface="Cambria Math"/>
                      </a:rPr>
                      <m:t>𝑃</m:t>
                    </m:r>
                    <m:d>
                      <m:dPr>
                        <m:ctrlPr>
                          <a:rPr lang="en-GB" sz="2200" b="0" i="1" smtClean="0">
                            <a:latin typeface="Cambria Math" panose="02040503050406030204" pitchFamily="18" charset="0"/>
                          </a:rPr>
                        </m:ctrlPr>
                      </m:dPr>
                      <m:e>
                        <m:r>
                          <a:rPr lang="en-GB" sz="2200" b="0" i="1" smtClean="0">
                            <a:latin typeface="Cambria Math"/>
                          </a:rPr>
                          <m:t>𝑌</m:t>
                        </m:r>
                        <m:r>
                          <a:rPr lang="en-GB" sz="2200" b="0" i="1" smtClean="0">
                            <a:latin typeface="Cambria Math"/>
                          </a:rPr>
                          <m:t>=2</m:t>
                        </m:r>
                      </m:e>
                    </m:d>
                    <m:r>
                      <a:rPr lang="en-GB" sz="2200" b="0" i="1" smtClean="0">
                        <a:latin typeface="Cambria Math"/>
                      </a:rPr>
                      <m:t>=</m:t>
                    </m:r>
                    <m:sSup>
                      <m:sSupPr>
                        <m:ctrlPr>
                          <a:rPr lang="en-GB" sz="2200" b="0" i="1" smtClean="0">
                            <a:latin typeface="Cambria Math" panose="02040503050406030204" pitchFamily="18" charset="0"/>
                          </a:rPr>
                        </m:ctrlPr>
                      </m:sSupPr>
                      <m:e>
                        <m:r>
                          <a:rPr lang="en-US" sz="2200" b="0" i="1" smtClean="0">
                            <a:latin typeface="Cambria Math"/>
                          </a:rPr>
                          <m:t>3 </m:t>
                        </m:r>
                        <m:r>
                          <a:rPr lang="en-US" sz="2200" b="0" i="1" smtClean="0">
                            <a:latin typeface="Cambria Math"/>
                          </a:rPr>
                          <m:t>𝑋</m:t>
                        </m:r>
                        <m:r>
                          <a:rPr lang="en-US" sz="2200" b="0" i="1" smtClean="0">
                            <a:latin typeface="Cambria Math"/>
                          </a:rPr>
                          <m:t> 0.5</m:t>
                        </m:r>
                      </m:e>
                      <m:sup>
                        <m:r>
                          <a:rPr lang="en-US" sz="2200" b="0" i="1" smtClean="0">
                            <a:latin typeface="Cambria Math"/>
                          </a:rPr>
                          <m:t>3</m:t>
                        </m:r>
                      </m:sup>
                    </m:sSup>
                  </m:oMath>
                </a14:m>
                <a:r>
                  <a:rPr lang="en-GB" sz="2200" dirty="0"/>
                  <a:t>=0.375</a:t>
                </a:r>
              </a:p>
            </p:txBody>
          </p:sp>
        </mc:Choice>
        <mc:Fallback xmlns="">
          <p:sp>
            <p:nvSpPr>
              <p:cNvPr id="10" name="TextBox 9"/>
              <p:cNvSpPr txBox="1">
                <a:spLocks noRot="1" noChangeAspect="1" noMove="1" noResize="1" noEditPoints="1" noAdjustHandles="1" noChangeArrowheads="1" noChangeShapeType="1" noTextEdit="1"/>
              </p:cNvSpPr>
              <p:nvPr/>
            </p:nvSpPr>
            <p:spPr>
              <a:xfrm>
                <a:off x="4627180" y="4432375"/>
                <a:ext cx="4337308" cy="430887"/>
              </a:xfrm>
              <a:prstGeom prst="rect">
                <a:avLst/>
              </a:prstGeom>
              <a:blipFill rotWithShape="1">
                <a:blip r:embed="rId7"/>
                <a:stretch>
                  <a:fillRect t="-8451" b="-26761"/>
                </a:stretch>
              </a:blipFill>
            </p:spPr>
            <p:txBody>
              <a:bodyPr/>
              <a:lstStyle/>
              <a:p>
                <a:r>
                  <a:rPr lang="nl-BE">
                    <a:noFill/>
                  </a:rPr>
                  <a:t> </a:t>
                </a:r>
              </a:p>
            </p:txBody>
          </p:sp>
        </mc:Fallback>
      </mc:AlternateContent>
    </p:spTree>
    <p:extLst>
      <p:ext uri="{BB962C8B-B14F-4D97-AF65-F5344CB8AC3E}">
        <p14:creationId xmlns:p14="http://schemas.microsoft.com/office/powerpoint/2010/main" val="27633594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4"/>
          <p:cNvSpPr>
            <a:spLocks noGrp="1" noChangeArrowheads="1"/>
          </p:cNvSpPr>
          <p:nvPr>
            <p:ph type="title"/>
          </p:nvPr>
        </p:nvSpPr>
        <p:spPr/>
        <p:txBody>
          <a:bodyPr/>
          <a:lstStyle/>
          <a:p>
            <a:r>
              <a:rPr lang="nl-BE" altLang="nl-BE" sz="3200">
                <a:solidFill>
                  <a:srgbClr val="3333FF"/>
                </a:solidFill>
              </a:rPr>
              <a:t>Example 2: smoked mice</a:t>
            </a:r>
            <a:endParaRPr lang="en-US" altLang="nl-BE" sz="3200">
              <a:solidFill>
                <a:srgbClr val="3333FF"/>
              </a:solidFill>
            </a:endParaRPr>
          </a:p>
        </p:txBody>
      </p:sp>
      <p:pic>
        <p:nvPicPr>
          <p:cNvPr id="156675" name="Picture 7"/>
          <p:cNvPicPr>
            <a:picLocks noGrp="1" noChangeAspect="1" noChangeArrowheads="1"/>
          </p:cNvPicPr>
          <p:nvPr>
            <p:ph type="body" sz="half" idx="2"/>
          </p:nvPr>
        </p:nvPicPr>
        <p:blipFill>
          <a:blip r:embed="rId2" cstate="print">
            <a:extLst>
              <a:ext uri="{28A0092B-C50C-407E-A947-70E740481C1C}">
                <a14:useLocalDpi xmlns:a14="http://schemas.microsoft.com/office/drawing/2010/main" val="0"/>
              </a:ext>
            </a:extLst>
          </a:blip>
          <a:srcRect/>
          <a:stretch>
            <a:fillRect/>
          </a:stretch>
        </p:blipFill>
        <p:spPr>
          <a:xfrm>
            <a:off x="4648200" y="2298700"/>
            <a:ext cx="4038600" cy="3127375"/>
          </a:xfrm>
          <a:noFill/>
        </p:spPr>
      </p:pic>
      <p:sp>
        <p:nvSpPr>
          <p:cNvPr id="156676" name="Line 8"/>
          <p:cNvSpPr>
            <a:spLocks noChangeShapeType="1"/>
          </p:cNvSpPr>
          <p:nvPr/>
        </p:nvSpPr>
        <p:spPr bwMode="auto">
          <a:xfrm>
            <a:off x="6738938" y="2565400"/>
            <a:ext cx="0" cy="2592388"/>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nl-BE"/>
          </a:p>
        </p:txBody>
      </p:sp>
      <p:sp>
        <p:nvSpPr>
          <p:cNvPr id="156677" name="Text Box 9"/>
          <p:cNvSpPr txBox="1">
            <a:spLocks noChangeArrowheads="1"/>
          </p:cNvSpPr>
          <p:nvPr/>
        </p:nvSpPr>
        <p:spPr bwMode="auto">
          <a:xfrm>
            <a:off x="5076825" y="2060575"/>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t>Treated</a:t>
            </a:r>
            <a:endParaRPr lang="en-US" altLang="nl-BE"/>
          </a:p>
        </p:txBody>
      </p:sp>
      <p:sp>
        <p:nvSpPr>
          <p:cNvPr id="156678" name="Text Box 10"/>
          <p:cNvSpPr txBox="1">
            <a:spLocks noChangeArrowheads="1"/>
          </p:cNvSpPr>
          <p:nvPr/>
        </p:nvSpPr>
        <p:spPr bwMode="auto">
          <a:xfrm>
            <a:off x="6805613" y="2060575"/>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t>Control</a:t>
            </a:r>
            <a:endParaRPr lang="en-US" altLang="nl-BE"/>
          </a:p>
        </p:txBody>
      </p:sp>
      <p:sp>
        <p:nvSpPr>
          <p:cNvPr id="156679" name="Text Box 11"/>
          <p:cNvSpPr txBox="1">
            <a:spLocks noChangeArrowheads="1"/>
          </p:cNvSpPr>
          <p:nvPr/>
        </p:nvSpPr>
        <p:spPr bwMode="auto">
          <a:xfrm>
            <a:off x="6299200" y="5445125"/>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t>Tumour</a:t>
            </a:r>
            <a:endParaRPr lang="en-US" altLang="nl-BE"/>
          </a:p>
        </p:txBody>
      </p:sp>
      <p:sp>
        <p:nvSpPr>
          <p:cNvPr id="156680" name="Text Box 12"/>
          <p:cNvSpPr txBox="1">
            <a:spLocks noChangeArrowheads="1"/>
          </p:cNvSpPr>
          <p:nvPr/>
        </p:nvSpPr>
        <p:spPr bwMode="auto">
          <a:xfrm>
            <a:off x="5292725" y="4933950"/>
            <a:ext cx="7921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200"/>
              <a:t>present</a:t>
            </a:r>
            <a:endParaRPr lang="en-US" altLang="nl-BE" sz="1200"/>
          </a:p>
        </p:txBody>
      </p:sp>
      <p:sp>
        <p:nvSpPr>
          <p:cNvPr id="156681" name="Text Box 13"/>
          <p:cNvSpPr txBox="1">
            <a:spLocks noChangeArrowheads="1"/>
          </p:cNvSpPr>
          <p:nvPr/>
        </p:nvSpPr>
        <p:spPr bwMode="auto">
          <a:xfrm>
            <a:off x="6804025" y="4941888"/>
            <a:ext cx="7921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200"/>
              <a:t>present</a:t>
            </a:r>
            <a:endParaRPr lang="en-US" altLang="nl-BE" sz="1200"/>
          </a:p>
        </p:txBody>
      </p:sp>
      <p:sp>
        <p:nvSpPr>
          <p:cNvPr id="156682" name="Text Box 14"/>
          <p:cNvSpPr txBox="1">
            <a:spLocks noChangeArrowheads="1"/>
          </p:cNvSpPr>
          <p:nvPr/>
        </p:nvSpPr>
        <p:spPr bwMode="auto">
          <a:xfrm>
            <a:off x="7524750" y="4941888"/>
            <a:ext cx="7921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200"/>
              <a:t>absent</a:t>
            </a:r>
            <a:endParaRPr lang="en-US" altLang="nl-BE" sz="1200"/>
          </a:p>
        </p:txBody>
      </p:sp>
      <p:sp>
        <p:nvSpPr>
          <p:cNvPr id="156683" name="Text Box 15"/>
          <p:cNvSpPr txBox="1">
            <a:spLocks noChangeArrowheads="1"/>
          </p:cNvSpPr>
          <p:nvPr/>
        </p:nvSpPr>
        <p:spPr bwMode="auto">
          <a:xfrm>
            <a:off x="6084888" y="4941888"/>
            <a:ext cx="7921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200"/>
              <a:t>absent</a:t>
            </a:r>
            <a:endParaRPr lang="en-US" altLang="nl-BE" sz="1200"/>
          </a:p>
        </p:txBody>
      </p:sp>
      <p:graphicFrame>
        <p:nvGraphicFramePr>
          <p:cNvPr id="220209" name="Group 49"/>
          <p:cNvGraphicFramePr>
            <a:graphicFrameLocks noGrp="1"/>
          </p:cNvGraphicFramePr>
          <p:nvPr>
            <p:ph sz="half" idx="1"/>
          </p:nvPr>
        </p:nvGraphicFramePr>
        <p:xfrm>
          <a:off x="179388" y="1600200"/>
          <a:ext cx="4316412" cy="4525964"/>
        </p:xfrm>
        <a:graphic>
          <a:graphicData uri="http://schemas.openxmlformats.org/drawingml/2006/table">
            <a:tbl>
              <a:tblPr/>
              <a:tblGrid>
                <a:gridCol w="1079500">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77912">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tblGrid>
              <a:tr h="1131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800" b="1" i="0" u="none" strike="noStrike" cap="none" normalizeH="0" baseline="0" dirty="0">
                        <a:ln>
                          <a:noFill/>
                        </a:ln>
                        <a:solidFill>
                          <a:schemeClr val="accent2"/>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a:ln>
                            <a:noFill/>
                          </a:ln>
                          <a:solidFill>
                            <a:schemeClr val="accent2"/>
                          </a:solidFill>
                          <a:effectLst/>
                          <a:latin typeface="Comic Sans MS" pitchFamily="66" charset="0"/>
                        </a:rPr>
                        <a:t>Tumour present</a:t>
                      </a:r>
                      <a:endParaRPr kumimoji="0" lang="en-US" sz="1800" b="1" i="0" u="none" strike="noStrike" cap="none" normalizeH="0" baseline="0">
                        <a:ln>
                          <a:noFill/>
                        </a:ln>
                        <a:solidFill>
                          <a:schemeClr val="accent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a:ln>
                            <a:noFill/>
                          </a:ln>
                          <a:solidFill>
                            <a:schemeClr val="accent2"/>
                          </a:solidFill>
                          <a:effectLst/>
                          <a:latin typeface="Comic Sans MS" pitchFamily="66" charset="0"/>
                        </a:rPr>
                        <a:t>Tumour absent</a:t>
                      </a:r>
                      <a:endParaRPr kumimoji="0" lang="en-US" sz="1800" b="1" i="0" u="none" strike="noStrike" cap="none" normalizeH="0" baseline="0">
                        <a:ln>
                          <a:noFill/>
                        </a:ln>
                        <a:solidFill>
                          <a:schemeClr val="accent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a:ln>
                            <a:noFill/>
                          </a:ln>
                          <a:solidFill>
                            <a:schemeClr val="tx2"/>
                          </a:solidFill>
                          <a:effectLst/>
                          <a:latin typeface="Comic Sans MS" pitchFamily="66" charset="0"/>
                        </a:rPr>
                        <a:t>Total</a:t>
                      </a:r>
                      <a:endParaRPr kumimoji="0" lang="en-US" sz="1800" b="1" i="0" u="none" strike="noStrike" cap="none" normalizeH="0" baseline="0">
                        <a:ln>
                          <a:noFill/>
                        </a:ln>
                        <a:solidFill>
                          <a:schemeClr val="tx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31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a:ln>
                            <a:noFill/>
                          </a:ln>
                          <a:solidFill>
                            <a:srgbClr val="FF3300"/>
                          </a:solidFill>
                          <a:effectLst/>
                          <a:latin typeface="Comic Sans MS" pitchFamily="66" charset="0"/>
                        </a:rPr>
                        <a:t>Treated</a:t>
                      </a:r>
                      <a:endParaRPr kumimoji="0" lang="en-US" sz="1800" b="1" i="0" u="none" strike="noStrike" cap="none" normalizeH="0" baseline="0">
                        <a:ln>
                          <a:noFill/>
                        </a:ln>
                        <a:solidFill>
                          <a:srgbClr val="FF3300"/>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chemeClr val="tx1"/>
                          </a:solidFill>
                          <a:effectLst/>
                          <a:latin typeface="Comic Sans MS" pitchFamily="66" charset="0"/>
                        </a:rPr>
                        <a:t>21</a:t>
                      </a:r>
                      <a:endParaRPr kumimoji="0" lang="en-US" sz="1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chemeClr val="tx1"/>
                          </a:solidFill>
                          <a:effectLst/>
                          <a:latin typeface="Comic Sans MS" pitchFamily="66" charset="0"/>
                        </a:rPr>
                        <a:t>2</a:t>
                      </a:r>
                      <a:endParaRPr kumimoji="0" lang="en-US" sz="1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chemeClr val="tx1"/>
                          </a:solidFill>
                          <a:effectLst/>
                          <a:latin typeface="Comic Sans MS" pitchFamily="66" charset="0"/>
                        </a:rPr>
                        <a:t>23</a:t>
                      </a:r>
                      <a:endParaRPr kumimoji="0" lang="en-US" sz="1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0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a:ln>
                            <a:noFill/>
                          </a:ln>
                          <a:solidFill>
                            <a:srgbClr val="FF3300"/>
                          </a:solidFill>
                          <a:effectLst/>
                          <a:latin typeface="Comic Sans MS" pitchFamily="66" charset="0"/>
                        </a:rPr>
                        <a:t>Contol</a:t>
                      </a:r>
                      <a:endParaRPr kumimoji="0" lang="en-US" sz="1800" b="1" i="0" u="none" strike="noStrike" cap="none" normalizeH="0" baseline="0">
                        <a:ln>
                          <a:noFill/>
                        </a:ln>
                        <a:solidFill>
                          <a:srgbClr val="FF3300"/>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a:ln>
                            <a:noFill/>
                          </a:ln>
                          <a:solidFill>
                            <a:schemeClr val="tx1"/>
                          </a:solidFill>
                          <a:effectLst/>
                          <a:latin typeface="Comic Sans MS" pitchFamily="66" charset="0"/>
                        </a:rPr>
                        <a:t>19</a:t>
                      </a:r>
                      <a:endParaRPr kumimoji="0" lang="en-US" sz="1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chemeClr val="tx1"/>
                          </a:solidFill>
                          <a:effectLst/>
                          <a:latin typeface="Comic Sans MS" pitchFamily="66" charset="0"/>
                        </a:rPr>
                        <a:t>13</a:t>
                      </a:r>
                      <a:endParaRPr kumimoji="0" lang="en-US" sz="1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chemeClr val="tx1"/>
                          </a:solidFill>
                          <a:effectLst/>
                          <a:latin typeface="Comic Sans MS" pitchFamily="66" charset="0"/>
                        </a:rPr>
                        <a:t>32</a:t>
                      </a:r>
                      <a:endParaRPr kumimoji="0" lang="en-US" sz="1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1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a:ln>
                            <a:noFill/>
                          </a:ln>
                          <a:solidFill>
                            <a:schemeClr val="tx1"/>
                          </a:solidFill>
                          <a:effectLst/>
                          <a:latin typeface="Comic Sans MS" pitchFamily="66" charset="0"/>
                        </a:rPr>
                        <a:t>Total</a:t>
                      </a:r>
                      <a:endParaRPr kumimoji="0" lang="en-US" sz="1800" b="0" i="0" u="none" strike="noStrike" cap="none" normalizeH="0" baseline="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a:ln>
                            <a:noFill/>
                          </a:ln>
                          <a:solidFill>
                            <a:schemeClr val="tx1"/>
                          </a:solidFill>
                          <a:effectLst/>
                          <a:latin typeface="Comic Sans MS" pitchFamily="66" charset="0"/>
                        </a:rPr>
                        <a:t>20</a:t>
                      </a:r>
                      <a:endParaRPr kumimoji="0" lang="en-US" sz="1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a:ln>
                            <a:noFill/>
                          </a:ln>
                          <a:solidFill>
                            <a:schemeClr val="tx1"/>
                          </a:solidFill>
                          <a:effectLst/>
                          <a:latin typeface="Comic Sans MS" pitchFamily="66" charset="0"/>
                        </a:rPr>
                        <a:t>15</a:t>
                      </a:r>
                      <a:endParaRPr kumimoji="0" lang="en-US" sz="1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chemeClr val="tx1"/>
                          </a:solidFill>
                          <a:effectLst/>
                          <a:latin typeface="Comic Sans MS" pitchFamily="66" charset="0"/>
                        </a:rPr>
                        <a:t>55</a:t>
                      </a:r>
                      <a:endParaRPr kumimoji="0" lang="en-US" sz="1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016197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a:spLocks noGrp="1" noChangeArrowheads="1"/>
          </p:cNvSpPr>
          <p:nvPr>
            <p:ph type="title"/>
          </p:nvPr>
        </p:nvSpPr>
        <p:spPr/>
        <p:txBody>
          <a:bodyPr/>
          <a:lstStyle/>
          <a:p>
            <a:r>
              <a:rPr lang="nl-BE" altLang="nl-BE" sz="3200">
                <a:solidFill>
                  <a:srgbClr val="3333FF"/>
                </a:solidFill>
              </a:rPr>
              <a:t>Example 2: smoked mice</a:t>
            </a:r>
            <a:endParaRPr lang="en-US" altLang="nl-BE" sz="3200">
              <a:solidFill>
                <a:srgbClr val="3333FF"/>
              </a:solidFill>
            </a:endParaRPr>
          </a:p>
        </p:txBody>
      </p:sp>
      <p:graphicFrame>
        <p:nvGraphicFramePr>
          <p:cNvPr id="245795" name="Group 35"/>
          <p:cNvGraphicFramePr>
            <a:graphicFrameLocks noGrp="1"/>
          </p:cNvGraphicFramePr>
          <p:nvPr>
            <p:ph idx="1"/>
          </p:nvPr>
        </p:nvGraphicFramePr>
        <p:xfrm>
          <a:off x="152400" y="1628775"/>
          <a:ext cx="2835276" cy="1800226"/>
        </p:xfrm>
        <a:graphic>
          <a:graphicData uri="http://schemas.openxmlformats.org/drawingml/2006/table">
            <a:tbl>
              <a:tblPr/>
              <a:tblGrid>
                <a:gridCol w="707881">
                  <a:extLst>
                    <a:ext uri="{9D8B030D-6E8A-4147-A177-3AD203B41FA5}">
                      <a16:colId xmlns:a16="http://schemas.microsoft.com/office/drawing/2014/main" val="20000"/>
                    </a:ext>
                  </a:extLst>
                </a:gridCol>
                <a:gridCol w="711635">
                  <a:extLst>
                    <a:ext uri="{9D8B030D-6E8A-4147-A177-3AD203B41FA5}">
                      <a16:colId xmlns:a16="http://schemas.microsoft.com/office/drawing/2014/main" val="20001"/>
                    </a:ext>
                  </a:extLst>
                </a:gridCol>
                <a:gridCol w="707881">
                  <a:extLst>
                    <a:ext uri="{9D8B030D-6E8A-4147-A177-3AD203B41FA5}">
                      <a16:colId xmlns:a16="http://schemas.microsoft.com/office/drawing/2014/main" val="20002"/>
                    </a:ext>
                  </a:extLst>
                </a:gridCol>
                <a:gridCol w="707879">
                  <a:extLst>
                    <a:ext uri="{9D8B030D-6E8A-4147-A177-3AD203B41FA5}">
                      <a16:colId xmlns:a16="http://schemas.microsoft.com/office/drawing/2014/main" val="20003"/>
                    </a:ext>
                  </a:extLst>
                </a:gridCol>
              </a:tblGrid>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800" b="1" i="0" u="none" strike="noStrike" cap="none" normalizeH="0" baseline="0" dirty="0">
                        <a:ln>
                          <a:noFill/>
                        </a:ln>
                        <a:solidFill>
                          <a:schemeClr val="accent2"/>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a:ln>
                            <a:noFill/>
                          </a:ln>
                          <a:solidFill>
                            <a:schemeClr val="accent2"/>
                          </a:solidFill>
                          <a:effectLst/>
                          <a:latin typeface="Comic Sans MS" pitchFamily="66" charset="0"/>
                        </a:rPr>
                        <a:t>Tumour present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a:ln>
                            <a:noFill/>
                          </a:ln>
                          <a:solidFill>
                            <a:schemeClr val="accent2"/>
                          </a:solidFill>
                          <a:effectLst/>
                          <a:latin typeface="Comic Sans MS" pitchFamily="66" charset="0"/>
                        </a:rPr>
                        <a:t>Tumour absent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chemeClr val="tx2"/>
                          </a:solidFill>
                          <a:effectLst/>
                          <a:latin typeface="Comic Sans MS" pitchFamily="66" charset="0"/>
                        </a:rPr>
                        <a:t>Total</a:t>
                      </a:r>
                      <a:endParaRPr kumimoji="0" lang="en-US" sz="800" b="1" i="0" u="none" strike="noStrike" cap="none" normalizeH="0" baseline="0">
                        <a:ln>
                          <a:noFill/>
                        </a:ln>
                        <a:solidFill>
                          <a:schemeClr val="tx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9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dirty="0">
                          <a:ln>
                            <a:noFill/>
                          </a:ln>
                          <a:solidFill>
                            <a:srgbClr val="FF3300"/>
                          </a:solidFill>
                          <a:effectLst/>
                          <a:latin typeface="Comic Sans MS" pitchFamily="66" charset="0"/>
                        </a:rPr>
                        <a:t>Treated</a:t>
                      </a:r>
                      <a:endParaRPr kumimoji="0" lang="en-US" sz="800" b="1" i="0" u="none" strike="noStrike" cap="none" normalizeH="0" baseline="0" dirty="0">
                        <a:ln>
                          <a:noFill/>
                        </a:ln>
                        <a:solidFill>
                          <a:srgbClr val="FF3300"/>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21</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23</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rgbClr val="FF3300"/>
                          </a:solidFill>
                          <a:effectLst/>
                          <a:latin typeface="Comic Sans MS" pitchFamily="66" charset="0"/>
                        </a:rPr>
                        <a:t>Contol</a:t>
                      </a:r>
                      <a:endParaRPr kumimoji="0" lang="en-US" sz="800" b="1" i="0" u="none" strike="noStrike" cap="none" normalizeH="0" baseline="0">
                        <a:ln>
                          <a:noFill/>
                        </a:ln>
                        <a:solidFill>
                          <a:srgbClr val="FF3300"/>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19</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13</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32</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Total</a:t>
                      </a:r>
                      <a:endParaRPr kumimoji="0" lang="en-US" sz="800" b="0" i="0" u="none" strike="noStrike" cap="none" normalizeH="0" baseline="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dirty="0">
                          <a:ln>
                            <a:noFill/>
                          </a:ln>
                          <a:solidFill>
                            <a:schemeClr val="tx1"/>
                          </a:solidFill>
                          <a:effectLst/>
                          <a:latin typeface="Comic Sans MS" pitchFamily="66" charset="0"/>
                        </a:rPr>
                        <a:t>20</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15</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dirty="0">
                          <a:ln>
                            <a:noFill/>
                          </a:ln>
                          <a:solidFill>
                            <a:schemeClr val="tx1"/>
                          </a:solidFill>
                          <a:effectLst/>
                          <a:latin typeface="Comic Sans MS" pitchFamily="66" charset="0"/>
                        </a:rPr>
                        <a:t>55</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41694" name="Text Box 36"/>
          <p:cNvSpPr txBox="1">
            <a:spLocks noChangeArrowheads="1"/>
          </p:cNvSpPr>
          <p:nvPr/>
        </p:nvSpPr>
        <p:spPr bwMode="auto">
          <a:xfrm>
            <a:off x="3124200" y="1447800"/>
            <a:ext cx="5867400" cy="4940300"/>
          </a:xfrm>
          <a:prstGeom prst="rect">
            <a:avLst/>
          </a:prstGeom>
          <a:noFill/>
          <a:ln w="9525">
            <a:noFill/>
            <a:miter lim="800000"/>
            <a:headEnd/>
            <a:tailEnd/>
          </a:ln>
        </p:spPr>
        <p:txBody>
          <a:bodyPr>
            <a:spAutoFit/>
          </a:bodyPr>
          <a:lstStyle/>
          <a:p>
            <a:pPr>
              <a:spcBef>
                <a:spcPct val="50000"/>
              </a:spcBef>
              <a:defRPr/>
            </a:pPr>
            <a:r>
              <a:rPr lang="en-US" sz="2400" dirty="0">
                <a:latin typeface="+mn-lt"/>
              </a:rPr>
              <a:t>This is an example of grouped data. </a:t>
            </a:r>
          </a:p>
          <a:p>
            <a:pPr>
              <a:spcBef>
                <a:spcPct val="50000"/>
              </a:spcBef>
              <a:defRPr/>
            </a:pPr>
            <a:r>
              <a:rPr lang="en-US" sz="2400" dirty="0">
                <a:latin typeface="+mn-lt"/>
              </a:rPr>
              <a:t>We do not have information about individuals in the sample, but only about the counts in different combinations of the experiment.</a:t>
            </a:r>
          </a:p>
          <a:p>
            <a:pPr>
              <a:spcBef>
                <a:spcPct val="50000"/>
              </a:spcBef>
              <a:defRPr/>
            </a:pPr>
            <a:r>
              <a:rPr lang="en-US" sz="2400" dirty="0">
                <a:latin typeface="+mn-lt"/>
              </a:rPr>
              <a:t>Individual data can be extracted from the table.</a:t>
            </a:r>
          </a:p>
          <a:p>
            <a:pPr>
              <a:spcBef>
                <a:spcPct val="50000"/>
              </a:spcBef>
              <a:defRPr/>
            </a:pPr>
            <a:r>
              <a:rPr lang="en-US" sz="2400" dirty="0">
                <a:latin typeface="+mn-lt"/>
              </a:rPr>
              <a:t>In terms of statistical modeling, the response is binary (tumor absent/tumor present).</a:t>
            </a:r>
          </a:p>
          <a:p>
            <a:pPr>
              <a:spcBef>
                <a:spcPct val="50000"/>
              </a:spcBef>
              <a:defRPr/>
            </a:pPr>
            <a:r>
              <a:rPr lang="en-US" sz="2400" dirty="0">
                <a:latin typeface="+mn-lt"/>
              </a:rPr>
              <a:t>The predictor, the treatment group, is also binary.</a:t>
            </a:r>
          </a:p>
          <a:p>
            <a:pPr>
              <a:spcBef>
                <a:spcPct val="50000"/>
              </a:spcBef>
              <a:defRPr/>
            </a:pPr>
            <a:endParaRPr lang="en-US" dirty="0">
              <a:latin typeface="Comic Sans MS" pitchFamily="66" charset="0"/>
            </a:endParaRPr>
          </a:p>
        </p:txBody>
      </p:sp>
      <p:sp>
        <p:nvSpPr>
          <p:cNvPr id="157727" name="Text Box 37"/>
          <p:cNvSpPr txBox="1">
            <a:spLocks noChangeArrowheads="1"/>
          </p:cNvSpPr>
          <p:nvPr/>
        </p:nvSpPr>
        <p:spPr bwMode="auto">
          <a:xfrm>
            <a:off x="152400" y="3789363"/>
            <a:ext cx="290671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a:solidFill>
                  <a:srgbClr val="FF3300"/>
                </a:solidFill>
                <a:latin typeface="Calibri" pitchFamily="34" charset="0"/>
              </a:rPr>
              <a:t>We want to model the probability to develop a tumour given the treatment group.</a:t>
            </a:r>
          </a:p>
        </p:txBody>
      </p:sp>
    </p:spTree>
    <p:extLst>
      <p:ext uri="{BB962C8B-B14F-4D97-AF65-F5344CB8AC3E}">
        <p14:creationId xmlns:p14="http://schemas.microsoft.com/office/powerpoint/2010/main" val="41954830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6"/>
          <p:cNvSpPr>
            <a:spLocks noGrp="1" noChangeArrowheads="1"/>
          </p:cNvSpPr>
          <p:nvPr>
            <p:ph type="title"/>
          </p:nvPr>
        </p:nvSpPr>
        <p:spPr>
          <a:xfrm>
            <a:off x="468313" y="260350"/>
            <a:ext cx="8229600" cy="1143000"/>
          </a:xfrm>
        </p:spPr>
        <p:txBody>
          <a:bodyPr/>
          <a:lstStyle/>
          <a:p>
            <a:r>
              <a:rPr lang="nl-BE" altLang="nl-BE" sz="3200">
                <a:solidFill>
                  <a:srgbClr val="3333FF"/>
                </a:solidFill>
              </a:rPr>
              <a:t>Example 2: smoked mice</a:t>
            </a:r>
            <a:endParaRPr lang="en-US" altLang="nl-BE" sz="3200">
              <a:solidFill>
                <a:srgbClr val="3333FF"/>
              </a:solidFill>
            </a:endParaRPr>
          </a:p>
        </p:txBody>
      </p:sp>
      <p:pic>
        <p:nvPicPr>
          <p:cNvPr id="15872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700213"/>
            <a:ext cx="26257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4" name="Text Box 8"/>
          <p:cNvSpPr txBox="1">
            <a:spLocks noChangeArrowheads="1"/>
          </p:cNvSpPr>
          <p:nvPr/>
        </p:nvSpPr>
        <p:spPr bwMode="auto">
          <a:xfrm>
            <a:off x="609600" y="1371600"/>
            <a:ext cx="935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400"/>
              <a:t>Treated</a:t>
            </a:r>
            <a:endParaRPr lang="en-US" altLang="nl-BE" sz="1400"/>
          </a:p>
        </p:txBody>
      </p:sp>
      <p:sp>
        <p:nvSpPr>
          <p:cNvPr id="158725" name="Text Box 9"/>
          <p:cNvSpPr txBox="1">
            <a:spLocks noChangeArrowheads="1"/>
          </p:cNvSpPr>
          <p:nvPr/>
        </p:nvSpPr>
        <p:spPr bwMode="auto">
          <a:xfrm>
            <a:off x="1835150" y="1412875"/>
            <a:ext cx="935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400"/>
              <a:t>Contol</a:t>
            </a:r>
            <a:endParaRPr lang="en-US" altLang="nl-BE" sz="1400"/>
          </a:p>
        </p:txBody>
      </p:sp>
      <p:sp>
        <p:nvSpPr>
          <p:cNvPr id="158726" name="Line 10"/>
          <p:cNvSpPr>
            <a:spLocks noChangeShapeType="1"/>
          </p:cNvSpPr>
          <p:nvPr/>
        </p:nvSpPr>
        <p:spPr bwMode="auto">
          <a:xfrm>
            <a:off x="1600200" y="1371600"/>
            <a:ext cx="0" cy="23034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BE"/>
          </a:p>
        </p:txBody>
      </p:sp>
      <p:sp>
        <p:nvSpPr>
          <p:cNvPr id="158727" name="Text Box 11"/>
          <p:cNvSpPr txBox="1">
            <a:spLocks noChangeArrowheads="1"/>
          </p:cNvSpPr>
          <p:nvPr/>
        </p:nvSpPr>
        <p:spPr bwMode="auto">
          <a:xfrm>
            <a:off x="755650" y="3268663"/>
            <a:ext cx="647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800"/>
              <a:t>present</a:t>
            </a:r>
            <a:endParaRPr lang="en-US" altLang="nl-BE" sz="800"/>
          </a:p>
        </p:txBody>
      </p:sp>
      <p:sp>
        <p:nvSpPr>
          <p:cNvPr id="158728" name="Text Box 12"/>
          <p:cNvSpPr txBox="1">
            <a:spLocks noChangeArrowheads="1"/>
          </p:cNvSpPr>
          <p:nvPr/>
        </p:nvSpPr>
        <p:spPr bwMode="auto">
          <a:xfrm>
            <a:off x="2124075" y="3270250"/>
            <a:ext cx="6477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800"/>
              <a:t>absent</a:t>
            </a:r>
            <a:endParaRPr lang="en-US" altLang="nl-BE" sz="800"/>
          </a:p>
        </p:txBody>
      </p:sp>
      <p:sp>
        <p:nvSpPr>
          <p:cNvPr id="158729" name="Text Box 13"/>
          <p:cNvSpPr txBox="1">
            <a:spLocks noChangeArrowheads="1"/>
          </p:cNvSpPr>
          <p:nvPr/>
        </p:nvSpPr>
        <p:spPr bwMode="auto">
          <a:xfrm>
            <a:off x="1643063" y="3262313"/>
            <a:ext cx="647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800"/>
              <a:t>present</a:t>
            </a:r>
            <a:endParaRPr lang="en-US" altLang="nl-BE" sz="800"/>
          </a:p>
        </p:txBody>
      </p:sp>
      <p:sp>
        <p:nvSpPr>
          <p:cNvPr id="158730" name="Text Box 14"/>
          <p:cNvSpPr txBox="1">
            <a:spLocks noChangeArrowheads="1"/>
          </p:cNvSpPr>
          <p:nvPr/>
        </p:nvSpPr>
        <p:spPr bwMode="auto">
          <a:xfrm>
            <a:off x="1258888" y="3262313"/>
            <a:ext cx="6477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800"/>
              <a:t>absent</a:t>
            </a:r>
            <a:endParaRPr lang="en-US" altLang="nl-BE" sz="800"/>
          </a:p>
        </p:txBody>
      </p:sp>
      <p:sp>
        <p:nvSpPr>
          <p:cNvPr id="242699" name="Text Box 15"/>
          <p:cNvSpPr txBox="1">
            <a:spLocks noChangeArrowheads="1"/>
          </p:cNvSpPr>
          <p:nvPr/>
        </p:nvSpPr>
        <p:spPr bwMode="auto">
          <a:xfrm>
            <a:off x="2590800" y="1347788"/>
            <a:ext cx="6400800" cy="2986087"/>
          </a:xfrm>
          <a:prstGeom prst="rect">
            <a:avLst/>
          </a:prstGeom>
          <a:noFill/>
          <a:ln w="9525">
            <a:noFill/>
            <a:miter lim="800000"/>
            <a:headEnd/>
            <a:tailEnd/>
          </a:ln>
        </p:spPr>
        <p:txBody>
          <a:bodyPr>
            <a:spAutoFit/>
          </a:bodyPr>
          <a:lstStyle/>
          <a:p>
            <a:pPr>
              <a:spcBef>
                <a:spcPct val="50000"/>
              </a:spcBef>
              <a:defRPr/>
            </a:pPr>
            <a:r>
              <a:rPr lang="en-GB" sz="2400" dirty="0">
                <a:latin typeface="+mn-lt"/>
              </a:rPr>
              <a:t>In the treated group, 21/23 (91%) of the mice develop tumour. In the control group only </a:t>
            </a:r>
            <a:r>
              <a:rPr lang="en-GB" sz="2000" dirty="0">
                <a:latin typeface="+mn-lt"/>
              </a:rPr>
              <a:t>19/32 (59%).</a:t>
            </a:r>
          </a:p>
          <a:p>
            <a:pPr>
              <a:spcBef>
                <a:spcPct val="50000"/>
              </a:spcBef>
              <a:defRPr/>
            </a:pPr>
            <a:r>
              <a:rPr lang="en-GB" sz="2400" dirty="0">
                <a:latin typeface="+mn-lt"/>
              </a:rPr>
              <a:t>The aim of the analysis is to determine if this difference is only due to chance or if the smoke increase the risk for tumour.</a:t>
            </a:r>
          </a:p>
          <a:p>
            <a:pPr>
              <a:spcBef>
                <a:spcPct val="50000"/>
              </a:spcBef>
              <a:defRPr/>
            </a:pPr>
            <a:endParaRPr lang="en-GB" sz="2400" dirty="0">
              <a:latin typeface="Calibri" pitchFamily="34" charset="0"/>
            </a:endParaRPr>
          </a:p>
        </p:txBody>
      </p:sp>
    </p:spTree>
    <p:extLst>
      <p:ext uri="{BB962C8B-B14F-4D97-AF65-F5344CB8AC3E}">
        <p14:creationId xmlns:p14="http://schemas.microsoft.com/office/powerpoint/2010/main" val="29320179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nl-BE" altLang="nl-BE" sz="3200">
                <a:solidFill>
                  <a:srgbClr val="3333FF"/>
                </a:solidFill>
              </a:rPr>
              <a:t>Example 3: Serological data</a:t>
            </a:r>
            <a:endParaRPr lang="en-US" altLang="nl-BE" sz="3200">
              <a:solidFill>
                <a:srgbClr val="3333FF"/>
              </a:solidFill>
            </a:endParaRPr>
          </a:p>
        </p:txBody>
      </p:sp>
      <p:sp>
        <p:nvSpPr>
          <p:cNvPr id="243715" name="Text Box 3"/>
          <p:cNvSpPr txBox="1">
            <a:spLocks noChangeArrowheads="1"/>
          </p:cNvSpPr>
          <p:nvPr/>
        </p:nvSpPr>
        <p:spPr bwMode="auto">
          <a:xfrm>
            <a:off x="228600" y="1557338"/>
            <a:ext cx="8534400" cy="2805112"/>
          </a:xfrm>
          <a:prstGeom prst="rect">
            <a:avLst/>
          </a:prstGeom>
          <a:noFill/>
          <a:ln w="9525">
            <a:noFill/>
            <a:miter lim="800000"/>
            <a:headEnd/>
            <a:tailEnd/>
          </a:ln>
        </p:spPr>
        <p:txBody>
          <a:bodyPr>
            <a:spAutoFit/>
          </a:bodyPr>
          <a:lstStyle/>
          <a:p>
            <a:pPr algn="just">
              <a:lnSpc>
                <a:spcPct val="150000"/>
              </a:lnSpc>
              <a:spcBef>
                <a:spcPct val="50000"/>
              </a:spcBef>
              <a:defRPr/>
            </a:pPr>
            <a:r>
              <a:rPr lang="en-US" sz="2400" dirty="0">
                <a:latin typeface="+mn-lt"/>
              </a:rPr>
              <a:t>Antibodies produced in response to an infectious disease like malaria remain in the body after the individual has recovered from the disease. A serological test detects the presence or absence of such antibodies. An individual with such antibodies is termed </a:t>
            </a:r>
            <a:r>
              <a:rPr lang="en-US" sz="2400" dirty="0" err="1">
                <a:latin typeface="+mn-lt"/>
              </a:rPr>
              <a:t>seropositive</a:t>
            </a:r>
            <a:r>
              <a:rPr lang="en-US" sz="2400" dirty="0">
                <a:latin typeface="+mn-lt"/>
              </a:rPr>
              <a:t>. </a:t>
            </a:r>
          </a:p>
        </p:txBody>
      </p:sp>
    </p:spTree>
    <p:extLst>
      <p:ext uri="{BB962C8B-B14F-4D97-AF65-F5344CB8AC3E}">
        <p14:creationId xmlns:p14="http://schemas.microsoft.com/office/powerpoint/2010/main" val="28876923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nl-BE" altLang="nl-BE" sz="3200">
                <a:solidFill>
                  <a:srgbClr val="3333FF"/>
                </a:solidFill>
              </a:rPr>
              <a:t>Example 3: Serological data</a:t>
            </a:r>
            <a:endParaRPr lang="en-US" altLang="nl-BE" sz="3200" b="1">
              <a:solidFill>
                <a:srgbClr val="3333FF"/>
              </a:solidFill>
            </a:endParaRPr>
          </a:p>
        </p:txBody>
      </p:sp>
      <p:sp>
        <p:nvSpPr>
          <p:cNvPr id="160771" name="Rectangle 3"/>
          <p:cNvSpPr>
            <a:spLocks noGrp="1" noChangeArrowheads="1"/>
          </p:cNvSpPr>
          <p:nvPr>
            <p:ph type="body" sz="half" idx="1"/>
          </p:nvPr>
        </p:nvSpPr>
        <p:spPr/>
        <p:txBody>
          <a:bodyPr/>
          <a:lstStyle/>
          <a:p>
            <a:pPr marL="533400" indent="-533400">
              <a:lnSpc>
                <a:spcPct val="80000"/>
              </a:lnSpc>
            </a:pPr>
            <a:r>
              <a:rPr lang="en-US" altLang="nl-BE" sz="2400"/>
              <a:t>A sample which taken at a certain time point.</a:t>
            </a:r>
          </a:p>
          <a:p>
            <a:pPr marL="533400" indent="-533400">
              <a:lnSpc>
                <a:spcPct val="80000"/>
              </a:lnSpc>
            </a:pPr>
            <a:r>
              <a:rPr lang="en-US" altLang="nl-BE" sz="2400"/>
              <a:t>The information for each individual:</a:t>
            </a:r>
          </a:p>
          <a:p>
            <a:pPr marL="533400" indent="-533400">
              <a:lnSpc>
                <a:spcPct val="80000"/>
              </a:lnSpc>
              <a:buFontTx/>
              <a:buAutoNum type="arabicPeriod"/>
            </a:pPr>
            <a:r>
              <a:rPr lang="en-US" altLang="nl-BE" sz="2400"/>
              <a:t>Age at test.</a:t>
            </a:r>
          </a:p>
          <a:p>
            <a:pPr marL="533400" indent="-533400">
              <a:lnSpc>
                <a:spcPct val="80000"/>
              </a:lnSpc>
              <a:buFontTx/>
              <a:buAutoNum type="arabicPeriod"/>
            </a:pPr>
            <a:r>
              <a:rPr lang="en-US" altLang="nl-BE" sz="2400"/>
              <a:t>Infected or not.</a:t>
            </a:r>
          </a:p>
          <a:p>
            <a:pPr marL="533400" indent="-533400">
              <a:lnSpc>
                <a:spcPct val="80000"/>
              </a:lnSpc>
            </a:pPr>
            <a:r>
              <a:rPr lang="en-US" altLang="nl-BE" sz="2400"/>
              <a:t>Prevalence of sero-positivity In the sample: </a:t>
            </a:r>
          </a:p>
          <a:p>
            <a:pPr marL="533400" indent="-533400">
              <a:lnSpc>
                <a:spcPct val="80000"/>
              </a:lnSpc>
              <a:buFontTx/>
              <a:buNone/>
            </a:pPr>
            <a:r>
              <a:rPr lang="en-US" altLang="nl-BE" sz="2400"/>
              <a:t>             </a:t>
            </a:r>
          </a:p>
          <a:p>
            <a:pPr marL="533400" indent="-533400">
              <a:lnSpc>
                <a:spcPct val="80000"/>
              </a:lnSpc>
              <a:buFontTx/>
              <a:buNone/>
            </a:pPr>
            <a:r>
              <a:rPr lang="en-US" altLang="nl-BE" sz="2400"/>
              <a:t>      This is the probability to become infected before the age at test.</a:t>
            </a:r>
          </a:p>
          <a:p>
            <a:pPr marL="533400" indent="-533400">
              <a:lnSpc>
                <a:spcPct val="80000"/>
              </a:lnSpc>
              <a:buFontTx/>
              <a:buNone/>
            </a:pPr>
            <a:endParaRPr lang="en-US" altLang="nl-BE" sz="2400">
              <a:latin typeface="Comic Sans MS" pitchFamily="66" charset="0"/>
            </a:endParaRPr>
          </a:p>
        </p:txBody>
      </p:sp>
      <p:sp>
        <p:nvSpPr>
          <p:cNvPr id="160772" name="Rectangle 4"/>
          <p:cNvSpPr>
            <a:spLocks noGrp="1" noChangeArrowheads="1"/>
          </p:cNvSpPr>
          <p:nvPr>
            <p:ph type="body" sz="half" idx="2"/>
          </p:nvPr>
        </p:nvSpPr>
        <p:spPr/>
        <p:txBody>
          <a:bodyPr/>
          <a:lstStyle/>
          <a:p>
            <a:pPr>
              <a:lnSpc>
                <a:spcPct val="90000"/>
              </a:lnSpc>
            </a:pPr>
            <a:endParaRPr lang="en-US" altLang="nl-BE"/>
          </a:p>
          <a:p>
            <a:pPr>
              <a:lnSpc>
                <a:spcPct val="90000"/>
              </a:lnSpc>
            </a:pPr>
            <a:r>
              <a:rPr lang="en-US" altLang="nl-BE" sz="2400"/>
              <a:t>Sero-prevalnce data</a:t>
            </a:r>
          </a:p>
        </p:txBody>
      </p:sp>
      <p:sp>
        <p:nvSpPr>
          <p:cNvPr id="160773" name="Line 5"/>
          <p:cNvSpPr>
            <a:spLocks noChangeShapeType="1"/>
          </p:cNvSpPr>
          <p:nvPr/>
        </p:nvSpPr>
        <p:spPr bwMode="auto">
          <a:xfrm>
            <a:off x="4859338" y="4221163"/>
            <a:ext cx="36734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60774" name="Line 6"/>
          <p:cNvSpPr>
            <a:spLocks noChangeShapeType="1"/>
          </p:cNvSpPr>
          <p:nvPr/>
        </p:nvSpPr>
        <p:spPr bwMode="auto">
          <a:xfrm flipV="1">
            <a:off x="6659563" y="2997200"/>
            <a:ext cx="0" cy="12239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60775" name="Line 7"/>
          <p:cNvSpPr>
            <a:spLocks noChangeShapeType="1"/>
          </p:cNvSpPr>
          <p:nvPr/>
        </p:nvSpPr>
        <p:spPr bwMode="auto">
          <a:xfrm>
            <a:off x="4859338" y="3716338"/>
            <a:ext cx="1368425" cy="0"/>
          </a:xfrm>
          <a:prstGeom prst="line">
            <a:avLst/>
          </a:prstGeom>
          <a:noFill/>
          <a:ln w="762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60776" name="Line 8"/>
          <p:cNvSpPr>
            <a:spLocks noChangeShapeType="1"/>
          </p:cNvSpPr>
          <p:nvPr/>
        </p:nvSpPr>
        <p:spPr bwMode="auto">
          <a:xfrm>
            <a:off x="4859338" y="3357563"/>
            <a:ext cx="295275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60777" name="Rectangle 9"/>
          <p:cNvSpPr>
            <a:spLocks noChangeArrowheads="1"/>
          </p:cNvSpPr>
          <p:nvPr/>
        </p:nvSpPr>
        <p:spPr bwMode="auto">
          <a:xfrm>
            <a:off x="6132513" y="4508500"/>
            <a:ext cx="1031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sz="1400"/>
              <a:t>Age at test</a:t>
            </a:r>
          </a:p>
        </p:txBody>
      </p:sp>
      <p:sp>
        <p:nvSpPr>
          <p:cNvPr id="160778" name="Text Box 10"/>
          <p:cNvSpPr txBox="1">
            <a:spLocks noChangeArrowheads="1"/>
          </p:cNvSpPr>
          <p:nvPr/>
        </p:nvSpPr>
        <p:spPr bwMode="auto">
          <a:xfrm>
            <a:off x="6661150" y="2924175"/>
            <a:ext cx="2303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sz="1600">
                <a:solidFill>
                  <a:srgbClr val="FF0000"/>
                </a:solidFill>
              </a:rPr>
              <a:t>Susceptible</a:t>
            </a:r>
          </a:p>
        </p:txBody>
      </p:sp>
      <p:sp>
        <p:nvSpPr>
          <p:cNvPr id="160779" name="Text Box 11"/>
          <p:cNvSpPr txBox="1">
            <a:spLocks noChangeArrowheads="1"/>
          </p:cNvSpPr>
          <p:nvPr/>
        </p:nvSpPr>
        <p:spPr bwMode="auto">
          <a:xfrm>
            <a:off x="4787900" y="3789363"/>
            <a:ext cx="244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sz="1600">
                <a:solidFill>
                  <a:schemeClr val="folHlink"/>
                </a:solidFill>
              </a:rPr>
              <a:t>Infected</a:t>
            </a:r>
          </a:p>
        </p:txBody>
      </p:sp>
      <p:graphicFrame>
        <p:nvGraphicFramePr>
          <p:cNvPr id="160780" name="Object 2"/>
          <p:cNvGraphicFramePr>
            <a:graphicFrameLocks noChangeAspect="1"/>
          </p:cNvGraphicFramePr>
          <p:nvPr/>
        </p:nvGraphicFramePr>
        <p:xfrm>
          <a:off x="1981200" y="4191000"/>
          <a:ext cx="898525" cy="531813"/>
        </p:xfrm>
        <a:graphic>
          <a:graphicData uri="http://schemas.openxmlformats.org/presentationml/2006/ole">
            <mc:AlternateContent xmlns:mc="http://schemas.openxmlformats.org/markup-compatibility/2006">
              <mc:Choice xmlns:v="urn:schemas-microsoft-com:vml" Requires="v">
                <p:oleObj spid="_x0000_s77922" name="Equation" r:id="rId3" imgW="342751" imgH="203112" progId="Equation.3">
                  <p:embed/>
                </p:oleObj>
              </mc:Choice>
              <mc:Fallback>
                <p:oleObj name="Equation" r:id="rId3" imgW="342751"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191000"/>
                        <a:ext cx="898525" cy="531813"/>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51886407"/>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Line 2"/>
          <p:cNvSpPr>
            <a:spLocks noChangeShapeType="1"/>
          </p:cNvSpPr>
          <p:nvPr/>
        </p:nvSpPr>
        <p:spPr bwMode="auto">
          <a:xfrm>
            <a:off x="1116013" y="4076700"/>
            <a:ext cx="71278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61795" name="Text Box 3"/>
          <p:cNvSpPr txBox="1">
            <a:spLocks noChangeArrowheads="1"/>
          </p:cNvSpPr>
          <p:nvPr/>
        </p:nvSpPr>
        <p:spPr bwMode="auto">
          <a:xfrm>
            <a:off x="4067175" y="4502150"/>
            <a:ext cx="792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a:t>Age </a:t>
            </a:r>
          </a:p>
        </p:txBody>
      </p:sp>
      <p:sp>
        <p:nvSpPr>
          <p:cNvPr id="161796" name="Line 4"/>
          <p:cNvSpPr>
            <a:spLocks noChangeShapeType="1"/>
          </p:cNvSpPr>
          <p:nvPr/>
        </p:nvSpPr>
        <p:spPr bwMode="auto">
          <a:xfrm>
            <a:off x="1116013" y="2852738"/>
            <a:ext cx="5543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61797" name="Oval 5"/>
          <p:cNvSpPr>
            <a:spLocks noChangeArrowheads="1"/>
          </p:cNvSpPr>
          <p:nvPr/>
        </p:nvSpPr>
        <p:spPr bwMode="auto">
          <a:xfrm>
            <a:off x="5724525" y="2708275"/>
            <a:ext cx="287338" cy="288925"/>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61798" name="Line 6"/>
          <p:cNvSpPr>
            <a:spLocks noChangeShapeType="1"/>
          </p:cNvSpPr>
          <p:nvPr/>
        </p:nvSpPr>
        <p:spPr bwMode="auto">
          <a:xfrm>
            <a:off x="1093788" y="1412875"/>
            <a:ext cx="0" cy="2663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61799" name="Oval 7"/>
          <p:cNvSpPr>
            <a:spLocks noChangeArrowheads="1"/>
          </p:cNvSpPr>
          <p:nvPr/>
        </p:nvSpPr>
        <p:spPr bwMode="auto">
          <a:xfrm>
            <a:off x="3335338" y="2708275"/>
            <a:ext cx="287337" cy="288925"/>
          </a:xfrm>
          <a:prstGeom prst="ellipse">
            <a:avLst/>
          </a:prstGeom>
          <a:solidFill>
            <a:schemeClr val="accent2"/>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61800" name="Text Box 8"/>
          <p:cNvSpPr txBox="1">
            <a:spLocks noChangeArrowheads="1"/>
          </p:cNvSpPr>
          <p:nvPr/>
        </p:nvSpPr>
        <p:spPr bwMode="auto">
          <a:xfrm>
            <a:off x="5651500" y="2193925"/>
            <a:ext cx="1944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a:t>Age at infection</a:t>
            </a:r>
          </a:p>
        </p:txBody>
      </p:sp>
      <p:sp>
        <p:nvSpPr>
          <p:cNvPr id="161801" name="Text Box 9"/>
          <p:cNvSpPr txBox="1">
            <a:spLocks noChangeArrowheads="1"/>
          </p:cNvSpPr>
          <p:nvPr/>
        </p:nvSpPr>
        <p:spPr bwMode="auto">
          <a:xfrm>
            <a:off x="2843213" y="2205038"/>
            <a:ext cx="19446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a:t>Age at test</a:t>
            </a:r>
          </a:p>
        </p:txBody>
      </p:sp>
      <p:sp>
        <p:nvSpPr>
          <p:cNvPr id="161802" name="Text Box 10"/>
          <p:cNvSpPr txBox="1">
            <a:spLocks noChangeArrowheads="1"/>
          </p:cNvSpPr>
          <p:nvPr/>
        </p:nvSpPr>
        <p:spPr bwMode="auto">
          <a:xfrm>
            <a:off x="755650" y="5013325"/>
            <a:ext cx="583247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buFontTx/>
              <a:buChar char="•"/>
            </a:pPr>
            <a:r>
              <a:rPr lang="en-US" altLang="nl-BE" sz="2400">
                <a:latin typeface="Calibri" pitchFamily="34" charset="0"/>
              </a:rPr>
              <a:t>Sero-Negative: infected after the test.</a:t>
            </a:r>
          </a:p>
          <a:p>
            <a:pPr eaLnBrk="1" hangingPunct="1">
              <a:spcBef>
                <a:spcPct val="50000"/>
              </a:spcBef>
            </a:pPr>
            <a:endParaRPr lang="en-US" altLang="nl-BE">
              <a:latin typeface="Comic Sans MS" pitchFamily="66" charset="0"/>
            </a:endParaRPr>
          </a:p>
        </p:txBody>
      </p:sp>
      <p:sp>
        <p:nvSpPr>
          <p:cNvPr id="161803" name="Rectangle 11"/>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BE" altLang="nl-BE" sz="3200">
                <a:solidFill>
                  <a:srgbClr val="3333FF"/>
                </a:solidFill>
                <a:latin typeface="Calibri" pitchFamily="34" charset="0"/>
              </a:rPr>
              <a:t>Example 3: serological data</a:t>
            </a:r>
            <a:endParaRPr lang="en-US" altLang="nl-BE" sz="3200" b="1">
              <a:solidFill>
                <a:srgbClr val="3333FF"/>
              </a:solidFill>
              <a:latin typeface="Calibri" pitchFamily="34" charset="0"/>
            </a:endParaRPr>
          </a:p>
        </p:txBody>
      </p:sp>
    </p:spTree>
    <p:extLst>
      <p:ext uri="{BB962C8B-B14F-4D97-AF65-F5344CB8AC3E}">
        <p14:creationId xmlns:p14="http://schemas.microsoft.com/office/powerpoint/2010/main" val="10350307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Line 2"/>
          <p:cNvSpPr>
            <a:spLocks noChangeShapeType="1"/>
          </p:cNvSpPr>
          <p:nvPr/>
        </p:nvSpPr>
        <p:spPr bwMode="auto">
          <a:xfrm>
            <a:off x="1116013" y="4076700"/>
            <a:ext cx="71278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62819" name="Text Box 3"/>
          <p:cNvSpPr txBox="1">
            <a:spLocks noChangeArrowheads="1"/>
          </p:cNvSpPr>
          <p:nvPr/>
        </p:nvSpPr>
        <p:spPr bwMode="auto">
          <a:xfrm>
            <a:off x="4067175" y="4502150"/>
            <a:ext cx="792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a:t>Age </a:t>
            </a:r>
          </a:p>
        </p:txBody>
      </p:sp>
      <p:sp>
        <p:nvSpPr>
          <p:cNvPr id="162820" name="Line 4"/>
          <p:cNvSpPr>
            <a:spLocks noChangeShapeType="1"/>
          </p:cNvSpPr>
          <p:nvPr/>
        </p:nvSpPr>
        <p:spPr bwMode="auto">
          <a:xfrm>
            <a:off x="1116013" y="2852738"/>
            <a:ext cx="5543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62821" name="Oval 5"/>
          <p:cNvSpPr>
            <a:spLocks noChangeArrowheads="1"/>
          </p:cNvSpPr>
          <p:nvPr/>
        </p:nvSpPr>
        <p:spPr bwMode="auto">
          <a:xfrm>
            <a:off x="1979613" y="2708275"/>
            <a:ext cx="287337" cy="288925"/>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62822" name="Line 6"/>
          <p:cNvSpPr>
            <a:spLocks noChangeShapeType="1"/>
          </p:cNvSpPr>
          <p:nvPr/>
        </p:nvSpPr>
        <p:spPr bwMode="auto">
          <a:xfrm>
            <a:off x="1093788" y="1412875"/>
            <a:ext cx="0" cy="2663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62823" name="Oval 7"/>
          <p:cNvSpPr>
            <a:spLocks noChangeArrowheads="1"/>
          </p:cNvSpPr>
          <p:nvPr/>
        </p:nvSpPr>
        <p:spPr bwMode="auto">
          <a:xfrm>
            <a:off x="3335338" y="2708275"/>
            <a:ext cx="287337" cy="288925"/>
          </a:xfrm>
          <a:prstGeom prst="ellipse">
            <a:avLst/>
          </a:prstGeom>
          <a:solidFill>
            <a:schemeClr val="accent2"/>
          </a:solidFill>
          <a:ln w="9525">
            <a:solidFill>
              <a:schemeClr val="tx1"/>
            </a:solidFill>
            <a:round/>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62824" name="Text Box 8"/>
          <p:cNvSpPr txBox="1">
            <a:spLocks noChangeArrowheads="1"/>
          </p:cNvSpPr>
          <p:nvPr/>
        </p:nvSpPr>
        <p:spPr bwMode="auto">
          <a:xfrm>
            <a:off x="1474788" y="1844675"/>
            <a:ext cx="1657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a:latin typeface="Comic Sans MS" pitchFamily="66" charset="0"/>
              </a:rPr>
              <a:t>Age at infection</a:t>
            </a:r>
          </a:p>
        </p:txBody>
      </p:sp>
      <p:sp>
        <p:nvSpPr>
          <p:cNvPr id="162825" name="Text Box 9"/>
          <p:cNvSpPr txBox="1">
            <a:spLocks noChangeArrowheads="1"/>
          </p:cNvSpPr>
          <p:nvPr/>
        </p:nvSpPr>
        <p:spPr bwMode="auto">
          <a:xfrm>
            <a:off x="2843213" y="1870075"/>
            <a:ext cx="19446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a:latin typeface="Comic Sans MS" pitchFamily="66" charset="0"/>
              </a:rPr>
              <a:t>Age at test</a:t>
            </a:r>
          </a:p>
        </p:txBody>
      </p:sp>
      <p:sp>
        <p:nvSpPr>
          <p:cNvPr id="162826" name="Text Box 10"/>
          <p:cNvSpPr txBox="1">
            <a:spLocks noChangeArrowheads="1"/>
          </p:cNvSpPr>
          <p:nvPr/>
        </p:nvSpPr>
        <p:spPr bwMode="auto">
          <a:xfrm>
            <a:off x="611188" y="5222875"/>
            <a:ext cx="58324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buFontTx/>
              <a:buChar char="•"/>
            </a:pPr>
            <a:r>
              <a:rPr lang="en-US" altLang="nl-BE" sz="2400">
                <a:latin typeface="Calibri" pitchFamily="34" charset="0"/>
              </a:rPr>
              <a:t>Sero-Positive: infected before the test.</a:t>
            </a:r>
          </a:p>
          <a:p>
            <a:pPr eaLnBrk="1" hangingPunct="1">
              <a:spcBef>
                <a:spcPct val="50000"/>
              </a:spcBef>
            </a:pPr>
            <a:endParaRPr lang="en-US" altLang="nl-BE" sz="2400"/>
          </a:p>
        </p:txBody>
      </p:sp>
      <p:sp>
        <p:nvSpPr>
          <p:cNvPr id="162827" name="Rectangle 11"/>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BE" altLang="nl-BE" sz="3200">
                <a:solidFill>
                  <a:srgbClr val="3333FF"/>
                </a:solidFill>
                <a:latin typeface="Calibri" pitchFamily="34" charset="0"/>
              </a:rPr>
              <a:t>Example 3: serological data</a:t>
            </a:r>
            <a:endParaRPr lang="en-US" altLang="nl-BE" sz="3200" b="1">
              <a:solidFill>
                <a:srgbClr val="3333FF"/>
              </a:solidFill>
              <a:latin typeface="Calibri" pitchFamily="34" charset="0"/>
            </a:endParaRPr>
          </a:p>
        </p:txBody>
      </p:sp>
    </p:spTree>
    <p:extLst>
      <p:ext uri="{BB962C8B-B14F-4D97-AF65-F5344CB8AC3E}">
        <p14:creationId xmlns:p14="http://schemas.microsoft.com/office/powerpoint/2010/main" val="7879871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nl-BE" altLang="nl-BE" sz="3200">
                <a:solidFill>
                  <a:srgbClr val="3333FF"/>
                </a:solidFill>
              </a:rPr>
              <a:t>Example 3: Serological data of malaria</a:t>
            </a:r>
            <a:endParaRPr lang="en-US" altLang="nl-BE" sz="3200">
              <a:solidFill>
                <a:srgbClr val="3333FF"/>
              </a:solidFill>
            </a:endParaRPr>
          </a:p>
        </p:txBody>
      </p:sp>
      <p:sp>
        <p:nvSpPr>
          <p:cNvPr id="163843" name="Rectangle 3"/>
          <p:cNvSpPr>
            <a:spLocks noGrp="1" noChangeArrowheads="1"/>
          </p:cNvSpPr>
          <p:nvPr>
            <p:ph type="body" idx="1"/>
          </p:nvPr>
        </p:nvSpPr>
        <p:spPr>
          <a:xfrm>
            <a:off x="457200" y="1600200"/>
            <a:ext cx="8534400" cy="4525963"/>
          </a:xfrm>
        </p:spPr>
        <p:txBody>
          <a:bodyPr/>
          <a:lstStyle/>
          <a:p>
            <a:r>
              <a:rPr lang="en-US" altLang="nl-BE" sz="2400"/>
              <a:t>In this example the information about each subject in the experiment is the disease status (infected or not by malaria) and the age group of the subject.</a:t>
            </a:r>
          </a:p>
          <a:p>
            <a:r>
              <a:rPr lang="en-US" altLang="nl-BE" sz="2400"/>
              <a:t>The variables are: the sample size, the number of sero-positive at each sample size (=the number of infected subjects) and the age.</a:t>
            </a:r>
          </a:p>
        </p:txBody>
      </p:sp>
    </p:spTree>
    <p:extLst>
      <p:ext uri="{BB962C8B-B14F-4D97-AF65-F5344CB8AC3E}">
        <p14:creationId xmlns:p14="http://schemas.microsoft.com/office/powerpoint/2010/main" val="2001185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457200" y="304800"/>
            <a:ext cx="8229600" cy="1143000"/>
          </a:xfrm>
        </p:spPr>
        <p:txBody>
          <a:bodyPr/>
          <a:lstStyle/>
          <a:p>
            <a:r>
              <a:rPr lang="nl-BE" altLang="nl-BE" sz="3200">
                <a:solidFill>
                  <a:srgbClr val="3333FF"/>
                </a:solidFill>
              </a:rPr>
              <a:t>Example 3: serological data</a:t>
            </a:r>
            <a:endParaRPr lang="en-US" altLang="nl-BE" sz="3200">
              <a:solidFill>
                <a:srgbClr val="3333FF"/>
              </a:solidFill>
            </a:endParaRPr>
          </a:p>
        </p:txBody>
      </p:sp>
      <p:graphicFrame>
        <p:nvGraphicFramePr>
          <p:cNvPr id="226411" name="Group 107"/>
          <p:cNvGraphicFramePr>
            <a:graphicFrameLocks noGrp="1"/>
          </p:cNvGraphicFramePr>
          <p:nvPr>
            <p:ph sz="half" idx="1"/>
          </p:nvPr>
        </p:nvGraphicFramePr>
        <p:xfrm>
          <a:off x="457200" y="1600200"/>
          <a:ext cx="4038600" cy="4533904"/>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518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err="1">
                          <a:ln>
                            <a:noFill/>
                          </a:ln>
                          <a:solidFill>
                            <a:schemeClr val="tx1"/>
                          </a:solidFill>
                          <a:effectLst/>
                          <a:latin typeface="Comic Sans MS" pitchFamily="66" charset="0"/>
                        </a:rPr>
                        <a:t>Age</a:t>
                      </a:r>
                      <a:r>
                        <a:rPr kumimoji="0" lang="nl-BE" sz="1400" b="0" i="0" u="none" strike="noStrike" cap="none" normalizeH="0" baseline="0" dirty="0">
                          <a:ln>
                            <a:noFill/>
                          </a:ln>
                          <a:solidFill>
                            <a:schemeClr val="tx1"/>
                          </a:solidFill>
                          <a:effectLst/>
                          <a:latin typeface="Comic Sans MS" pitchFamily="66" charset="0"/>
                        </a:rPr>
                        <a:t> </a:t>
                      </a:r>
                      <a:r>
                        <a:rPr kumimoji="0" lang="nl-BE" sz="1400" b="0" i="0" u="none" strike="noStrike" cap="none" normalizeH="0" baseline="0" dirty="0" err="1">
                          <a:ln>
                            <a:noFill/>
                          </a:ln>
                          <a:solidFill>
                            <a:schemeClr val="tx1"/>
                          </a:solidFill>
                          <a:effectLst/>
                          <a:latin typeface="Comic Sans MS" pitchFamily="66" charset="0"/>
                        </a:rPr>
                        <a:t>group</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Mid age</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Sero positive</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Sample size</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1.5</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8</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123</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4.0</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6</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132</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7.5</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18</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182</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76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12.5</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14</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140</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17.5</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20</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138</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25.0</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39</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161</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35.0</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19</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133</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47.0</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25</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92</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60.0</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44</a:t>
                      </a:r>
                      <a:endParaRPr kumimoji="0" lang="en-US" sz="1400" b="0" i="0" u="none" strike="noStrike" cap="none" normalizeH="0" baseline="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74</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164924" name="Object 2"/>
          <p:cNvGraphicFramePr>
            <a:graphicFrameLocks noGrp="1" noChangeAspect="1"/>
          </p:cNvGraphicFramePr>
          <p:nvPr>
            <p:ph sz="half" idx="2"/>
          </p:nvPr>
        </p:nvGraphicFramePr>
        <p:xfrm>
          <a:off x="4648200" y="1557338"/>
          <a:ext cx="4038600" cy="4464050"/>
        </p:xfrm>
        <a:graphic>
          <a:graphicData uri="http://schemas.openxmlformats.org/presentationml/2006/ole">
            <mc:AlternateContent xmlns:mc="http://schemas.openxmlformats.org/markup-compatibility/2006">
              <mc:Choice xmlns:v="urn:schemas-microsoft-com:vml" Requires="v">
                <p:oleObj spid="_x0000_s78946" name="Graph Sheet" r:id="rId3" imgW="10058400" imgH="7771395" progId="SPLUSGraphSheetFileType">
                  <p:embed/>
                </p:oleObj>
              </mc:Choice>
              <mc:Fallback>
                <p:oleObj name="Graph Sheet" r:id="rId3" imgW="10058400" imgH="7771395" progId="SPLUSGraphSheetFileTyp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557338"/>
                        <a:ext cx="40386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925" name="Line 108"/>
          <p:cNvSpPr>
            <a:spLocks noChangeShapeType="1"/>
          </p:cNvSpPr>
          <p:nvPr/>
        </p:nvSpPr>
        <p:spPr bwMode="auto">
          <a:xfrm>
            <a:off x="1898650" y="6173788"/>
            <a:ext cx="0"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64926" name="Line 109"/>
          <p:cNvSpPr>
            <a:spLocks noChangeShapeType="1"/>
          </p:cNvSpPr>
          <p:nvPr/>
        </p:nvSpPr>
        <p:spPr bwMode="auto">
          <a:xfrm>
            <a:off x="1908175" y="6597650"/>
            <a:ext cx="48244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64927" name="Line 110"/>
          <p:cNvSpPr>
            <a:spLocks noChangeShapeType="1"/>
          </p:cNvSpPr>
          <p:nvPr/>
        </p:nvSpPr>
        <p:spPr bwMode="auto">
          <a:xfrm flipV="1">
            <a:off x="6732588" y="5957888"/>
            <a:ext cx="0" cy="6477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64928" name="Rectangle 111"/>
          <p:cNvSpPr>
            <a:spLocks noChangeArrowheads="1"/>
          </p:cNvSpPr>
          <p:nvPr/>
        </p:nvSpPr>
        <p:spPr bwMode="auto">
          <a:xfrm>
            <a:off x="2555875" y="5734050"/>
            <a:ext cx="1439863" cy="287338"/>
          </a:xfrm>
          <a:prstGeom prst="rect">
            <a:avLst/>
          </a:prstGeom>
          <a:solidFill>
            <a:srgbClr val="00FF00">
              <a:alpha val="30196"/>
            </a:srgb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64929" name="Text Box 112"/>
          <p:cNvSpPr txBox="1">
            <a:spLocks noChangeArrowheads="1"/>
          </p:cNvSpPr>
          <p:nvPr/>
        </p:nvSpPr>
        <p:spPr bwMode="auto">
          <a:xfrm>
            <a:off x="7308850" y="1484313"/>
            <a:ext cx="86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400">
                <a:solidFill>
                  <a:srgbClr val="00FF00"/>
                </a:solidFill>
                <a:latin typeface="Comic Sans MS" pitchFamily="66" charset="0"/>
              </a:rPr>
              <a:t>44/74</a:t>
            </a:r>
            <a:endParaRPr lang="en-US" altLang="nl-BE" sz="1400">
              <a:solidFill>
                <a:srgbClr val="00FF00"/>
              </a:solidFill>
              <a:latin typeface="Comic Sans MS" pitchFamily="66" charset="0"/>
            </a:endParaRPr>
          </a:p>
        </p:txBody>
      </p:sp>
      <p:sp>
        <p:nvSpPr>
          <p:cNvPr id="164930" name="Line 113"/>
          <p:cNvSpPr>
            <a:spLocks noChangeShapeType="1"/>
          </p:cNvSpPr>
          <p:nvPr/>
        </p:nvSpPr>
        <p:spPr bwMode="auto">
          <a:xfrm>
            <a:off x="7667625" y="1700213"/>
            <a:ext cx="576263" cy="504825"/>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64931" name="Rectangle 114"/>
          <p:cNvSpPr>
            <a:spLocks noChangeArrowheads="1"/>
          </p:cNvSpPr>
          <p:nvPr/>
        </p:nvSpPr>
        <p:spPr bwMode="auto">
          <a:xfrm>
            <a:off x="2555875" y="5302250"/>
            <a:ext cx="1439863" cy="287338"/>
          </a:xfrm>
          <a:prstGeom prst="rect">
            <a:avLst/>
          </a:prstGeom>
          <a:solidFill>
            <a:srgbClr val="FF9900">
              <a:alpha val="30196"/>
            </a:srgb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64932" name="Text Box 115"/>
          <p:cNvSpPr txBox="1">
            <a:spLocks noChangeArrowheads="1"/>
          </p:cNvSpPr>
          <p:nvPr/>
        </p:nvSpPr>
        <p:spPr bwMode="auto">
          <a:xfrm>
            <a:off x="6804025" y="3068638"/>
            <a:ext cx="86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400">
                <a:solidFill>
                  <a:srgbClr val="FF9900"/>
                </a:solidFill>
                <a:latin typeface="Comic Sans MS" pitchFamily="66" charset="0"/>
              </a:rPr>
              <a:t>25/92</a:t>
            </a:r>
            <a:endParaRPr lang="en-US" altLang="nl-BE" sz="1400">
              <a:solidFill>
                <a:srgbClr val="FF9900"/>
              </a:solidFill>
              <a:latin typeface="Comic Sans MS" pitchFamily="66" charset="0"/>
            </a:endParaRPr>
          </a:p>
        </p:txBody>
      </p:sp>
      <p:sp>
        <p:nvSpPr>
          <p:cNvPr id="164933" name="Line 116"/>
          <p:cNvSpPr>
            <a:spLocks noChangeShapeType="1"/>
          </p:cNvSpPr>
          <p:nvPr/>
        </p:nvSpPr>
        <p:spPr bwMode="auto">
          <a:xfrm>
            <a:off x="7235825" y="3357563"/>
            <a:ext cx="360363" cy="576262"/>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Tree>
    <p:extLst>
      <p:ext uri="{BB962C8B-B14F-4D97-AF65-F5344CB8AC3E}">
        <p14:creationId xmlns:p14="http://schemas.microsoft.com/office/powerpoint/2010/main" val="143112630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lang="en-ZA" altLang="nl-BE" sz="3200">
                <a:solidFill>
                  <a:srgbClr val="3333FF"/>
                </a:solidFill>
              </a:rPr>
              <a:t>Example 4: HIV data</a:t>
            </a:r>
          </a:p>
        </p:txBody>
      </p:sp>
      <p:sp>
        <p:nvSpPr>
          <p:cNvPr id="165891" name="Content Placeholder 2"/>
          <p:cNvSpPr>
            <a:spLocks noGrp="1"/>
          </p:cNvSpPr>
          <p:nvPr>
            <p:ph sz="half" idx="1"/>
          </p:nvPr>
        </p:nvSpPr>
        <p:spPr/>
        <p:txBody>
          <a:bodyPr/>
          <a:lstStyle/>
          <a:p>
            <a:r>
              <a:rPr lang="en-ZA" altLang="nl-BE" sz="2400"/>
              <a:t>Consider the HIV data set and the model for HIV (the outcome variable, yes/no or 1/0).</a:t>
            </a:r>
          </a:p>
          <a:p>
            <a:r>
              <a:rPr lang="en-ZA" altLang="nl-BE" sz="2400">
                <a:solidFill>
                  <a:srgbClr val="FF0000"/>
                </a:solidFill>
              </a:rPr>
              <a:t>Covariates:</a:t>
            </a:r>
          </a:p>
          <a:p>
            <a:r>
              <a:rPr lang="en-ZA" altLang="nl-BE" sz="2400"/>
              <a:t>Silicosis and age group (also coded 1/0). </a:t>
            </a:r>
          </a:p>
          <a:p>
            <a:r>
              <a:rPr lang="en-ZA" altLang="nl-BE" sz="2400"/>
              <a:t>Age group was coded 1 for people younger than 40.7 years </a:t>
            </a:r>
          </a:p>
          <a:p>
            <a:r>
              <a:rPr lang="en-ZA" altLang="nl-BE" sz="2400"/>
              <a:t>Age</a:t>
            </a:r>
          </a:p>
          <a:p>
            <a:endParaRPr lang="en-ZA" altLang="nl-BE" sz="2400"/>
          </a:p>
        </p:txBody>
      </p:sp>
      <p:sp>
        <p:nvSpPr>
          <p:cNvPr id="4" name="Slide Number Placeholder 3"/>
          <p:cNvSpPr>
            <a:spLocks noGrp="1"/>
          </p:cNvSpPr>
          <p:nvPr>
            <p:ph type="sldNum" sz="quarter" idx="12"/>
          </p:nvPr>
        </p:nvSpPr>
        <p:spPr/>
        <p:txBody>
          <a:bodyPr/>
          <a:lstStyle/>
          <a:p>
            <a:pPr>
              <a:defRPr/>
            </a:pPr>
            <a:fld id="{2D2C22FA-5FE1-4208-9E6D-DC37C8D250F4}" type="slidenum">
              <a:rPr lang="en-US" smtClean="0"/>
              <a:pPr>
                <a:defRPr/>
              </a:pPr>
              <a:t>219</a:t>
            </a:fld>
            <a:endParaRPr lang="en-US" dirty="0"/>
          </a:p>
        </p:txBody>
      </p:sp>
      <p:pic>
        <p:nvPicPr>
          <p:cNvPr id="165893"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48200" y="1858963"/>
            <a:ext cx="4038600" cy="4008437"/>
          </a:xfrm>
          <a:noFill/>
        </p:spPr>
      </p:pic>
      <p:sp>
        <p:nvSpPr>
          <p:cNvPr id="8" name="Content Placeholder 2"/>
          <p:cNvSpPr txBox="1">
            <a:spLocks/>
          </p:cNvSpPr>
          <p:nvPr/>
        </p:nvSpPr>
        <p:spPr bwMode="auto">
          <a:xfrm>
            <a:off x="4648200" y="1676400"/>
            <a:ext cx="40386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ZA" sz="2400" dirty="0">
                <a:latin typeface="+mn-lt"/>
              </a:rPr>
              <a:t>Response: HIV status (32.6% are positive).</a:t>
            </a:r>
          </a:p>
          <a:p>
            <a:pPr marL="342900" indent="-342900" eaLnBrk="0" hangingPunct="0">
              <a:spcBef>
                <a:spcPct val="20000"/>
              </a:spcBef>
              <a:buFont typeface="Arial" charset="0"/>
              <a:buChar char="•"/>
              <a:defRPr/>
            </a:pPr>
            <a:endParaRPr lang="en-ZA" sz="2400" dirty="0">
              <a:latin typeface="+mn-lt"/>
            </a:endParaRPr>
          </a:p>
        </p:txBody>
      </p:sp>
    </p:spTree>
    <p:extLst>
      <p:ext uri="{BB962C8B-B14F-4D97-AF65-F5344CB8AC3E}">
        <p14:creationId xmlns:p14="http://schemas.microsoft.com/office/powerpoint/2010/main" val="654880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F8F33-E833-410C-86D4-1EA22AEB9AFA}" type="slidenum">
              <a:rPr lang="en-GB" smtClean="0"/>
              <a:t>22</a:t>
            </a:fld>
            <a:endParaRPr lang="en-GB" dirty="0"/>
          </a:p>
        </p:txBody>
      </p:sp>
      <p:graphicFrame>
        <p:nvGraphicFramePr>
          <p:cNvPr id="4" name="Object 3"/>
          <p:cNvGraphicFramePr>
            <a:graphicFrameLocks noGrp="1" noChangeAspect="1"/>
          </p:cNvGraphicFramePr>
          <p:nvPr>
            <p:extLst>
              <p:ext uri="{D42A27DB-BD31-4B8C-83A1-F6EECF244321}">
                <p14:modId xmlns:p14="http://schemas.microsoft.com/office/powerpoint/2010/main" val="1480102648"/>
              </p:ext>
            </p:extLst>
          </p:nvPr>
        </p:nvGraphicFramePr>
        <p:xfrm>
          <a:off x="611560" y="1556792"/>
          <a:ext cx="2570162" cy="1301750"/>
        </p:xfrm>
        <a:graphic>
          <a:graphicData uri="http://schemas.openxmlformats.org/presentationml/2006/ole">
            <mc:AlternateContent xmlns:mc="http://schemas.openxmlformats.org/markup-compatibility/2006">
              <mc:Choice xmlns:v="urn:schemas-microsoft-com:vml" Requires="v">
                <p:oleObj spid="_x0000_s56437" name="Vergelijking" r:id="rId3" imgW="1307880" imgH="660240" progId="Equation.3">
                  <p:embed/>
                </p:oleObj>
              </mc:Choice>
              <mc:Fallback>
                <p:oleObj name="Vergelijking" r:id="rId3" imgW="1307880" imgH="660240" progId="Equation.3">
                  <p:embed/>
                  <p:pic>
                    <p:nvPicPr>
                      <p:cNvPr id="0" name=""/>
                      <p:cNvPicPr>
                        <a:picLocks noGrp="1" noChangeAspect="1" noChangeArrowheads="1"/>
                      </p:cNvPicPr>
                      <p:nvPr/>
                    </p:nvPicPr>
                    <p:blipFill>
                      <a:blip r:embed="rId4"/>
                      <a:srcRect/>
                      <a:stretch>
                        <a:fillRect/>
                      </a:stretch>
                    </p:blipFill>
                    <p:spPr bwMode="auto">
                      <a:xfrm>
                        <a:off x="611560" y="1556792"/>
                        <a:ext cx="2570162" cy="130175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 binomial distribution in R</a:t>
            </a:r>
          </a:p>
        </p:txBody>
      </p:sp>
      <p:pic>
        <p:nvPicPr>
          <p:cNvPr id="532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2996952"/>
            <a:ext cx="3751936" cy="374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14291" y="1412776"/>
            <a:ext cx="3946141" cy="369332"/>
          </a:xfrm>
          <a:prstGeom prst="rect">
            <a:avLst/>
          </a:prstGeom>
          <a:noFill/>
        </p:spPr>
        <p:txBody>
          <a:bodyPr wrap="square" rtlCol="0">
            <a:spAutoFit/>
          </a:bodyPr>
          <a:lstStyle/>
          <a:p>
            <a:r>
              <a:rPr lang="en-US" dirty="0"/>
              <a:t>1 sample  from B(3,0.5)</a:t>
            </a:r>
            <a:endParaRPr lang="nl-BE" dirty="0"/>
          </a:p>
        </p:txBody>
      </p:sp>
      <p:sp>
        <p:nvSpPr>
          <p:cNvPr id="7" name="Rectangle 6"/>
          <p:cNvSpPr/>
          <p:nvPr/>
        </p:nvSpPr>
        <p:spPr>
          <a:xfrm>
            <a:off x="4561042" y="2132856"/>
            <a:ext cx="2963286" cy="923330"/>
          </a:xfrm>
          <a:prstGeom prst="rect">
            <a:avLst/>
          </a:prstGeom>
          <a:ln>
            <a:solidFill>
              <a:schemeClr val="accent1"/>
            </a:solidFill>
            <a:prstDash val="lgDash"/>
          </a:ln>
        </p:spPr>
        <p:txBody>
          <a:bodyPr wrap="square">
            <a:spAutoFit/>
          </a:bodyPr>
          <a:lstStyle/>
          <a:p>
            <a:r>
              <a:rPr lang="es-ES" dirty="0">
                <a:latin typeface="Courier New" panose="02070309020205020404" pitchFamily="49" charset="0"/>
                <a:cs typeface="Courier New" panose="02070309020205020404" pitchFamily="49" charset="0"/>
              </a:rPr>
              <a:t>&gt; y&lt;-</a:t>
            </a:r>
            <a:r>
              <a:rPr lang="es-ES" dirty="0" err="1">
                <a:latin typeface="Courier New" panose="02070309020205020404" pitchFamily="49" charset="0"/>
                <a:cs typeface="Courier New" panose="02070309020205020404" pitchFamily="49" charset="0"/>
              </a:rPr>
              <a:t>rbinom</a:t>
            </a:r>
            <a:r>
              <a:rPr lang="es-ES" dirty="0">
                <a:latin typeface="Courier New" panose="02070309020205020404" pitchFamily="49" charset="0"/>
                <a:cs typeface="Courier New" panose="02070309020205020404" pitchFamily="49" charset="0"/>
              </a:rPr>
              <a:t>(1,3,0.5)</a:t>
            </a:r>
          </a:p>
          <a:p>
            <a:r>
              <a:rPr lang="es-ES" dirty="0">
                <a:latin typeface="Courier New" panose="02070309020205020404" pitchFamily="49" charset="0"/>
                <a:cs typeface="Courier New" panose="02070309020205020404" pitchFamily="49" charset="0"/>
              </a:rPr>
              <a:t>&gt; y</a:t>
            </a:r>
          </a:p>
          <a:p>
            <a:r>
              <a:rPr lang="es-ES" dirty="0">
                <a:latin typeface="Courier New" panose="02070309020205020404" pitchFamily="49" charset="0"/>
                <a:cs typeface="Courier New" panose="02070309020205020404" pitchFamily="49" charset="0"/>
              </a:rPr>
              <a:t>[1] 1</a:t>
            </a:r>
          </a:p>
        </p:txBody>
      </p:sp>
      <p:sp>
        <p:nvSpPr>
          <p:cNvPr id="11" name="TextBox 10"/>
          <p:cNvSpPr txBox="1"/>
          <p:nvPr/>
        </p:nvSpPr>
        <p:spPr>
          <a:xfrm>
            <a:off x="4666690" y="3244334"/>
            <a:ext cx="3946141" cy="369332"/>
          </a:xfrm>
          <a:prstGeom prst="rect">
            <a:avLst/>
          </a:prstGeom>
          <a:noFill/>
        </p:spPr>
        <p:txBody>
          <a:bodyPr wrap="square" rtlCol="0">
            <a:spAutoFit/>
          </a:bodyPr>
          <a:lstStyle/>
          <a:p>
            <a:r>
              <a:rPr lang="en-US" dirty="0"/>
              <a:t>10 samples  from B(3,0.5)</a:t>
            </a:r>
            <a:endParaRPr lang="nl-BE" dirty="0"/>
          </a:p>
        </p:txBody>
      </p:sp>
      <p:sp>
        <p:nvSpPr>
          <p:cNvPr id="8" name="Rectangle 7"/>
          <p:cNvSpPr/>
          <p:nvPr/>
        </p:nvSpPr>
        <p:spPr>
          <a:xfrm>
            <a:off x="4666690" y="3946773"/>
            <a:ext cx="3793742" cy="2031325"/>
          </a:xfrm>
          <a:prstGeom prst="rect">
            <a:avLst/>
          </a:prstGeom>
          <a:ln>
            <a:solidFill>
              <a:schemeClr val="accent1"/>
            </a:solidFill>
            <a:prstDash val="lgDash"/>
          </a:ln>
        </p:spPr>
        <p:txBody>
          <a:bodyPr wrap="square">
            <a:spAutoFit/>
          </a:bodyPr>
          <a:lstStyle/>
          <a:p>
            <a:r>
              <a:rPr lang="es-ES" dirty="0">
                <a:latin typeface="Courier New" panose="02070309020205020404" pitchFamily="49" charset="0"/>
                <a:cs typeface="Courier New" panose="02070309020205020404" pitchFamily="49" charset="0"/>
              </a:rPr>
              <a:t>&gt; y&lt;-</a:t>
            </a:r>
            <a:r>
              <a:rPr lang="es-ES" dirty="0" err="1">
                <a:latin typeface="Courier New" panose="02070309020205020404" pitchFamily="49" charset="0"/>
                <a:cs typeface="Courier New" panose="02070309020205020404" pitchFamily="49" charset="0"/>
              </a:rPr>
              <a:t>rbinom</a:t>
            </a:r>
            <a:r>
              <a:rPr lang="es-ES" dirty="0">
                <a:latin typeface="Courier New" panose="02070309020205020404" pitchFamily="49" charset="0"/>
                <a:cs typeface="Courier New" panose="02070309020205020404" pitchFamily="49" charset="0"/>
              </a:rPr>
              <a:t>(10,3,0.5)</a:t>
            </a:r>
          </a:p>
          <a:p>
            <a:r>
              <a:rPr lang="es-ES" dirty="0">
                <a:latin typeface="Courier New" panose="02070309020205020404" pitchFamily="49" charset="0"/>
                <a:cs typeface="Courier New" panose="02070309020205020404" pitchFamily="49" charset="0"/>
              </a:rPr>
              <a:t>&gt; y</a:t>
            </a:r>
          </a:p>
          <a:p>
            <a:r>
              <a:rPr lang="es-ES" dirty="0">
                <a:latin typeface="Courier New" panose="02070309020205020404" pitchFamily="49" charset="0"/>
                <a:cs typeface="Courier New" panose="02070309020205020404" pitchFamily="49" charset="0"/>
              </a:rPr>
              <a:t> [1] 0 1 1 3 3 0 1 1 1 1</a:t>
            </a:r>
          </a:p>
          <a:p>
            <a:r>
              <a:rPr lang="es-ES" dirty="0">
                <a:latin typeface="Courier New" panose="02070309020205020404" pitchFamily="49" charset="0"/>
                <a:cs typeface="Courier New" panose="02070309020205020404" pitchFamily="49" charset="0"/>
              </a:rPr>
              <a:t>&gt; mean(y)</a:t>
            </a:r>
          </a:p>
          <a:p>
            <a:r>
              <a:rPr lang="es-ES" dirty="0">
                <a:latin typeface="Courier New" panose="02070309020205020404" pitchFamily="49" charset="0"/>
                <a:cs typeface="Courier New" panose="02070309020205020404" pitchFamily="49" charset="0"/>
              </a:rPr>
              <a:t>[1] 1.2</a:t>
            </a:r>
          </a:p>
          <a:p>
            <a:r>
              <a:rPr lang="es-ES" dirty="0">
                <a:latin typeface="Courier New" panose="02070309020205020404" pitchFamily="49" charset="0"/>
                <a:cs typeface="Courier New" panose="02070309020205020404" pitchFamily="49" charset="0"/>
              </a:rPr>
              <a:t>&gt; </a:t>
            </a:r>
            <a:r>
              <a:rPr lang="es-ES" dirty="0" err="1">
                <a:latin typeface="Courier New" panose="02070309020205020404" pitchFamily="49" charset="0"/>
                <a:cs typeface="Courier New" panose="02070309020205020404" pitchFamily="49" charset="0"/>
              </a:rPr>
              <a:t>var</a:t>
            </a:r>
            <a:r>
              <a:rPr lang="es-ES" dirty="0">
                <a:latin typeface="Courier New" panose="02070309020205020404" pitchFamily="49" charset="0"/>
                <a:cs typeface="Courier New" panose="02070309020205020404" pitchFamily="49" charset="0"/>
              </a:rPr>
              <a:t>(y)</a:t>
            </a:r>
          </a:p>
          <a:p>
            <a:r>
              <a:rPr lang="es-ES" dirty="0">
                <a:latin typeface="Courier New" panose="02070309020205020404" pitchFamily="49" charset="0"/>
                <a:cs typeface="Courier New" panose="02070309020205020404" pitchFamily="49" charset="0"/>
              </a:rPr>
              <a:t>[1] 1.066667</a:t>
            </a:r>
          </a:p>
        </p:txBody>
      </p:sp>
      <p:cxnSp>
        <p:nvCxnSpPr>
          <p:cNvPr id="13" name="Straight Connector 12"/>
          <p:cNvCxnSpPr/>
          <p:nvPr/>
        </p:nvCxnSpPr>
        <p:spPr>
          <a:xfrm>
            <a:off x="4283968" y="1453426"/>
            <a:ext cx="0" cy="4855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6382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p:txBody>
          <a:bodyPr/>
          <a:lstStyle/>
          <a:p>
            <a:r>
              <a:rPr lang="en-US" altLang="nl-BE" sz="3200">
                <a:solidFill>
                  <a:srgbClr val="3333FF"/>
                </a:solidFill>
              </a:rPr>
              <a:t>Example 4: HIV data</a:t>
            </a:r>
            <a:endParaRPr lang="nl-BE" altLang="nl-BE" sz="3200">
              <a:solidFill>
                <a:srgbClr val="3333FF"/>
              </a:solidFill>
            </a:endParaRPr>
          </a:p>
        </p:txBody>
      </p:sp>
      <p:sp>
        <p:nvSpPr>
          <p:cNvPr id="4" name="Slide Number Placeholder 3"/>
          <p:cNvSpPr>
            <a:spLocks noGrp="1"/>
          </p:cNvSpPr>
          <p:nvPr>
            <p:ph type="sldNum" sz="quarter" idx="12"/>
          </p:nvPr>
        </p:nvSpPr>
        <p:spPr/>
        <p:txBody>
          <a:bodyPr/>
          <a:lstStyle/>
          <a:p>
            <a:pPr>
              <a:defRPr/>
            </a:pPr>
            <a:fld id="{A6D8FAF2-48CC-4A62-B3AF-EF8A87188215}" type="slidenum">
              <a:rPr lang="en-US" smtClean="0"/>
              <a:pPr>
                <a:defRPr/>
              </a:pPr>
              <a:t>220</a:t>
            </a:fld>
            <a:endParaRPr lang="en-US" dirty="0"/>
          </a:p>
        </p:txBody>
      </p:sp>
      <p:sp>
        <p:nvSpPr>
          <p:cNvPr id="166916" name="Rectangle 4"/>
          <p:cNvSpPr>
            <a:spLocks noChangeArrowheads="1"/>
          </p:cNvSpPr>
          <p:nvPr/>
        </p:nvSpPr>
        <p:spPr bwMode="auto">
          <a:xfrm>
            <a:off x="0" y="15240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a:latin typeface="SAS Monospace" pitchFamily="49" charset="0"/>
              </a:rPr>
              <a:t>&gt; par(mfrow=c(1,1))</a:t>
            </a:r>
          </a:p>
          <a:p>
            <a:pPr eaLnBrk="1" hangingPunct="1"/>
            <a:r>
              <a:rPr lang="nl-BE" altLang="nl-BE">
                <a:latin typeface="SAS Monospace" pitchFamily="49" charset="0"/>
              </a:rPr>
              <a:t>&gt; plot(hivdat$age,hivdat$hiv)</a:t>
            </a:r>
          </a:p>
        </p:txBody>
      </p:sp>
      <p:pic>
        <p:nvPicPr>
          <p:cNvPr id="1669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325" y="685800"/>
            <a:ext cx="54006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52400" y="2590800"/>
            <a:ext cx="3962400" cy="1570038"/>
          </a:xfrm>
          <a:prstGeom prst="rect">
            <a:avLst/>
          </a:prstGeom>
          <a:noFill/>
        </p:spPr>
        <p:txBody>
          <a:bodyPr>
            <a:spAutoFit/>
          </a:bodyPr>
          <a:lstStyle/>
          <a:p>
            <a:pPr>
              <a:buFont typeface="Arial" pitchFamily="34" charset="0"/>
              <a:buChar char="•"/>
              <a:defRPr/>
            </a:pPr>
            <a:r>
              <a:rPr lang="en-US" sz="2400" dirty="0">
                <a:latin typeface="+mn-lt"/>
              </a:rPr>
              <a:t>Continuous predictor.</a:t>
            </a:r>
          </a:p>
          <a:p>
            <a:pPr>
              <a:buFont typeface="Arial" pitchFamily="34" charset="0"/>
              <a:buChar char="•"/>
              <a:defRPr/>
            </a:pPr>
            <a:r>
              <a:rPr lang="en-US" sz="2400" dirty="0">
                <a:latin typeface="+mn-lt"/>
              </a:rPr>
              <a:t>Age as predictor variable.</a:t>
            </a:r>
          </a:p>
          <a:p>
            <a:pPr>
              <a:buFont typeface="Arial" pitchFamily="34" charset="0"/>
              <a:buChar char="•"/>
              <a:defRPr/>
            </a:pPr>
            <a:r>
              <a:rPr lang="en-US" sz="2400" dirty="0">
                <a:latin typeface="+mn-lt"/>
              </a:rPr>
              <a:t>Response: HIV STATUS</a:t>
            </a:r>
          </a:p>
          <a:p>
            <a:pPr>
              <a:defRPr/>
            </a:pPr>
            <a:endParaRPr lang="nl-BE" sz="2400" dirty="0">
              <a:latin typeface="+mn-lt"/>
            </a:endParaRPr>
          </a:p>
        </p:txBody>
      </p:sp>
      <p:sp>
        <p:nvSpPr>
          <p:cNvPr id="8" name="Content Placeholder 6"/>
          <p:cNvSpPr txBox="1">
            <a:spLocks/>
          </p:cNvSpPr>
          <p:nvPr/>
        </p:nvSpPr>
        <p:spPr bwMode="auto">
          <a:xfrm>
            <a:off x="304800" y="4343400"/>
            <a:ext cx="4114800" cy="990600"/>
          </a:xfrm>
          <a:prstGeom prst="rect">
            <a:avLst/>
          </a:prstGeom>
          <a:noFill/>
          <a:ln w="9525">
            <a:noFill/>
            <a:miter lim="800000"/>
            <a:headEnd/>
            <a:tailEnd/>
          </a:ln>
        </p:spPr>
        <p:txBody>
          <a:bodyPr/>
          <a:lstStyle/>
          <a:p>
            <a:pPr marL="342900" indent="-342900" eaLnBrk="0" hangingPunct="0">
              <a:spcBef>
                <a:spcPct val="20000"/>
              </a:spcBef>
              <a:defRPr/>
            </a:pPr>
            <a:r>
              <a:rPr lang="en-US" sz="2400" dirty="0">
                <a:solidFill>
                  <a:srgbClr val="3333FF"/>
                </a:solidFill>
                <a:latin typeface="+mn-lt"/>
              </a:rPr>
              <a:t>Does the probability to be HIV</a:t>
            </a:r>
          </a:p>
          <a:p>
            <a:pPr marL="342900" indent="-342900" eaLnBrk="0" hangingPunct="0">
              <a:spcBef>
                <a:spcPct val="20000"/>
              </a:spcBef>
              <a:defRPr/>
            </a:pPr>
            <a:r>
              <a:rPr lang="en-US" sz="2400" dirty="0">
                <a:solidFill>
                  <a:srgbClr val="3333FF"/>
                </a:solidFill>
                <a:latin typeface="+mn-lt"/>
              </a:rPr>
              <a:t> positive depends on age ?</a:t>
            </a:r>
            <a:endParaRPr lang="nl-BE" sz="3200" dirty="0">
              <a:solidFill>
                <a:srgbClr val="3333FF"/>
              </a:solidFill>
              <a:latin typeface="+mn-lt"/>
            </a:endParaRPr>
          </a:p>
        </p:txBody>
      </p:sp>
    </p:spTree>
    <p:extLst>
      <p:ext uri="{BB962C8B-B14F-4D97-AF65-F5344CB8AC3E}">
        <p14:creationId xmlns:p14="http://schemas.microsoft.com/office/powerpoint/2010/main" val="254519729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a:xfrm>
            <a:off x="457200" y="274638"/>
            <a:ext cx="8229600" cy="563562"/>
          </a:xfrm>
        </p:spPr>
        <p:txBody>
          <a:bodyPr>
            <a:normAutofit fontScale="90000"/>
          </a:bodyPr>
          <a:lstStyle/>
          <a:p>
            <a:pPr eaLnBrk="1" hangingPunct="1"/>
            <a:r>
              <a:rPr lang="en-US" altLang="nl-BE" sz="3200">
                <a:solidFill>
                  <a:srgbClr val="3333FF"/>
                </a:solidFill>
              </a:rPr>
              <a:t>Example 5: toxicity example (Budworm) </a:t>
            </a:r>
          </a:p>
        </p:txBody>
      </p:sp>
      <p:sp>
        <p:nvSpPr>
          <p:cNvPr id="167939" name="Content Placeholder 2"/>
          <p:cNvSpPr>
            <a:spLocks noGrp="1"/>
          </p:cNvSpPr>
          <p:nvPr>
            <p:ph idx="1"/>
          </p:nvPr>
        </p:nvSpPr>
        <p:spPr>
          <a:xfrm>
            <a:off x="457200" y="838200"/>
            <a:ext cx="8229600" cy="5486400"/>
          </a:xfrm>
        </p:spPr>
        <p:txBody>
          <a:bodyPr>
            <a:normAutofit lnSpcReduction="10000"/>
          </a:bodyPr>
          <a:lstStyle/>
          <a:p>
            <a:pPr algn="ctr" eaLnBrk="1" hangingPunct="1">
              <a:buFont typeface="Arial" charset="0"/>
              <a:buNone/>
            </a:pPr>
            <a:r>
              <a:rPr lang="en-US" altLang="nl-BE" sz="2400"/>
              <a:t>	</a:t>
            </a:r>
          </a:p>
          <a:p>
            <a:pPr algn="just" eaLnBrk="1" hangingPunct="1">
              <a:buFont typeface="Arial" charset="0"/>
              <a:buNone/>
            </a:pPr>
            <a:r>
              <a:rPr lang="en-US" altLang="nl-BE" sz="2400"/>
              <a:t>	Collett (1991) describes an  experiment on the toxicity of the pyrethoid trans - cypermethrin to the tobacco budworm. </a:t>
            </a:r>
          </a:p>
          <a:p>
            <a:pPr algn="just" eaLnBrk="1" hangingPunct="1">
              <a:buFont typeface="Arial" charset="0"/>
              <a:buNone/>
            </a:pPr>
            <a:r>
              <a:rPr lang="en-US" altLang="nl-BE" sz="2400"/>
              <a:t>     </a:t>
            </a:r>
          </a:p>
          <a:p>
            <a:pPr algn="just" eaLnBrk="1" hangingPunct="1">
              <a:buFont typeface="Arial" charset="0"/>
              <a:buNone/>
            </a:pPr>
            <a:r>
              <a:rPr lang="en-US" altLang="nl-BE" sz="2400"/>
              <a:t>     Batches of 20 moths of each sex were exposed to varying doses of the pyrethoid for three days and the </a:t>
            </a:r>
            <a:r>
              <a:rPr lang="en-US" altLang="nl-BE" sz="2400">
                <a:solidFill>
                  <a:srgbClr val="FF0000"/>
                </a:solidFill>
              </a:rPr>
              <a:t>number knocked out </a:t>
            </a:r>
            <a:r>
              <a:rPr lang="en-US" altLang="nl-BE" sz="2400"/>
              <a:t>in each batch was recorded:</a:t>
            </a:r>
          </a:p>
          <a:p>
            <a:pPr algn="just" eaLnBrk="1" hangingPunct="1">
              <a:buFont typeface="Arial" charset="0"/>
              <a:buNone/>
            </a:pPr>
            <a:endParaRPr lang="en-US" altLang="nl-BE" sz="2400"/>
          </a:p>
          <a:p>
            <a:pPr algn="just" eaLnBrk="1" hangingPunct="1">
              <a:buFont typeface="Arial" charset="0"/>
              <a:buNone/>
            </a:pPr>
            <a:endParaRPr lang="en-US" altLang="nl-BE" sz="2400"/>
          </a:p>
          <a:p>
            <a:pPr algn="just" eaLnBrk="1" hangingPunct="1">
              <a:buFont typeface="Arial" charset="0"/>
              <a:buNone/>
            </a:pPr>
            <a:endParaRPr lang="en-US" altLang="nl-BE" sz="2400"/>
          </a:p>
          <a:p>
            <a:pPr algn="just" eaLnBrk="1" hangingPunct="1">
              <a:buFont typeface="Arial" charset="0"/>
              <a:buNone/>
            </a:pPr>
            <a:endParaRPr lang="en-US" altLang="nl-BE" sz="2400"/>
          </a:p>
          <a:p>
            <a:pPr algn="just" eaLnBrk="1" hangingPunct="1">
              <a:buFont typeface="Arial" charset="0"/>
              <a:buNone/>
            </a:pPr>
            <a:endParaRPr lang="en-US" altLang="nl-BE" sz="2400"/>
          </a:p>
          <a:p>
            <a:pPr algn="just" eaLnBrk="1" hangingPunct="1">
              <a:buFont typeface="Arial" charset="0"/>
              <a:buNone/>
            </a:pPr>
            <a:r>
              <a:rPr lang="en-US" altLang="nl-BE" sz="2400"/>
              <a:t>      Predictor: log(dose)</a:t>
            </a:r>
          </a:p>
          <a:p>
            <a:pPr algn="just" eaLnBrk="1" hangingPunct="1">
              <a:buFont typeface="Arial" charset="0"/>
              <a:buNone/>
            </a:pPr>
            <a:endParaRPr lang="en-US" altLang="nl-BE" sz="2400"/>
          </a:p>
          <a:p>
            <a:pPr algn="just" eaLnBrk="1" hangingPunct="1">
              <a:buFont typeface="Arial" charset="0"/>
              <a:buNone/>
            </a:pPr>
            <a:endParaRPr lang="en-US" altLang="nl-BE" sz="2400"/>
          </a:p>
          <a:p>
            <a:pPr algn="just" eaLnBrk="1" hangingPunct="1">
              <a:buFont typeface="Arial" charset="0"/>
              <a:buNone/>
            </a:pPr>
            <a:endParaRPr lang="en-US" altLang="nl-BE" sz="2400"/>
          </a:p>
        </p:txBody>
      </p:sp>
      <p:graphicFrame>
        <p:nvGraphicFramePr>
          <p:cNvPr id="5" name="Table 4"/>
          <p:cNvGraphicFramePr>
            <a:graphicFrameLocks noGrp="1"/>
          </p:cNvGraphicFramePr>
          <p:nvPr/>
        </p:nvGraphicFramePr>
        <p:xfrm>
          <a:off x="2514600" y="4079875"/>
          <a:ext cx="4419599" cy="1482724"/>
        </p:xfrm>
        <a:graphic>
          <a:graphicData uri="http://schemas.openxmlformats.org/drawingml/2006/table">
            <a:tbl>
              <a:tblPr firstRow="1" bandRow="1">
                <a:tableStyleId>{5940675A-B579-460E-94D1-54222C63F5DA}</a:tableStyleId>
              </a:tblPr>
              <a:tblGrid>
                <a:gridCol w="1157390">
                  <a:extLst>
                    <a:ext uri="{9D8B030D-6E8A-4147-A177-3AD203B41FA5}">
                      <a16:colId xmlns:a16="http://schemas.microsoft.com/office/drawing/2014/main" val="20000"/>
                    </a:ext>
                  </a:extLst>
                </a:gridCol>
                <a:gridCol w="466693">
                  <a:extLst>
                    <a:ext uri="{9D8B030D-6E8A-4147-A177-3AD203B41FA5}">
                      <a16:colId xmlns:a16="http://schemas.microsoft.com/office/drawing/2014/main" val="20001"/>
                    </a:ext>
                  </a:extLst>
                </a:gridCol>
                <a:gridCol w="466693">
                  <a:extLst>
                    <a:ext uri="{9D8B030D-6E8A-4147-A177-3AD203B41FA5}">
                      <a16:colId xmlns:a16="http://schemas.microsoft.com/office/drawing/2014/main" val="20002"/>
                    </a:ext>
                  </a:extLst>
                </a:gridCol>
                <a:gridCol w="466693">
                  <a:extLst>
                    <a:ext uri="{9D8B030D-6E8A-4147-A177-3AD203B41FA5}">
                      <a16:colId xmlns:a16="http://schemas.microsoft.com/office/drawing/2014/main" val="20003"/>
                    </a:ext>
                  </a:extLst>
                </a:gridCol>
                <a:gridCol w="620710">
                  <a:extLst>
                    <a:ext uri="{9D8B030D-6E8A-4147-A177-3AD203B41FA5}">
                      <a16:colId xmlns:a16="http://schemas.microsoft.com/office/drawing/2014/main" val="20004"/>
                    </a:ext>
                  </a:extLst>
                </a:gridCol>
                <a:gridCol w="620710">
                  <a:extLst>
                    <a:ext uri="{9D8B030D-6E8A-4147-A177-3AD203B41FA5}">
                      <a16:colId xmlns:a16="http://schemas.microsoft.com/office/drawing/2014/main" val="20005"/>
                    </a:ext>
                  </a:extLst>
                </a:gridCol>
                <a:gridCol w="620710">
                  <a:extLst>
                    <a:ext uri="{9D8B030D-6E8A-4147-A177-3AD203B41FA5}">
                      <a16:colId xmlns:a16="http://schemas.microsoft.com/office/drawing/2014/main" val="20006"/>
                    </a:ext>
                  </a:extLst>
                </a:gridCol>
              </a:tblGrid>
              <a:tr h="370681">
                <a:tc rowSpan="2">
                  <a:txBody>
                    <a:bodyPr/>
                    <a:lstStyle/>
                    <a:p>
                      <a:pPr algn="ctr"/>
                      <a:endParaRPr lang="en-US" sz="1800" dirty="0"/>
                    </a:p>
                    <a:p>
                      <a:pPr algn="ctr"/>
                      <a:r>
                        <a:rPr lang="en-US" sz="1800" dirty="0"/>
                        <a:t>Sex</a:t>
                      </a:r>
                    </a:p>
                  </a:txBody>
                  <a:tcPr marT="45700" marB="45700">
                    <a:lnL w="12700" cmpd="sng">
                      <a:noFill/>
                    </a:lnL>
                    <a:lnR w="12700" cmpd="sng">
                      <a:noFill/>
                    </a:lnR>
                  </a:tcPr>
                </a:tc>
                <a:tc gridSpan="6">
                  <a:txBody>
                    <a:bodyPr/>
                    <a:lstStyle/>
                    <a:p>
                      <a:pPr algn="ctr"/>
                      <a:r>
                        <a:rPr lang="en-US" sz="1800" dirty="0"/>
                        <a:t>Dose (</a:t>
                      </a:r>
                      <a:r>
                        <a:rPr lang="en-US" sz="1800" dirty="0">
                          <a:sym typeface="Symbol"/>
                        </a:rPr>
                        <a:t> g)</a:t>
                      </a:r>
                      <a:endParaRPr lang="en-US" sz="1800" dirty="0"/>
                    </a:p>
                  </a:txBody>
                  <a:tcPr marT="45700" marB="45700">
                    <a:lnL w="12700" cmpd="sng">
                      <a:noFill/>
                    </a:lnL>
                    <a:lnR w="12700" cmpd="sng">
                      <a:noFill/>
                    </a:lnR>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370681">
                <a:tc vMerge="1">
                  <a:txBody>
                    <a:bodyPr/>
                    <a:lstStyle/>
                    <a:p>
                      <a:endParaRPr lang="en-US" dirty="0"/>
                    </a:p>
                  </a:txBody>
                  <a:tcPr/>
                </a:tc>
                <a:tc>
                  <a:txBody>
                    <a:bodyPr/>
                    <a:lstStyle/>
                    <a:p>
                      <a:r>
                        <a:rPr lang="en-US" sz="1800" dirty="0"/>
                        <a:t>1</a:t>
                      </a:r>
                    </a:p>
                  </a:txBody>
                  <a:tcPr marT="45700" marB="45700">
                    <a:lnL w="12700" cmpd="sng">
                      <a:noFill/>
                    </a:lnL>
                    <a:lnR w="12700" cmpd="sng">
                      <a:noFill/>
                    </a:lnR>
                  </a:tcPr>
                </a:tc>
                <a:tc>
                  <a:txBody>
                    <a:bodyPr/>
                    <a:lstStyle/>
                    <a:p>
                      <a:r>
                        <a:rPr lang="en-US" sz="1800" dirty="0"/>
                        <a:t>2</a:t>
                      </a:r>
                    </a:p>
                  </a:txBody>
                  <a:tcPr marT="45700" marB="45700">
                    <a:lnL w="12700" cmpd="sng">
                      <a:noFill/>
                    </a:lnL>
                    <a:lnR w="12700" cmpd="sng">
                      <a:noFill/>
                    </a:lnR>
                  </a:tcPr>
                </a:tc>
                <a:tc>
                  <a:txBody>
                    <a:bodyPr/>
                    <a:lstStyle/>
                    <a:p>
                      <a:r>
                        <a:rPr lang="en-US" sz="1800" dirty="0"/>
                        <a:t>4</a:t>
                      </a:r>
                    </a:p>
                  </a:txBody>
                  <a:tcPr marT="45700" marB="45700">
                    <a:lnL w="12700" cmpd="sng">
                      <a:noFill/>
                    </a:lnL>
                    <a:lnR w="12700" cmpd="sng">
                      <a:noFill/>
                    </a:lnR>
                  </a:tcPr>
                </a:tc>
                <a:tc>
                  <a:txBody>
                    <a:bodyPr/>
                    <a:lstStyle/>
                    <a:p>
                      <a:r>
                        <a:rPr lang="en-US" sz="1800" dirty="0"/>
                        <a:t>8</a:t>
                      </a:r>
                    </a:p>
                  </a:txBody>
                  <a:tcPr marT="45700" marB="45700">
                    <a:lnL w="12700" cmpd="sng">
                      <a:noFill/>
                    </a:lnL>
                    <a:lnR w="12700" cmpd="sng">
                      <a:noFill/>
                    </a:lnR>
                  </a:tcPr>
                </a:tc>
                <a:tc>
                  <a:txBody>
                    <a:bodyPr/>
                    <a:lstStyle/>
                    <a:p>
                      <a:r>
                        <a:rPr lang="en-US" sz="1800" dirty="0"/>
                        <a:t>16</a:t>
                      </a:r>
                    </a:p>
                  </a:txBody>
                  <a:tcPr marT="45700" marB="45700">
                    <a:lnL w="12700" cmpd="sng">
                      <a:noFill/>
                    </a:lnL>
                    <a:lnR w="12700" cmpd="sng">
                      <a:noFill/>
                    </a:lnR>
                  </a:tcPr>
                </a:tc>
                <a:tc>
                  <a:txBody>
                    <a:bodyPr/>
                    <a:lstStyle/>
                    <a:p>
                      <a:r>
                        <a:rPr lang="en-US" sz="1800" dirty="0"/>
                        <a:t>32</a:t>
                      </a:r>
                    </a:p>
                  </a:txBody>
                  <a:tcPr marT="45700" marB="45700">
                    <a:lnL w="12700" cmpd="sng">
                      <a:noFill/>
                    </a:lnL>
                    <a:lnR w="12700" cmpd="sng">
                      <a:noFill/>
                    </a:lnR>
                  </a:tcPr>
                </a:tc>
                <a:extLst>
                  <a:ext uri="{0D108BD9-81ED-4DB2-BD59-A6C34878D82A}">
                    <a16:rowId xmlns:a16="http://schemas.microsoft.com/office/drawing/2014/main" val="10001"/>
                  </a:ext>
                </a:extLst>
              </a:tr>
              <a:tr h="370681">
                <a:tc>
                  <a:txBody>
                    <a:bodyPr/>
                    <a:lstStyle/>
                    <a:p>
                      <a:r>
                        <a:rPr lang="en-US" sz="1800" dirty="0"/>
                        <a:t>Male</a:t>
                      </a:r>
                    </a:p>
                  </a:txBody>
                  <a:tcPr marT="45700" marB="45700">
                    <a:lnL w="12700" cmpd="sng">
                      <a:noFill/>
                    </a:lnL>
                    <a:lnR w="12700" cmpd="sng">
                      <a:noFill/>
                    </a:lnR>
                    <a:lnB w="12700" cmpd="sng">
                      <a:noFill/>
                    </a:lnB>
                  </a:tcPr>
                </a:tc>
                <a:tc>
                  <a:txBody>
                    <a:bodyPr/>
                    <a:lstStyle/>
                    <a:p>
                      <a:r>
                        <a:rPr lang="en-US" sz="1800" dirty="0"/>
                        <a:t>1</a:t>
                      </a:r>
                    </a:p>
                  </a:txBody>
                  <a:tcPr marT="45700" marB="45700">
                    <a:lnL w="12700" cmpd="sng">
                      <a:noFill/>
                    </a:lnL>
                    <a:lnR w="12700" cmpd="sng">
                      <a:noFill/>
                    </a:lnR>
                    <a:lnB w="12700" cmpd="sng">
                      <a:noFill/>
                    </a:lnB>
                  </a:tcPr>
                </a:tc>
                <a:tc>
                  <a:txBody>
                    <a:bodyPr/>
                    <a:lstStyle/>
                    <a:p>
                      <a:r>
                        <a:rPr lang="en-US" sz="1800" dirty="0"/>
                        <a:t>4</a:t>
                      </a:r>
                    </a:p>
                  </a:txBody>
                  <a:tcPr marT="45700" marB="45700">
                    <a:lnL w="12700" cmpd="sng">
                      <a:noFill/>
                    </a:lnL>
                    <a:lnR w="12700" cmpd="sng">
                      <a:noFill/>
                    </a:lnR>
                    <a:lnB w="12700" cmpd="sng">
                      <a:noFill/>
                    </a:lnB>
                  </a:tcPr>
                </a:tc>
                <a:tc>
                  <a:txBody>
                    <a:bodyPr/>
                    <a:lstStyle/>
                    <a:p>
                      <a:r>
                        <a:rPr lang="en-US" sz="1800" dirty="0"/>
                        <a:t>9</a:t>
                      </a:r>
                    </a:p>
                  </a:txBody>
                  <a:tcPr marT="45700" marB="45700">
                    <a:lnL w="12700" cmpd="sng">
                      <a:noFill/>
                    </a:lnL>
                    <a:lnR w="12700" cmpd="sng">
                      <a:noFill/>
                    </a:lnR>
                    <a:lnB w="12700" cmpd="sng">
                      <a:noFill/>
                    </a:lnB>
                  </a:tcPr>
                </a:tc>
                <a:tc>
                  <a:txBody>
                    <a:bodyPr/>
                    <a:lstStyle/>
                    <a:p>
                      <a:r>
                        <a:rPr lang="en-US" sz="1800" dirty="0"/>
                        <a:t>13</a:t>
                      </a:r>
                    </a:p>
                  </a:txBody>
                  <a:tcPr marT="45700" marB="45700">
                    <a:lnL w="12700" cmpd="sng">
                      <a:noFill/>
                    </a:lnL>
                    <a:lnR w="12700" cmpd="sng">
                      <a:noFill/>
                    </a:lnR>
                    <a:lnB w="12700" cmpd="sng">
                      <a:noFill/>
                    </a:lnB>
                  </a:tcPr>
                </a:tc>
                <a:tc>
                  <a:txBody>
                    <a:bodyPr/>
                    <a:lstStyle/>
                    <a:p>
                      <a:r>
                        <a:rPr lang="en-US" sz="1800" dirty="0"/>
                        <a:t>18</a:t>
                      </a:r>
                    </a:p>
                  </a:txBody>
                  <a:tcPr marT="45700" marB="45700">
                    <a:lnL w="12700" cmpd="sng">
                      <a:noFill/>
                    </a:lnL>
                    <a:lnR w="12700" cmpd="sng">
                      <a:noFill/>
                    </a:lnR>
                    <a:lnB w="12700" cmpd="sng">
                      <a:noFill/>
                    </a:lnB>
                  </a:tcPr>
                </a:tc>
                <a:tc>
                  <a:txBody>
                    <a:bodyPr/>
                    <a:lstStyle/>
                    <a:p>
                      <a:r>
                        <a:rPr lang="en-US" sz="1800" dirty="0"/>
                        <a:t>20</a:t>
                      </a:r>
                    </a:p>
                  </a:txBody>
                  <a:tcPr marT="45700" marB="45700">
                    <a:lnL w="12700" cmpd="sng">
                      <a:noFill/>
                    </a:lnL>
                    <a:lnR w="12700" cmpd="sng">
                      <a:noFill/>
                    </a:lnR>
                    <a:lnB w="12700" cmpd="sng">
                      <a:noFill/>
                    </a:lnB>
                  </a:tcPr>
                </a:tc>
                <a:extLst>
                  <a:ext uri="{0D108BD9-81ED-4DB2-BD59-A6C34878D82A}">
                    <a16:rowId xmlns:a16="http://schemas.microsoft.com/office/drawing/2014/main" val="10002"/>
                  </a:ext>
                </a:extLst>
              </a:tr>
              <a:tr h="370681">
                <a:tc>
                  <a:txBody>
                    <a:bodyPr/>
                    <a:lstStyle/>
                    <a:p>
                      <a:r>
                        <a:rPr lang="en-US" sz="1800" dirty="0"/>
                        <a:t>Female</a:t>
                      </a:r>
                    </a:p>
                  </a:txBody>
                  <a:tcPr marT="45700" marB="45700">
                    <a:lnL w="12700" cmpd="sng">
                      <a:noFill/>
                    </a:lnL>
                    <a:lnR w="12700" cmpd="sng">
                      <a:noFill/>
                    </a:lnR>
                    <a:lnT w="12700" cmpd="sng">
                      <a:noFill/>
                    </a:lnT>
                  </a:tcPr>
                </a:tc>
                <a:tc>
                  <a:txBody>
                    <a:bodyPr/>
                    <a:lstStyle/>
                    <a:p>
                      <a:r>
                        <a:rPr lang="en-US" sz="1800" dirty="0"/>
                        <a:t>0</a:t>
                      </a:r>
                    </a:p>
                  </a:txBody>
                  <a:tcPr marT="45700" marB="45700">
                    <a:lnL w="12700" cmpd="sng">
                      <a:noFill/>
                    </a:lnL>
                    <a:lnR w="12700" cmpd="sng">
                      <a:noFill/>
                    </a:lnR>
                    <a:lnT w="12700" cmpd="sng">
                      <a:noFill/>
                    </a:lnT>
                  </a:tcPr>
                </a:tc>
                <a:tc>
                  <a:txBody>
                    <a:bodyPr/>
                    <a:lstStyle/>
                    <a:p>
                      <a:r>
                        <a:rPr lang="en-US" sz="1800" dirty="0"/>
                        <a:t>2</a:t>
                      </a:r>
                    </a:p>
                  </a:txBody>
                  <a:tcPr marT="45700" marB="45700">
                    <a:lnL w="12700" cmpd="sng">
                      <a:noFill/>
                    </a:lnL>
                    <a:lnR w="12700" cmpd="sng">
                      <a:noFill/>
                    </a:lnR>
                    <a:lnT w="12700" cmpd="sng">
                      <a:noFill/>
                    </a:lnT>
                  </a:tcPr>
                </a:tc>
                <a:tc>
                  <a:txBody>
                    <a:bodyPr/>
                    <a:lstStyle/>
                    <a:p>
                      <a:r>
                        <a:rPr lang="en-US" sz="1800" dirty="0"/>
                        <a:t>6</a:t>
                      </a:r>
                    </a:p>
                  </a:txBody>
                  <a:tcPr marT="45700" marB="45700">
                    <a:lnL w="12700" cmpd="sng">
                      <a:noFill/>
                    </a:lnL>
                    <a:lnR w="12700" cmpd="sng">
                      <a:noFill/>
                    </a:lnR>
                    <a:lnT w="12700" cmpd="sng">
                      <a:noFill/>
                    </a:lnT>
                  </a:tcPr>
                </a:tc>
                <a:tc>
                  <a:txBody>
                    <a:bodyPr/>
                    <a:lstStyle/>
                    <a:p>
                      <a:r>
                        <a:rPr lang="en-US" sz="1800" dirty="0"/>
                        <a:t>10</a:t>
                      </a:r>
                    </a:p>
                  </a:txBody>
                  <a:tcPr marT="45700" marB="45700">
                    <a:lnL w="12700" cmpd="sng">
                      <a:noFill/>
                    </a:lnL>
                    <a:lnR w="12700" cmpd="sng">
                      <a:noFill/>
                    </a:lnR>
                    <a:lnT w="12700" cmpd="sng">
                      <a:noFill/>
                    </a:lnT>
                  </a:tcPr>
                </a:tc>
                <a:tc>
                  <a:txBody>
                    <a:bodyPr/>
                    <a:lstStyle/>
                    <a:p>
                      <a:r>
                        <a:rPr lang="en-US" sz="1800" dirty="0"/>
                        <a:t>12</a:t>
                      </a:r>
                    </a:p>
                  </a:txBody>
                  <a:tcPr marT="45700" marB="45700">
                    <a:lnL w="12700" cmpd="sng">
                      <a:noFill/>
                    </a:lnL>
                    <a:lnR w="12700" cmpd="sng">
                      <a:noFill/>
                    </a:lnR>
                    <a:lnT w="12700" cmpd="sng">
                      <a:noFill/>
                    </a:lnT>
                  </a:tcPr>
                </a:tc>
                <a:tc>
                  <a:txBody>
                    <a:bodyPr/>
                    <a:lstStyle/>
                    <a:p>
                      <a:r>
                        <a:rPr lang="en-US" sz="1800" dirty="0"/>
                        <a:t>16</a:t>
                      </a:r>
                    </a:p>
                  </a:txBody>
                  <a:tcPr marT="45700" marB="45700">
                    <a:lnL w="12700" cmpd="sng">
                      <a:noFill/>
                    </a:lnL>
                    <a:lnR w="12700" cmpd="sng">
                      <a:noFill/>
                    </a:lnR>
                    <a:lnT w="12700" cmpd="sng">
                      <a:noFill/>
                    </a:lnT>
                  </a:tcPr>
                </a:tc>
                <a:extLst>
                  <a:ext uri="{0D108BD9-81ED-4DB2-BD59-A6C34878D82A}">
                    <a16:rowId xmlns:a16="http://schemas.microsoft.com/office/drawing/2014/main" val="10003"/>
                  </a:ext>
                </a:extLst>
              </a:tr>
            </a:tbl>
          </a:graphicData>
        </a:graphic>
      </p:graphicFrame>
      <p:sp>
        <p:nvSpPr>
          <p:cNvPr id="6" name="Slide Number Placeholder 5"/>
          <p:cNvSpPr>
            <a:spLocks noGrp="1"/>
          </p:cNvSpPr>
          <p:nvPr>
            <p:ph type="sldNum" sz="quarter" idx="12"/>
          </p:nvPr>
        </p:nvSpPr>
        <p:spPr/>
        <p:txBody>
          <a:bodyPr/>
          <a:lstStyle/>
          <a:p>
            <a:pPr>
              <a:defRPr/>
            </a:pPr>
            <a:fld id="{4AC5DA05-96B9-4496-BDB6-F1C8D6EE126D}" type="slidenum">
              <a:rPr lang="en-US" smtClean="0"/>
              <a:pPr>
                <a:defRPr/>
              </a:pPr>
              <a:t>221</a:t>
            </a:fld>
            <a:endParaRPr lang="en-US" dirty="0"/>
          </a:p>
        </p:txBody>
      </p:sp>
      <p:sp>
        <p:nvSpPr>
          <p:cNvPr id="167968" name="Text Box 4"/>
          <p:cNvSpPr txBox="1">
            <a:spLocks noChangeArrowheads="1"/>
          </p:cNvSpPr>
          <p:nvPr/>
        </p:nvSpPr>
        <p:spPr bwMode="auto">
          <a:xfrm>
            <a:off x="34925" y="6589713"/>
            <a:ext cx="1727200" cy="24606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000" b="1">
                <a:solidFill>
                  <a:srgbClr val="FF3300"/>
                </a:solidFill>
                <a:latin typeface="Calibri" pitchFamily="34" charset="0"/>
              </a:rPr>
              <a:t>EXAMPLE 5: toxicity</a:t>
            </a:r>
            <a:endParaRPr lang="en-US" altLang="nl-BE" sz="1000" b="1">
              <a:solidFill>
                <a:srgbClr val="FF3300"/>
              </a:solidFill>
              <a:latin typeface="Calibri" pitchFamily="34" charset="0"/>
            </a:endParaRPr>
          </a:p>
        </p:txBody>
      </p:sp>
    </p:spTree>
    <p:extLst>
      <p:ext uri="{BB962C8B-B14F-4D97-AF65-F5344CB8AC3E}">
        <p14:creationId xmlns:p14="http://schemas.microsoft.com/office/powerpoint/2010/main" val="23636433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4"/>
          <p:cNvSpPr>
            <a:spLocks noGrp="1" noChangeArrowheads="1"/>
          </p:cNvSpPr>
          <p:nvPr>
            <p:ph type="title"/>
          </p:nvPr>
        </p:nvSpPr>
        <p:spPr>
          <a:xfrm>
            <a:off x="457200" y="274638"/>
            <a:ext cx="8229600" cy="850900"/>
          </a:xfrm>
        </p:spPr>
        <p:txBody>
          <a:bodyPr>
            <a:normAutofit fontScale="90000"/>
          </a:bodyPr>
          <a:lstStyle/>
          <a:p>
            <a:r>
              <a:rPr lang="en-US" altLang="nl-BE" sz="3200">
                <a:solidFill>
                  <a:srgbClr val="3333FF"/>
                </a:solidFill>
              </a:rPr>
              <a:t>Example 6: Heart Disease (Dipankar Bandyopadhyay, Ph.D.)</a:t>
            </a:r>
            <a:endParaRPr lang="en-US" altLang="nl-BE" sz="3200">
              <a:solidFill>
                <a:srgbClr val="3333FF"/>
              </a:solidFill>
              <a:latin typeface="Comic Sans MS" pitchFamily="66" charset="0"/>
            </a:endParaRPr>
          </a:p>
        </p:txBody>
      </p:sp>
      <p:graphicFrame>
        <p:nvGraphicFramePr>
          <p:cNvPr id="245795" name="Group 35"/>
          <p:cNvGraphicFramePr>
            <a:graphicFrameLocks noGrp="1"/>
          </p:cNvGraphicFramePr>
          <p:nvPr>
            <p:ph idx="1"/>
          </p:nvPr>
        </p:nvGraphicFramePr>
        <p:xfrm>
          <a:off x="1295400" y="4038600"/>
          <a:ext cx="5060950" cy="2447924"/>
        </p:xfrm>
        <a:graphic>
          <a:graphicData uri="http://schemas.openxmlformats.org/drawingml/2006/table">
            <a:tbl>
              <a:tblPr/>
              <a:tblGrid>
                <a:gridCol w="1943978">
                  <a:extLst>
                    <a:ext uri="{9D8B030D-6E8A-4147-A177-3AD203B41FA5}">
                      <a16:colId xmlns:a16="http://schemas.microsoft.com/office/drawing/2014/main" val="20000"/>
                    </a:ext>
                  </a:extLst>
                </a:gridCol>
                <a:gridCol w="863990">
                  <a:extLst>
                    <a:ext uri="{9D8B030D-6E8A-4147-A177-3AD203B41FA5}">
                      <a16:colId xmlns:a16="http://schemas.microsoft.com/office/drawing/2014/main" val="20001"/>
                    </a:ext>
                  </a:extLst>
                </a:gridCol>
                <a:gridCol w="935989">
                  <a:extLst>
                    <a:ext uri="{9D8B030D-6E8A-4147-A177-3AD203B41FA5}">
                      <a16:colId xmlns:a16="http://schemas.microsoft.com/office/drawing/2014/main" val="20002"/>
                    </a:ext>
                  </a:extLst>
                </a:gridCol>
                <a:gridCol w="1316993">
                  <a:extLst>
                    <a:ext uri="{9D8B030D-6E8A-4147-A177-3AD203B41FA5}">
                      <a16:colId xmlns:a16="http://schemas.microsoft.com/office/drawing/2014/main" val="20003"/>
                    </a:ext>
                  </a:extLst>
                </a:gridCol>
              </a:tblGrid>
              <a:tr h="41398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lumMod val="85000"/>
                              <a:lumOff val="15000"/>
                            </a:schemeClr>
                          </a:solidFill>
                          <a:effectLst/>
                          <a:latin typeface="Comic Sans MS" pitchFamily="66" charset="0"/>
                        </a:rPr>
                        <a:t>Snoring</a:t>
                      </a:r>
                      <a:endParaRPr kumimoji="0" lang="en-US" sz="1500" b="0" i="0" u="none" strike="noStrike" cap="none" normalizeH="0" baseline="0" dirty="0">
                        <a:ln>
                          <a:noFill/>
                        </a:ln>
                        <a:solidFill>
                          <a:schemeClr val="tx1">
                            <a:lumMod val="85000"/>
                            <a:lumOff val="15000"/>
                          </a:schemeClr>
                        </a:solidFill>
                        <a:effectLst/>
                        <a:latin typeface="Comic Sans MS" pitchFamily="66" charset="0"/>
                      </a:endParaRPr>
                    </a:p>
                  </a:txBody>
                  <a:tcPr marL="91429" marR="91429" marT="45714" marB="4571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accent2"/>
                          </a:solidFill>
                          <a:effectLst/>
                          <a:latin typeface="Comic Sans MS" pitchFamily="66" charset="0"/>
                        </a:rPr>
                        <a:t>Heart Disease</a:t>
                      </a: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1" i="0" u="none" strike="noStrike" cap="none" normalizeH="0" baseline="0" dirty="0">
                        <a:ln>
                          <a:noFill/>
                        </a:ln>
                        <a:solidFill>
                          <a:schemeClr val="accent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1" i="0" u="none" strike="noStrike" cap="none" normalizeH="0" baseline="0" dirty="0">
                          <a:ln>
                            <a:noFill/>
                          </a:ln>
                          <a:solidFill>
                            <a:schemeClr val="tx2"/>
                          </a:solidFill>
                          <a:effectLst/>
                          <a:latin typeface="Comic Sans MS" pitchFamily="66" charset="0"/>
                        </a:rPr>
                        <a:t>Proportion</a:t>
                      </a:r>
                      <a:endParaRPr kumimoji="0" lang="en-US" sz="1500" b="1" i="0" u="none" strike="noStrike" cap="none" normalizeH="0" baseline="0" dirty="0">
                        <a:ln>
                          <a:noFill/>
                        </a:ln>
                        <a:solidFill>
                          <a:schemeClr val="tx2"/>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9456">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500" b="0" i="0" u="none" strike="noStrike" cap="none" normalizeH="0" baseline="0" dirty="0">
                        <a:ln>
                          <a:noFill/>
                        </a:ln>
                        <a:solidFill>
                          <a:schemeClr val="tx1">
                            <a:lumMod val="85000"/>
                            <a:lumOff val="15000"/>
                          </a:schemeClr>
                        </a:solidFill>
                        <a:effectLst/>
                        <a:latin typeface="Comic Sans MS" pitchFamily="66" charset="0"/>
                      </a:endParaRP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Yes</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No</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Yes</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5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lumMod val="85000"/>
                              <a:lumOff val="15000"/>
                            </a:schemeClr>
                          </a:solidFill>
                          <a:effectLst/>
                          <a:latin typeface="Comic Sans MS" pitchFamily="66" charset="0"/>
                        </a:rPr>
                        <a:t>Never</a:t>
                      </a:r>
                      <a:endParaRPr kumimoji="0" lang="en-US" sz="1500" b="0" i="0" u="none" strike="noStrike" cap="none" normalizeH="0" baseline="0" dirty="0">
                        <a:ln>
                          <a:noFill/>
                        </a:ln>
                        <a:solidFill>
                          <a:schemeClr val="tx1">
                            <a:lumMod val="85000"/>
                            <a:lumOff val="15000"/>
                          </a:schemeClr>
                        </a:solidFill>
                        <a:effectLst/>
                        <a:latin typeface="Comic Sans MS" pitchFamily="66" charset="0"/>
                      </a:endParaRPr>
                    </a:p>
                  </a:txBody>
                  <a:tcPr marL="91429" marR="91429" marT="45714" marB="4571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24</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1355</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0.017</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3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lumMod val="85000"/>
                              <a:lumOff val="15000"/>
                            </a:schemeClr>
                          </a:solidFill>
                          <a:effectLst/>
                          <a:latin typeface="Comic Sans MS" pitchFamily="66" charset="0"/>
                        </a:rPr>
                        <a:t>Occationally</a:t>
                      </a:r>
                      <a:endParaRPr kumimoji="0" lang="en-US" sz="1500" b="0" i="0" u="none" strike="noStrike" cap="none" normalizeH="0" baseline="0" dirty="0">
                        <a:ln>
                          <a:noFill/>
                        </a:ln>
                        <a:solidFill>
                          <a:schemeClr val="tx1">
                            <a:lumMod val="85000"/>
                            <a:lumOff val="15000"/>
                          </a:schemeClr>
                        </a:solidFill>
                        <a:effectLst/>
                        <a:latin typeface="Comic Sans MS" pitchFamily="66" charset="0"/>
                      </a:endParaRPr>
                    </a:p>
                  </a:txBody>
                  <a:tcPr marL="91429" marR="91429" marT="45714" marB="4571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35</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603</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0.055</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3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lumMod val="85000"/>
                              <a:lumOff val="15000"/>
                            </a:schemeClr>
                          </a:solidFill>
                          <a:effectLst/>
                          <a:latin typeface="Comic Sans MS" pitchFamily="66" charset="0"/>
                        </a:rPr>
                        <a:t>Nearly every night</a:t>
                      </a:r>
                    </a:p>
                  </a:txBody>
                  <a:tcPr marL="91429" marR="91429" marT="45714" marB="4571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21</a:t>
                      </a: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192</a:t>
                      </a: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0.099</a:t>
                      </a: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3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lumMod val="85000"/>
                              <a:lumOff val="15000"/>
                            </a:schemeClr>
                          </a:solidFill>
                          <a:effectLst/>
                          <a:latin typeface="Comic Sans MS" pitchFamily="66" charset="0"/>
                        </a:rPr>
                        <a:t>Every Night</a:t>
                      </a:r>
                    </a:p>
                  </a:txBody>
                  <a:tcPr marL="91429" marR="91429" marT="45714" marB="4571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30</a:t>
                      </a: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224</a:t>
                      </a: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0.118</a:t>
                      </a: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40678" name="Text Box 36"/>
          <p:cNvSpPr txBox="1">
            <a:spLocks noChangeArrowheads="1"/>
          </p:cNvSpPr>
          <p:nvPr/>
        </p:nvSpPr>
        <p:spPr bwMode="auto">
          <a:xfrm>
            <a:off x="228600" y="1828800"/>
            <a:ext cx="8686800" cy="1570038"/>
          </a:xfrm>
          <a:prstGeom prst="rect">
            <a:avLst/>
          </a:prstGeom>
          <a:noFill/>
          <a:ln w="9525">
            <a:noFill/>
            <a:miter lim="800000"/>
            <a:headEnd/>
            <a:tailEnd/>
          </a:ln>
        </p:spPr>
        <p:txBody>
          <a:bodyPr>
            <a:spAutoFit/>
          </a:bodyPr>
          <a:lstStyle/>
          <a:p>
            <a:pPr>
              <a:defRPr/>
            </a:pPr>
            <a:r>
              <a:rPr lang="en-US" sz="2400" dirty="0">
                <a:latin typeface="+mn-lt"/>
              </a:rPr>
              <a:t>Our outcome is heart disease, and in order to use the ordinal levels of snoring, we need to select scores.</a:t>
            </a:r>
          </a:p>
          <a:p>
            <a:pPr>
              <a:defRPr/>
            </a:pPr>
            <a:r>
              <a:rPr lang="en-US" sz="2400" dirty="0">
                <a:latin typeface="+mn-lt"/>
              </a:rPr>
              <a:t>A set (0, 2 , 4, 5) seems to capture the relative magnitude of the differences among the categories.</a:t>
            </a:r>
          </a:p>
        </p:txBody>
      </p:sp>
    </p:spTree>
    <p:extLst>
      <p:ext uri="{BB962C8B-B14F-4D97-AF65-F5344CB8AC3E}">
        <p14:creationId xmlns:p14="http://schemas.microsoft.com/office/powerpoint/2010/main" val="11759660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r>
              <a:rPr lang="en-US" altLang="nl-BE" sz="3200">
                <a:solidFill>
                  <a:srgbClr val="3333FF"/>
                </a:solidFill>
              </a:rPr>
              <a:t>Example 6: Heart Disease data</a:t>
            </a:r>
            <a:endParaRPr lang="nl-BE" altLang="nl-BE" sz="3200">
              <a:solidFill>
                <a:srgbClr val="3333FF"/>
              </a:solidFill>
            </a:endParaRPr>
          </a:p>
        </p:txBody>
      </p:sp>
      <p:sp>
        <p:nvSpPr>
          <p:cNvPr id="4" name="Slide Number Placeholder 3"/>
          <p:cNvSpPr>
            <a:spLocks noGrp="1"/>
          </p:cNvSpPr>
          <p:nvPr>
            <p:ph type="sldNum" sz="quarter" idx="12"/>
          </p:nvPr>
        </p:nvSpPr>
        <p:spPr/>
        <p:txBody>
          <a:bodyPr/>
          <a:lstStyle/>
          <a:p>
            <a:pPr>
              <a:defRPr/>
            </a:pPr>
            <a:fld id="{B1819CF8-5BBB-43B3-A9A0-A7D47EDE2213}" type="slidenum">
              <a:rPr lang="en-US" smtClean="0"/>
              <a:pPr>
                <a:defRPr/>
              </a:pPr>
              <a:t>223</a:t>
            </a:fld>
            <a:endParaRPr lang="en-US" dirty="0"/>
          </a:p>
        </p:txBody>
      </p:sp>
      <p:sp>
        <p:nvSpPr>
          <p:cNvPr id="169988" name="Rectangle 4"/>
          <p:cNvSpPr>
            <a:spLocks noChangeArrowheads="1"/>
          </p:cNvSpPr>
          <p:nvPr/>
        </p:nvSpPr>
        <p:spPr bwMode="auto">
          <a:xfrm>
            <a:off x="0" y="15240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a:latin typeface="SAS Monospace" pitchFamily="49" charset="0"/>
              </a:rPr>
              <a:t>&gt; par(mfrow=c(1,1))</a:t>
            </a:r>
          </a:p>
          <a:p>
            <a:pPr eaLnBrk="1" hangingPunct="1"/>
            <a:r>
              <a:rPr lang="nl-BE" altLang="nl-BE">
                <a:latin typeface="SAS Monospace" pitchFamily="49" charset="0"/>
              </a:rPr>
              <a:t>&gt; plot(snoring,dhyes)</a:t>
            </a:r>
          </a:p>
        </p:txBody>
      </p:sp>
      <p:sp>
        <p:nvSpPr>
          <p:cNvPr id="7" name="TextBox 6"/>
          <p:cNvSpPr txBox="1"/>
          <p:nvPr/>
        </p:nvSpPr>
        <p:spPr>
          <a:xfrm>
            <a:off x="152400" y="2590800"/>
            <a:ext cx="3962400" cy="1938338"/>
          </a:xfrm>
          <a:prstGeom prst="rect">
            <a:avLst/>
          </a:prstGeom>
          <a:noFill/>
        </p:spPr>
        <p:txBody>
          <a:bodyPr>
            <a:spAutoFit/>
          </a:bodyPr>
          <a:lstStyle/>
          <a:p>
            <a:pPr>
              <a:buFont typeface="Arial" pitchFamily="34" charset="0"/>
              <a:buChar char="•"/>
              <a:defRPr/>
            </a:pPr>
            <a:r>
              <a:rPr lang="en-US" sz="2400" dirty="0">
                <a:latin typeface="+mn-lt"/>
              </a:rPr>
              <a:t>Continuous predictor.</a:t>
            </a:r>
          </a:p>
          <a:p>
            <a:pPr>
              <a:buFont typeface="Arial" pitchFamily="34" charset="0"/>
              <a:buChar char="•"/>
              <a:defRPr/>
            </a:pPr>
            <a:r>
              <a:rPr lang="en-US" sz="2400" dirty="0">
                <a:latin typeface="+mn-lt"/>
              </a:rPr>
              <a:t>Snoring as predictor variable.</a:t>
            </a:r>
          </a:p>
          <a:p>
            <a:pPr>
              <a:buFont typeface="Arial" pitchFamily="34" charset="0"/>
              <a:buChar char="•"/>
              <a:defRPr/>
            </a:pPr>
            <a:r>
              <a:rPr lang="en-US" sz="2400" dirty="0">
                <a:latin typeface="+mn-lt"/>
              </a:rPr>
              <a:t>Response: Heart disease (</a:t>
            </a:r>
            <a:r>
              <a:rPr lang="en-US" sz="2400" dirty="0" err="1">
                <a:latin typeface="+mn-lt"/>
              </a:rPr>
              <a:t>yes|No</a:t>
            </a:r>
            <a:r>
              <a:rPr lang="en-US" sz="2400" dirty="0">
                <a:latin typeface="+mn-lt"/>
              </a:rPr>
              <a:t>)</a:t>
            </a:r>
          </a:p>
          <a:p>
            <a:pPr>
              <a:defRPr/>
            </a:pPr>
            <a:endParaRPr lang="nl-BE" sz="2400" dirty="0">
              <a:latin typeface="+mn-lt"/>
            </a:endParaRPr>
          </a:p>
        </p:txBody>
      </p:sp>
      <p:sp>
        <p:nvSpPr>
          <p:cNvPr id="8" name="Content Placeholder 6"/>
          <p:cNvSpPr txBox="1">
            <a:spLocks/>
          </p:cNvSpPr>
          <p:nvPr/>
        </p:nvSpPr>
        <p:spPr bwMode="auto">
          <a:xfrm>
            <a:off x="304800" y="4495800"/>
            <a:ext cx="4114800" cy="990600"/>
          </a:xfrm>
          <a:prstGeom prst="rect">
            <a:avLst/>
          </a:prstGeom>
          <a:noFill/>
          <a:ln w="9525">
            <a:noFill/>
            <a:miter lim="800000"/>
            <a:headEnd/>
            <a:tailEnd/>
          </a:ln>
        </p:spPr>
        <p:txBody>
          <a:bodyPr/>
          <a:lstStyle/>
          <a:p>
            <a:pPr marL="342900" indent="-342900" eaLnBrk="0" hangingPunct="0">
              <a:spcBef>
                <a:spcPct val="20000"/>
              </a:spcBef>
              <a:defRPr/>
            </a:pPr>
            <a:r>
              <a:rPr lang="en-US" sz="2400" dirty="0">
                <a:solidFill>
                  <a:srgbClr val="3333FF"/>
                </a:solidFill>
                <a:latin typeface="+mn-lt"/>
              </a:rPr>
              <a:t>Does the probability to be heart disease depends on snoring ?</a:t>
            </a:r>
            <a:endParaRPr lang="nl-BE" sz="3200" dirty="0">
              <a:solidFill>
                <a:srgbClr val="3333FF"/>
              </a:solidFill>
              <a:latin typeface="+mn-lt"/>
            </a:endParaRPr>
          </a:p>
        </p:txBody>
      </p:sp>
      <p:pic>
        <p:nvPicPr>
          <p:cNvPr id="16999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76400"/>
            <a:ext cx="42672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94452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3"/>
          <p:cNvSpPr>
            <a:spLocks noGrp="1"/>
          </p:cNvSpPr>
          <p:nvPr>
            <p:ph type="ctrTitle"/>
          </p:nvPr>
        </p:nvSpPr>
        <p:spPr/>
        <p:txBody>
          <a:bodyPr/>
          <a:lstStyle/>
          <a:p>
            <a:r>
              <a:rPr lang="en-US" altLang="nl-BE" sz="3200"/>
              <a:t>Modeling Binary data</a:t>
            </a:r>
            <a:endParaRPr lang="nl-BE" altLang="nl-BE" sz="3200"/>
          </a:p>
        </p:txBody>
      </p:sp>
      <p:sp>
        <p:nvSpPr>
          <p:cNvPr id="3" name="Slide Number Placeholder 2"/>
          <p:cNvSpPr>
            <a:spLocks noGrp="1"/>
          </p:cNvSpPr>
          <p:nvPr>
            <p:ph type="sldNum" sz="quarter" idx="12"/>
          </p:nvPr>
        </p:nvSpPr>
        <p:spPr/>
        <p:txBody>
          <a:bodyPr/>
          <a:lstStyle/>
          <a:p>
            <a:pPr>
              <a:defRPr/>
            </a:pPr>
            <a:fld id="{8CBFED04-4CEA-4823-AE6B-5209EABDDDC5}" type="slidenum">
              <a:rPr lang="en-US" smtClean="0"/>
              <a:pPr>
                <a:defRPr/>
              </a:pPr>
              <a:t>224</a:t>
            </a:fld>
            <a:endParaRPr lang="en-US" dirty="0"/>
          </a:p>
        </p:txBody>
      </p:sp>
    </p:spTree>
    <p:extLst>
      <p:ext uri="{BB962C8B-B14F-4D97-AF65-F5344CB8AC3E}">
        <p14:creationId xmlns:p14="http://schemas.microsoft.com/office/powerpoint/2010/main" val="18808302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nl-BE" altLang="nl-BE" sz="3200"/>
              <a:t>Binary data</a:t>
            </a:r>
            <a:endParaRPr lang="en-US" altLang="nl-BE" sz="3200"/>
          </a:p>
        </p:txBody>
      </p:sp>
      <p:sp>
        <p:nvSpPr>
          <p:cNvPr id="172035" name="Rectangle 5"/>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2036" name="Object 2"/>
          <p:cNvGraphicFramePr>
            <a:graphicFrameLocks noChangeAspect="1"/>
          </p:cNvGraphicFramePr>
          <p:nvPr/>
        </p:nvGraphicFramePr>
        <p:xfrm>
          <a:off x="815975" y="1773238"/>
          <a:ext cx="2181225" cy="1090612"/>
        </p:xfrm>
        <a:graphic>
          <a:graphicData uri="http://schemas.openxmlformats.org/presentationml/2006/ole">
            <mc:AlternateContent xmlns:mc="http://schemas.openxmlformats.org/markup-compatibility/2006">
              <mc:Choice xmlns:v="urn:schemas-microsoft-com:vml" Requires="v">
                <p:oleObj spid="_x0000_s80162" name="Equation" r:id="rId3" imgW="914400" imgH="457200" progId="Equation.3">
                  <p:embed/>
                </p:oleObj>
              </mc:Choice>
              <mc:Fallback>
                <p:oleObj name="Equation" r:id="rId3" imgW="914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 y="1773238"/>
                        <a:ext cx="2181225"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037" name="Rectangle 7"/>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2038" name="Object 3"/>
          <p:cNvGraphicFramePr>
            <a:graphicFrameLocks noChangeAspect="1"/>
          </p:cNvGraphicFramePr>
          <p:nvPr/>
        </p:nvGraphicFramePr>
        <p:xfrm>
          <a:off x="971550" y="3500438"/>
          <a:ext cx="2016125" cy="519112"/>
        </p:xfrm>
        <a:graphic>
          <a:graphicData uri="http://schemas.openxmlformats.org/presentationml/2006/ole">
            <mc:AlternateContent xmlns:mc="http://schemas.openxmlformats.org/markup-compatibility/2006">
              <mc:Choice xmlns:v="urn:schemas-microsoft-com:vml" Requires="v">
                <p:oleObj spid="_x0000_s80163" name="Equation" r:id="rId5" imgW="927100" imgH="241300" progId="Equation.3">
                  <p:embed/>
                </p:oleObj>
              </mc:Choice>
              <mc:Fallback>
                <p:oleObj name="Equation" r:id="rId5" imgW="9271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500438"/>
                        <a:ext cx="2016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039" name="Rectangle 9"/>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2040" name="Object 4"/>
          <p:cNvGraphicFramePr>
            <a:graphicFrameLocks noChangeAspect="1"/>
          </p:cNvGraphicFramePr>
          <p:nvPr/>
        </p:nvGraphicFramePr>
        <p:xfrm>
          <a:off x="900113" y="4652963"/>
          <a:ext cx="1655762" cy="552450"/>
        </p:xfrm>
        <a:graphic>
          <a:graphicData uri="http://schemas.openxmlformats.org/presentationml/2006/ole">
            <mc:AlternateContent xmlns:mc="http://schemas.openxmlformats.org/markup-compatibility/2006">
              <mc:Choice xmlns:v="urn:schemas-microsoft-com:vml" Requires="v">
                <p:oleObj spid="_x0000_s80164" name="Equation" r:id="rId7" imgW="685800" imgH="228600" progId="Equation.3">
                  <p:embed/>
                </p:oleObj>
              </mc:Choice>
              <mc:Fallback>
                <p:oleObj name="Equation" r:id="rId7" imgW="6858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4652963"/>
                        <a:ext cx="165576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041" name="Text Box 10"/>
          <p:cNvSpPr txBox="1">
            <a:spLocks noChangeArrowheads="1"/>
          </p:cNvSpPr>
          <p:nvPr/>
        </p:nvSpPr>
        <p:spPr bwMode="auto">
          <a:xfrm>
            <a:off x="3851275" y="1700213"/>
            <a:ext cx="4824413"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sz="2400">
                <a:latin typeface="Calibri" pitchFamily="34" charset="0"/>
              </a:rPr>
              <a:t>The observation is a binary variable with takes the value of 1 with probability P.</a:t>
            </a:r>
          </a:p>
          <a:p>
            <a:pPr eaLnBrk="1" hangingPunct="1">
              <a:spcBef>
                <a:spcPct val="50000"/>
              </a:spcBef>
            </a:pPr>
            <a:endParaRPr lang="en-US" altLang="nl-BE" sz="2400">
              <a:latin typeface="Calibri" pitchFamily="34" charset="0"/>
            </a:endParaRPr>
          </a:p>
          <a:p>
            <a:pPr eaLnBrk="1" hangingPunct="1">
              <a:spcBef>
                <a:spcPct val="50000"/>
              </a:spcBef>
            </a:pPr>
            <a:r>
              <a:rPr lang="en-US" altLang="nl-BE" sz="2400">
                <a:latin typeface="Calibri" pitchFamily="34" charset="0"/>
              </a:rPr>
              <a:t>P is the success probability, i.e. P(Z=1).</a:t>
            </a:r>
          </a:p>
          <a:p>
            <a:pPr eaLnBrk="1" hangingPunct="1">
              <a:spcBef>
                <a:spcPct val="50000"/>
              </a:spcBef>
            </a:pPr>
            <a:endParaRPr lang="en-US" altLang="nl-BE" sz="2400">
              <a:latin typeface="Calibri" pitchFamily="34" charset="0"/>
            </a:endParaRPr>
          </a:p>
          <a:p>
            <a:pPr eaLnBrk="1" hangingPunct="1">
              <a:spcBef>
                <a:spcPct val="50000"/>
              </a:spcBef>
            </a:pPr>
            <a:r>
              <a:rPr lang="en-US" altLang="nl-BE" sz="2400">
                <a:latin typeface="Calibri" pitchFamily="34" charset="0"/>
              </a:rPr>
              <a:t>The expected value of Z is equal to P.</a:t>
            </a:r>
          </a:p>
          <a:p>
            <a:pPr eaLnBrk="1" hangingPunct="1">
              <a:spcBef>
                <a:spcPct val="50000"/>
              </a:spcBef>
            </a:pPr>
            <a:endParaRPr lang="en-US" altLang="nl-BE" sz="2400">
              <a:latin typeface="Comic Sans MS" pitchFamily="66" charset="0"/>
            </a:endParaRPr>
          </a:p>
        </p:txBody>
      </p:sp>
    </p:spTree>
    <p:extLst>
      <p:ext uri="{BB962C8B-B14F-4D97-AF65-F5344CB8AC3E}">
        <p14:creationId xmlns:p14="http://schemas.microsoft.com/office/powerpoint/2010/main" val="752075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nl-BE" altLang="nl-BE" sz="3200"/>
              <a:t>The sum of binary random variables</a:t>
            </a:r>
            <a:endParaRPr lang="en-US" altLang="nl-BE" sz="3200"/>
          </a:p>
        </p:txBody>
      </p:sp>
      <p:sp>
        <p:nvSpPr>
          <p:cNvPr id="173059" name="Rectangle 3"/>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3060" name="Object 2"/>
          <p:cNvGraphicFramePr>
            <a:graphicFrameLocks noChangeAspect="1"/>
          </p:cNvGraphicFramePr>
          <p:nvPr/>
        </p:nvGraphicFramePr>
        <p:xfrm>
          <a:off x="815975" y="1773238"/>
          <a:ext cx="2181225" cy="1090612"/>
        </p:xfrm>
        <a:graphic>
          <a:graphicData uri="http://schemas.openxmlformats.org/presentationml/2006/ole">
            <mc:AlternateContent xmlns:mc="http://schemas.openxmlformats.org/markup-compatibility/2006">
              <mc:Choice xmlns:v="urn:schemas-microsoft-com:vml" Requires="v">
                <p:oleObj spid="_x0000_s81378" name="Equation" r:id="rId3" imgW="914400" imgH="457200" progId="Equation.3">
                  <p:embed/>
                </p:oleObj>
              </mc:Choice>
              <mc:Fallback>
                <p:oleObj name="Equation" r:id="rId3" imgW="914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 y="1773238"/>
                        <a:ext cx="2181225" cy="109061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61" name="Rectangle 5"/>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3062" name="Object 3"/>
          <p:cNvGraphicFramePr>
            <a:graphicFrameLocks noChangeAspect="1"/>
          </p:cNvGraphicFramePr>
          <p:nvPr/>
        </p:nvGraphicFramePr>
        <p:xfrm>
          <a:off x="827088" y="3068638"/>
          <a:ext cx="2160587" cy="519112"/>
        </p:xfrm>
        <a:graphic>
          <a:graphicData uri="http://schemas.openxmlformats.org/presentationml/2006/ole">
            <mc:AlternateContent xmlns:mc="http://schemas.openxmlformats.org/markup-compatibility/2006">
              <mc:Choice xmlns:v="urn:schemas-microsoft-com:vml" Requires="v">
                <p:oleObj spid="_x0000_s81379" name="Equation" r:id="rId5" imgW="888614" imgH="241195" progId="Equation.3">
                  <p:embed/>
                </p:oleObj>
              </mc:Choice>
              <mc:Fallback>
                <p:oleObj name="Equation" r:id="rId5" imgW="888614"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068638"/>
                        <a:ext cx="2160587" cy="51911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63"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3064" name="Object 4"/>
          <p:cNvGraphicFramePr>
            <a:graphicFrameLocks noChangeAspect="1"/>
          </p:cNvGraphicFramePr>
          <p:nvPr/>
        </p:nvGraphicFramePr>
        <p:xfrm>
          <a:off x="827088" y="3933825"/>
          <a:ext cx="2160587" cy="552450"/>
        </p:xfrm>
        <a:graphic>
          <a:graphicData uri="http://schemas.openxmlformats.org/presentationml/2006/ole">
            <mc:AlternateContent xmlns:mc="http://schemas.openxmlformats.org/markup-compatibility/2006">
              <mc:Choice xmlns:v="urn:schemas-microsoft-com:vml" Requires="v">
                <p:oleObj spid="_x0000_s81380" name="Equation" r:id="rId7" imgW="685800" imgH="228600" progId="Equation.3">
                  <p:embed/>
                </p:oleObj>
              </mc:Choice>
              <mc:Fallback>
                <p:oleObj name="Equation" r:id="rId7" imgW="6858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3933825"/>
                        <a:ext cx="2160587" cy="5524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65" name="Rectangle 10"/>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3066" name="Object 5"/>
          <p:cNvGraphicFramePr>
            <a:graphicFrameLocks noChangeAspect="1"/>
          </p:cNvGraphicFramePr>
          <p:nvPr/>
        </p:nvGraphicFramePr>
        <p:xfrm>
          <a:off x="1403350" y="4941888"/>
          <a:ext cx="936625" cy="638175"/>
        </p:xfrm>
        <a:graphic>
          <a:graphicData uri="http://schemas.openxmlformats.org/presentationml/2006/ole">
            <mc:AlternateContent xmlns:mc="http://schemas.openxmlformats.org/markup-compatibility/2006">
              <mc:Choice xmlns:v="urn:schemas-microsoft-com:vml" Requires="v">
                <p:oleObj spid="_x0000_s81381" name="Equation" r:id="rId9" imgW="660113" imgH="444307" progId="Equation.3">
                  <p:embed/>
                </p:oleObj>
              </mc:Choice>
              <mc:Fallback>
                <p:oleObj name="Equation" r:id="rId9" imgW="660113" imgH="44430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4941888"/>
                        <a:ext cx="936625" cy="63817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67" name="Rectangle 12"/>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3068" name="Object 6"/>
          <p:cNvGraphicFramePr>
            <a:graphicFrameLocks noChangeAspect="1"/>
          </p:cNvGraphicFramePr>
          <p:nvPr/>
        </p:nvGraphicFramePr>
        <p:xfrm>
          <a:off x="1042988" y="5876925"/>
          <a:ext cx="1655762" cy="457200"/>
        </p:xfrm>
        <a:graphic>
          <a:graphicData uri="http://schemas.openxmlformats.org/presentationml/2006/ole">
            <mc:AlternateContent xmlns:mc="http://schemas.openxmlformats.org/markup-compatibility/2006">
              <mc:Choice xmlns:v="urn:schemas-microsoft-com:vml" Requires="v">
                <p:oleObj spid="_x0000_s81382" name="Equation" r:id="rId11" imgW="825500" imgH="228600" progId="Equation.3">
                  <p:embed/>
                </p:oleObj>
              </mc:Choice>
              <mc:Fallback>
                <p:oleObj name="Equation" r:id="rId11" imgW="8255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988" y="5876925"/>
                        <a:ext cx="1655762" cy="45720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3069" name="Text Box 13"/>
          <p:cNvSpPr txBox="1">
            <a:spLocks noChangeArrowheads="1"/>
          </p:cNvSpPr>
          <p:nvPr/>
        </p:nvSpPr>
        <p:spPr bwMode="auto">
          <a:xfrm>
            <a:off x="3635375" y="1773238"/>
            <a:ext cx="5040313"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sz="2400">
                <a:latin typeface="Calibri" pitchFamily="34" charset="0"/>
              </a:rPr>
              <a:t>Often we want to model the sum of the binary variables Y.</a:t>
            </a:r>
          </a:p>
          <a:p>
            <a:pPr eaLnBrk="1" hangingPunct="1">
              <a:spcBef>
                <a:spcPct val="50000"/>
              </a:spcBef>
            </a:pPr>
            <a:r>
              <a:rPr lang="en-US" altLang="nl-BE" sz="2400">
                <a:latin typeface="Calibri" pitchFamily="34" charset="0"/>
              </a:rPr>
              <a:t> If Z~B(1,P) then Y~B(n,P).</a:t>
            </a:r>
          </a:p>
          <a:p>
            <a:pPr eaLnBrk="1" hangingPunct="1">
              <a:spcBef>
                <a:spcPct val="50000"/>
              </a:spcBef>
            </a:pPr>
            <a:r>
              <a:rPr lang="en-US" altLang="nl-BE" sz="2400">
                <a:latin typeface="Calibri" pitchFamily="34" charset="0"/>
              </a:rPr>
              <a:t>E(Z)=P and E(Y)=nP.</a:t>
            </a:r>
          </a:p>
          <a:p>
            <a:pPr eaLnBrk="1" hangingPunct="1">
              <a:spcBef>
                <a:spcPct val="50000"/>
              </a:spcBef>
            </a:pPr>
            <a:endParaRPr lang="en-US" altLang="nl-BE" sz="2400">
              <a:latin typeface="Comic Sans MS" pitchFamily="66" charset="0"/>
            </a:endParaRPr>
          </a:p>
        </p:txBody>
      </p:sp>
    </p:spTree>
    <p:extLst>
      <p:ext uri="{BB962C8B-B14F-4D97-AF65-F5344CB8AC3E}">
        <p14:creationId xmlns:p14="http://schemas.microsoft.com/office/powerpoint/2010/main" val="399655021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a:xfrm>
            <a:off x="152400" y="381000"/>
            <a:ext cx="8229600" cy="944563"/>
          </a:xfrm>
        </p:spPr>
        <p:txBody>
          <a:bodyPr>
            <a:normAutofit fontScale="90000"/>
          </a:bodyPr>
          <a:lstStyle/>
          <a:p>
            <a:r>
              <a:rPr lang="fr-BE" altLang="nl-BE" sz="3200" b="1">
                <a:solidFill>
                  <a:srgbClr val="3333FF"/>
                </a:solidFill>
              </a:rPr>
              <a:t>Example 1:  </a:t>
            </a:r>
            <a:r>
              <a:rPr lang="en-US" altLang="nl-BE" sz="3200" b="1">
                <a:solidFill>
                  <a:srgbClr val="3333FF"/>
                </a:solidFill>
              </a:rPr>
              <a:t>The Aspirin and Myocardial Infarction Data</a:t>
            </a:r>
          </a:p>
        </p:txBody>
      </p:sp>
      <p:sp>
        <p:nvSpPr>
          <p:cNvPr id="3" name="Slide Number Placeholder 2"/>
          <p:cNvSpPr>
            <a:spLocks noGrp="1"/>
          </p:cNvSpPr>
          <p:nvPr>
            <p:ph type="sldNum" sz="quarter" idx="12"/>
          </p:nvPr>
        </p:nvSpPr>
        <p:spPr/>
        <p:txBody>
          <a:bodyPr/>
          <a:lstStyle/>
          <a:p>
            <a:pPr>
              <a:defRPr/>
            </a:pPr>
            <a:fld id="{5EEEC933-7D38-4E1D-9215-D7B308050641}" type="slidenum">
              <a:rPr lang="en-US" smtClean="0"/>
              <a:pPr>
                <a:defRPr/>
              </a:pPr>
              <a:t>227</a:t>
            </a:fld>
            <a:endParaRPr lang="en-US" dirty="0"/>
          </a:p>
        </p:txBody>
      </p:sp>
      <p:sp>
        <p:nvSpPr>
          <p:cNvPr id="81925" name="Text Box 5"/>
          <p:cNvSpPr txBox="1">
            <a:spLocks noChangeArrowheads="1"/>
          </p:cNvSpPr>
          <p:nvPr/>
        </p:nvSpPr>
        <p:spPr bwMode="auto">
          <a:xfrm>
            <a:off x="1619250" y="1524000"/>
            <a:ext cx="6337300" cy="2170113"/>
          </a:xfrm>
          <a:prstGeom prst="rect">
            <a:avLst/>
          </a:prstGeom>
          <a:noFill/>
          <a:ln w="9525">
            <a:noFill/>
            <a:miter lim="800000"/>
            <a:headEnd/>
            <a:tailEnd/>
          </a:ln>
        </p:spPr>
        <p:txBody>
          <a:bodyPr>
            <a:spAutoFit/>
          </a:bodyPr>
          <a:lstStyle/>
          <a:p>
            <a:pPr algn="ctr">
              <a:spcBef>
                <a:spcPct val="50000"/>
              </a:spcBef>
              <a:defRPr/>
            </a:pPr>
            <a:r>
              <a:rPr lang="nl-BE" sz="2400" dirty="0">
                <a:latin typeface="+mn-lt"/>
              </a:rPr>
              <a:t>The question of primary interest is:</a:t>
            </a:r>
          </a:p>
          <a:p>
            <a:pPr algn="ctr">
              <a:spcBef>
                <a:spcPct val="50000"/>
              </a:spcBef>
              <a:defRPr/>
            </a:pPr>
            <a:endParaRPr lang="nl-BE" sz="2400" dirty="0">
              <a:latin typeface="+mn-lt"/>
            </a:endParaRPr>
          </a:p>
          <a:p>
            <a:pPr>
              <a:defRPr/>
            </a:pPr>
            <a:r>
              <a:rPr lang="en-US" sz="2400" dirty="0">
                <a:latin typeface="+mn-lt"/>
              </a:rPr>
              <a:t>does regular aspirin intake reduces mortality from cardiovascular disease?</a:t>
            </a:r>
          </a:p>
          <a:p>
            <a:pPr>
              <a:spcBef>
                <a:spcPct val="50000"/>
              </a:spcBef>
              <a:defRPr/>
            </a:pPr>
            <a:endParaRPr lang="en-US" dirty="0">
              <a:solidFill>
                <a:srgbClr val="FF3300"/>
              </a:solidFill>
            </a:endParaRPr>
          </a:p>
        </p:txBody>
      </p:sp>
      <p:graphicFrame>
        <p:nvGraphicFramePr>
          <p:cNvPr id="174085" name="Object 3"/>
          <p:cNvGraphicFramePr>
            <a:graphicFrameLocks noChangeAspect="1"/>
          </p:cNvGraphicFramePr>
          <p:nvPr/>
        </p:nvGraphicFramePr>
        <p:xfrm>
          <a:off x="2743200" y="3657600"/>
          <a:ext cx="4114800" cy="838200"/>
        </p:xfrm>
        <a:graphic>
          <a:graphicData uri="http://schemas.openxmlformats.org/presentationml/2006/ole">
            <mc:AlternateContent xmlns:mc="http://schemas.openxmlformats.org/markup-compatibility/2006">
              <mc:Choice xmlns:v="urn:schemas-microsoft-com:vml" Requires="v">
                <p:oleObj spid="_x0000_s82018" name="Equation" r:id="rId3" imgW="2184400" imgH="457200" progId="Equation.3">
                  <p:embed/>
                </p:oleObj>
              </mc:Choice>
              <mc:Fallback>
                <p:oleObj name="Equation" r:id="rId3" imgW="2184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657600"/>
                        <a:ext cx="4114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4133932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nl-BE" altLang="nl-BE" sz="3200"/>
              <a:t>The probability of sucsses</a:t>
            </a:r>
            <a:endParaRPr lang="en-US" altLang="nl-BE" sz="3200"/>
          </a:p>
        </p:txBody>
      </p:sp>
      <p:sp>
        <p:nvSpPr>
          <p:cNvPr id="175107" name="Rectangle 3"/>
          <p:cNvSpPr>
            <a:spLocks noGrp="1" noChangeArrowheads="1"/>
          </p:cNvSpPr>
          <p:nvPr>
            <p:ph type="body" idx="1"/>
          </p:nvPr>
        </p:nvSpPr>
        <p:spPr/>
        <p:txBody>
          <a:bodyPr/>
          <a:lstStyle/>
          <a:p>
            <a:r>
              <a:rPr lang="en-GB" altLang="nl-BE" sz="2400"/>
              <a:t>The probability of success P(Z=1). This is the probability to have </a:t>
            </a:r>
            <a:r>
              <a:rPr lang="en-US" altLang="nl-BE" sz="2400"/>
              <a:t>cardiovascular disease</a:t>
            </a:r>
            <a:r>
              <a:rPr lang="en-GB" altLang="nl-BE" sz="2400"/>
              <a:t>. We want to see if Aspirin intake has an effect on the probability to have Myocardial infarction.</a:t>
            </a:r>
          </a:p>
        </p:txBody>
      </p:sp>
    </p:spTree>
    <p:extLst>
      <p:ext uri="{BB962C8B-B14F-4D97-AF65-F5344CB8AC3E}">
        <p14:creationId xmlns:p14="http://schemas.microsoft.com/office/powerpoint/2010/main" val="1699428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4"/>
          <p:cNvSpPr>
            <a:spLocks noGrp="1" noChangeArrowheads="1"/>
          </p:cNvSpPr>
          <p:nvPr>
            <p:ph type="title"/>
          </p:nvPr>
        </p:nvSpPr>
        <p:spPr/>
        <p:txBody>
          <a:bodyPr/>
          <a:lstStyle/>
          <a:p>
            <a:r>
              <a:rPr lang="nl-BE" altLang="nl-BE" sz="3200"/>
              <a:t>The Data</a:t>
            </a:r>
            <a:endParaRPr lang="en-US" altLang="nl-BE" sz="3200"/>
          </a:p>
        </p:txBody>
      </p:sp>
      <p:graphicFrame>
        <p:nvGraphicFramePr>
          <p:cNvPr id="15" name="Table 14"/>
          <p:cNvGraphicFramePr>
            <a:graphicFrameLocks noGrp="1"/>
          </p:cNvGraphicFramePr>
          <p:nvPr/>
        </p:nvGraphicFramePr>
        <p:xfrm>
          <a:off x="228600" y="2667000"/>
          <a:ext cx="3475039" cy="2743200"/>
        </p:xfrm>
        <a:graphic>
          <a:graphicData uri="http://schemas.openxmlformats.org/drawingml/2006/table">
            <a:tbl>
              <a:tblPr firstRow="1" bandRow="1">
                <a:tableStyleId>{5940675A-B579-460E-94D1-54222C63F5DA}</a:tableStyleId>
              </a:tblPr>
              <a:tblGrid>
                <a:gridCol w="990691">
                  <a:extLst>
                    <a:ext uri="{9D8B030D-6E8A-4147-A177-3AD203B41FA5}">
                      <a16:colId xmlns:a16="http://schemas.microsoft.com/office/drawing/2014/main" val="20000"/>
                    </a:ext>
                  </a:extLst>
                </a:gridCol>
                <a:gridCol w="746828">
                  <a:extLst>
                    <a:ext uri="{9D8B030D-6E8A-4147-A177-3AD203B41FA5}">
                      <a16:colId xmlns:a16="http://schemas.microsoft.com/office/drawing/2014/main" val="20001"/>
                    </a:ext>
                  </a:extLst>
                </a:gridCol>
                <a:gridCol w="868760">
                  <a:extLst>
                    <a:ext uri="{9D8B030D-6E8A-4147-A177-3AD203B41FA5}">
                      <a16:colId xmlns:a16="http://schemas.microsoft.com/office/drawing/2014/main" val="20002"/>
                    </a:ext>
                  </a:extLst>
                </a:gridCol>
                <a:gridCol w="868760">
                  <a:extLst>
                    <a:ext uri="{9D8B030D-6E8A-4147-A177-3AD203B41FA5}">
                      <a16:colId xmlns:a16="http://schemas.microsoft.com/office/drawing/2014/main" val="20003"/>
                    </a:ext>
                  </a:extLst>
                </a:gridCol>
              </a:tblGrid>
              <a:tr h="685800">
                <a:tc gridSpan="4">
                  <a:txBody>
                    <a:bodyPr/>
                    <a:lstStyle/>
                    <a:p>
                      <a:r>
                        <a:rPr lang="en-US" sz="1800" u="none" dirty="0"/>
                        <a:t>              Myocardial Infarction</a:t>
                      </a:r>
                      <a:endParaRPr lang="en-US" u="none" dirty="0"/>
                    </a:p>
                  </a:txBody>
                  <a:tcPr marL="91448" marR="91448"/>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685800">
                <a:tc>
                  <a:txBody>
                    <a:bodyPr/>
                    <a:lstStyle/>
                    <a:p>
                      <a:r>
                        <a:rPr lang="en-US" sz="1800" u="none" dirty="0"/>
                        <a:t>Group</a:t>
                      </a:r>
                      <a:endParaRPr lang="en-US" u="none" dirty="0"/>
                    </a:p>
                  </a:txBody>
                  <a:tcPr marL="91448" marR="91448"/>
                </a:tc>
                <a:tc>
                  <a:txBody>
                    <a:bodyPr/>
                    <a:lstStyle/>
                    <a:p>
                      <a:r>
                        <a:rPr lang="en-US" sz="1800" u="none" dirty="0"/>
                        <a:t>Yes</a:t>
                      </a:r>
                      <a:endParaRPr lang="en-US" u="none" dirty="0"/>
                    </a:p>
                  </a:txBody>
                  <a:tcPr marL="91448" marR="91448"/>
                </a:tc>
                <a:tc>
                  <a:txBody>
                    <a:bodyPr/>
                    <a:lstStyle/>
                    <a:p>
                      <a:r>
                        <a:rPr lang="en-US" sz="1800" u="none" dirty="0"/>
                        <a:t>No</a:t>
                      </a:r>
                      <a:endParaRPr lang="en-US" u="none" dirty="0"/>
                    </a:p>
                  </a:txBody>
                  <a:tcPr marL="91448" marR="91448"/>
                </a:tc>
                <a:tc>
                  <a:txBody>
                    <a:bodyPr/>
                    <a:lstStyle/>
                    <a:p>
                      <a:r>
                        <a:rPr lang="en-US" sz="1800" u="none" dirty="0"/>
                        <a:t>Total</a:t>
                      </a:r>
                      <a:endParaRPr lang="en-US" u="none" dirty="0"/>
                    </a:p>
                  </a:txBody>
                  <a:tcPr marL="91448" marR="91448"/>
                </a:tc>
                <a:extLst>
                  <a:ext uri="{0D108BD9-81ED-4DB2-BD59-A6C34878D82A}">
                    <a16:rowId xmlns:a16="http://schemas.microsoft.com/office/drawing/2014/main" val="10001"/>
                  </a:ext>
                </a:extLst>
              </a:tr>
              <a:tr h="685800">
                <a:tc>
                  <a:txBody>
                    <a:bodyPr/>
                    <a:lstStyle/>
                    <a:p>
                      <a:r>
                        <a:rPr lang="en-US" sz="1800" u="none" dirty="0"/>
                        <a:t>Placebo</a:t>
                      </a:r>
                      <a:endParaRPr lang="en-US" u="none" dirty="0"/>
                    </a:p>
                  </a:txBody>
                  <a:tcPr marL="91448" marR="91448"/>
                </a:tc>
                <a:tc>
                  <a:txBody>
                    <a:bodyPr/>
                    <a:lstStyle/>
                    <a:p>
                      <a:r>
                        <a:rPr lang="en-US" sz="1800" u="none" dirty="0"/>
                        <a:t>189</a:t>
                      </a:r>
                      <a:endParaRPr lang="en-US" u="none" dirty="0"/>
                    </a:p>
                  </a:txBody>
                  <a:tcPr marL="91448" marR="91448"/>
                </a:tc>
                <a:tc>
                  <a:txBody>
                    <a:bodyPr/>
                    <a:lstStyle/>
                    <a:p>
                      <a:r>
                        <a:rPr lang="en-US" sz="1800" u="none" dirty="0"/>
                        <a:t>10845</a:t>
                      </a:r>
                      <a:endParaRPr lang="en-US" u="none" dirty="0"/>
                    </a:p>
                  </a:txBody>
                  <a:tcPr marL="91448" marR="91448"/>
                </a:tc>
                <a:tc>
                  <a:txBody>
                    <a:bodyPr/>
                    <a:lstStyle/>
                    <a:p>
                      <a:r>
                        <a:rPr lang="en-US" sz="1800" u="none" dirty="0"/>
                        <a:t>11034</a:t>
                      </a:r>
                      <a:endParaRPr lang="en-US" u="none" dirty="0"/>
                    </a:p>
                  </a:txBody>
                  <a:tcPr marL="91448" marR="91448"/>
                </a:tc>
                <a:extLst>
                  <a:ext uri="{0D108BD9-81ED-4DB2-BD59-A6C34878D82A}">
                    <a16:rowId xmlns:a16="http://schemas.microsoft.com/office/drawing/2014/main" val="10002"/>
                  </a:ext>
                </a:extLst>
              </a:tr>
              <a:tr h="685800">
                <a:tc>
                  <a:txBody>
                    <a:bodyPr/>
                    <a:lstStyle/>
                    <a:p>
                      <a:r>
                        <a:rPr lang="en-US" sz="1800" u="none" dirty="0"/>
                        <a:t>Aspirin</a:t>
                      </a:r>
                      <a:endParaRPr lang="en-US" u="none" dirty="0"/>
                    </a:p>
                  </a:txBody>
                  <a:tcPr marL="91448" marR="91448"/>
                </a:tc>
                <a:tc>
                  <a:txBody>
                    <a:bodyPr/>
                    <a:lstStyle/>
                    <a:p>
                      <a:r>
                        <a:rPr lang="en-US" sz="1800" u="none" dirty="0"/>
                        <a:t>104</a:t>
                      </a:r>
                      <a:endParaRPr lang="en-US" u="none" dirty="0"/>
                    </a:p>
                  </a:txBody>
                  <a:tcPr marL="91448" marR="91448"/>
                </a:tc>
                <a:tc>
                  <a:txBody>
                    <a:bodyPr/>
                    <a:lstStyle/>
                    <a:p>
                      <a:r>
                        <a:rPr lang="en-US" sz="1800" u="none" dirty="0"/>
                        <a:t>10933</a:t>
                      </a:r>
                      <a:endParaRPr lang="en-US" u="none" dirty="0"/>
                    </a:p>
                  </a:txBody>
                  <a:tcPr marL="91448" marR="91448"/>
                </a:tc>
                <a:tc>
                  <a:txBody>
                    <a:bodyPr/>
                    <a:lstStyle/>
                    <a:p>
                      <a:r>
                        <a:rPr lang="en-US" sz="1800" u="none" dirty="0"/>
                        <a:t>11037</a:t>
                      </a:r>
                      <a:endParaRPr lang="en-US" u="none" dirty="0"/>
                    </a:p>
                  </a:txBody>
                  <a:tcPr marL="91448" marR="91448"/>
                </a:tc>
                <a:extLst>
                  <a:ext uri="{0D108BD9-81ED-4DB2-BD59-A6C34878D82A}">
                    <a16:rowId xmlns:a16="http://schemas.microsoft.com/office/drawing/2014/main" val="10003"/>
                  </a:ext>
                </a:extLst>
              </a:tr>
            </a:tbl>
          </a:graphicData>
        </a:graphic>
      </p:graphicFrame>
      <p:pic>
        <p:nvPicPr>
          <p:cNvPr id="176155"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6675" y="1600200"/>
            <a:ext cx="52673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56" name="Line 10"/>
          <p:cNvSpPr>
            <a:spLocks noChangeShapeType="1"/>
          </p:cNvSpPr>
          <p:nvPr/>
        </p:nvSpPr>
        <p:spPr bwMode="auto">
          <a:xfrm flipH="1">
            <a:off x="6705600" y="1828800"/>
            <a:ext cx="0" cy="3886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BE"/>
          </a:p>
        </p:txBody>
      </p:sp>
    </p:spTree>
    <p:extLst>
      <p:ext uri="{BB962C8B-B14F-4D97-AF65-F5344CB8AC3E}">
        <p14:creationId xmlns:p14="http://schemas.microsoft.com/office/powerpoint/2010/main" val="3050635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F8F33-E833-410C-86D4-1EA22AEB9AFA}" type="slidenum">
              <a:rPr lang="en-GB" smtClean="0"/>
              <a:t>23</a:t>
            </a:fld>
            <a:endParaRPr lang="en-GB"/>
          </a:p>
        </p:txBody>
      </p:sp>
      <p:graphicFrame>
        <p:nvGraphicFramePr>
          <p:cNvPr id="4" name="Object 3"/>
          <p:cNvGraphicFramePr>
            <a:graphicFrameLocks noGrp="1" noChangeAspect="1"/>
          </p:cNvGraphicFramePr>
          <p:nvPr>
            <p:extLst>
              <p:ext uri="{D42A27DB-BD31-4B8C-83A1-F6EECF244321}">
                <p14:modId xmlns:p14="http://schemas.microsoft.com/office/powerpoint/2010/main" val="3932129903"/>
              </p:ext>
            </p:extLst>
          </p:nvPr>
        </p:nvGraphicFramePr>
        <p:xfrm>
          <a:off x="611560" y="1556792"/>
          <a:ext cx="2570162" cy="1301750"/>
        </p:xfrm>
        <a:graphic>
          <a:graphicData uri="http://schemas.openxmlformats.org/presentationml/2006/ole">
            <mc:AlternateContent xmlns:mc="http://schemas.openxmlformats.org/markup-compatibility/2006">
              <mc:Choice xmlns:v="urn:schemas-microsoft-com:vml" Requires="v">
                <p:oleObj spid="_x0000_s54390" name="Vergelijking" r:id="rId3" imgW="1307880" imgH="660240" progId="Equation.3">
                  <p:embed/>
                </p:oleObj>
              </mc:Choice>
              <mc:Fallback>
                <p:oleObj name="Vergelijking" r:id="rId3" imgW="1307880" imgH="660240" progId="Equation.3">
                  <p:embed/>
                  <p:pic>
                    <p:nvPicPr>
                      <p:cNvPr id="0" name=""/>
                      <p:cNvPicPr>
                        <a:picLocks noGrp="1" noChangeAspect="1" noChangeArrowheads="1"/>
                      </p:cNvPicPr>
                      <p:nvPr/>
                    </p:nvPicPr>
                    <p:blipFill>
                      <a:blip r:embed="rId4"/>
                      <a:srcRect/>
                      <a:stretch>
                        <a:fillRect/>
                      </a:stretch>
                    </p:blipFill>
                    <p:spPr bwMode="auto">
                      <a:xfrm>
                        <a:off x="611560" y="1556792"/>
                        <a:ext cx="2570162" cy="130175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 binomial distribution in R</a:t>
            </a:r>
          </a:p>
        </p:txBody>
      </p:sp>
      <p:pic>
        <p:nvPicPr>
          <p:cNvPr id="532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3139082"/>
            <a:ext cx="3751936" cy="374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666689" y="1268760"/>
            <a:ext cx="3946141" cy="369332"/>
          </a:xfrm>
          <a:prstGeom prst="rect">
            <a:avLst/>
          </a:prstGeom>
          <a:noFill/>
        </p:spPr>
        <p:txBody>
          <a:bodyPr wrap="square" rtlCol="0">
            <a:spAutoFit/>
          </a:bodyPr>
          <a:lstStyle/>
          <a:p>
            <a:r>
              <a:rPr lang="en-US" dirty="0"/>
              <a:t>10000 samples  from B(3,0.5)</a:t>
            </a:r>
            <a:endParaRPr lang="nl-BE" dirty="0"/>
          </a:p>
        </p:txBody>
      </p:sp>
      <p:sp>
        <p:nvSpPr>
          <p:cNvPr id="8" name="Rectangle 7"/>
          <p:cNvSpPr/>
          <p:nvPr/>
        </p:nvSpPr>
        <p:spPr>
          <a:xfrm>
            <a:off x="4716016" y="1628800"/>
            <a:ext cx="3744416" cy="1754326"/>
          </a:xfrm>
          <a:prstGeom prst="rect">
            <a:avLst/>
          </a:prstGeom>
          <a:ln>
            <a:solidFill>
              <a:schemeClr val="accent1"/>
            </a:solidFill>
            <a:prstDash val="lgDash"/>
          </a:ln>
        </p:spPr>
        <p:txBody>
          <a:bodyPr wrap="square">
            <a:spAutoFit/>
          </a:bodyPr>
          <a:lstStyle/>
          <a:p>
            <a:r>
              <a:rPr lang="es-ES" sz="1200" dirty="0">
                <a:latin typeface="Courier New" panose="02070309020205020404" pitchFamily="49" charset="0"/>
                <a:cs typeface="Courier New" panose="02070309020205020404" pitchFamily="49" charset="0"/>
              </a:rPr>
              <a:t>&gt; y&lt;-</a:t>
            </a:r>
            <a:r>
              <a:rPr lang="es-ES" sz="1200" dirty="0" err="1">
                <a:latin typeface="Courier New" panose="02070309020205020404" pitchFamily="49" charset="0"/>
                <a:cs typeface="Courier New" panose="02070309020205020404" pitchFamily="49" charset="0"/>
              </a:rPr>
              <a:t>rbinom</a:t>
            </a:r>
            <a:r>
              <a:rPr lang="es-ES" sz="1200" dirty="0">
                <a:latin typeface="Courier New" panose="02070309020205020404" pitchFamily="49" charset="0"/>
                <a:cs typeface="Courier New" panose="02070309020205020404" pitchFamily="49" charset="0"/>
              </a:rPr>
              <a:t>(10000,3,0.5)</a:t>
            </a:r>
          </a:p>
          <a:p>
            <a:r>
              <a:rPr lang="es-ES" sz="1200" dirty="0">
                <a:latin typeface="Courier New" panose="02070309020205020404" pitchFamily="49" charset="0"/>
                <a:cs typeface="Courier New" panose="02070309020205020404" pitchFamily="49" charset="0"/>
              </a:rPr>
              <a:t>&gt; </a:t>
            </a:r>
            <a:r>
              <a:rPr lang="es-ES" sz="1200" dirty="0" err="1">
                <a:latin typeface="Courier New" panose="02070309020205020404" pitchFamily="49" charset="0"/>
                <a:cs typeface="Courier New" panose="02070309020205020404" pitchFamily="49" charset="0"/>
              </a:rPr>
              <a:t>table</a:t>
            </a:r>
            <a:r>
              <a:rPr lang="es-ES" sz="1200" dirty="0">
                <a:latin typeface="Courier New" panose="02070309020205020404" pitchFamily="49" charset="0"/>
                <a:cs typeface="Courier New" panose="02070309020205020404" pitchFamily="49" charset="0"/>
              </a:rPr>
              <a:t>(y)</a:t>
            </a:r>
          </a:p>
          <a:p>
            <a:r>
              <a:rPr lang="es-ES" sz="1200" dirty="0">
                <a:latin typeface="Courier New" panose="02070309020205020404" pitchFamily="49" charset="0"/>
                <a:cs typeface="Courier New" panose="02070309020205020404" pitchFamily="49" charset="0"/>
              </a:rPr>
              <a:t>y</a:t>
            </a:r>
          </a:p>
          <a:p>
            <a:r>
              <a:rPr lang="es-ES" sz="1200" dirty="0">
                <a:latin typeface="Courier New" panose="02070309020205020404" pitchFamily="49" charset="0"/>
                <a:cs typeface="Courier New" panose="02070309020205020404" pitchFamily="49" charset="0"/>
              </a:rPr>
              <a:t>   0    1    2    3 </a:t>
            </a:r>
          </a:p>
          <a:p>
            <a:r>
              <a:rPr lang="es-ES" sz="1200" dirty="0">
                <a:latin typeface="Courier New" panose="02070309020205020404" pitchFamily="49" charset="0"/>
                <a:cs typeface="Courier New" panose="02070309020205020404" pitchFamily="49" charset="0"/>
              </a:rPr>
              <a:t>1289 3827 3703 1181 </a:t>
            </a:r>
          </a:p>
          <a:p>
            <a:r>
              <a:rPr lang="es-ES" sz="1200" dirty="0">
                <a:latin typeface="Courier New" panose="02070309020205020404" pitchFamily="49" charset="0"/>
                <a:cs typeface="Courier New" panose="02070309020205020404" pitchFamily="49" charset="0"/>
              </a:rPr>
              <a:t>&gt; mean(y)</a:t>
            </a:r>
          </a:p>
          <a:p>
            <a:r>
              <a:rPr lang="es-ES" sz="1200" dirty="0">
                <a:latin typeface="Courier New" panose="02070309020205020404" pitchFamily="49" charset="0"/>
                <a:cs typeface="Courier New" panose="02070309020205020404" pitchFamily="49" charset="0"/>
              </a:rPr>
              <a:t>[1] 1.4776</a:t>
            </a:r>
          </a:p>
          <a:p>
            <a:r>
              <a:rPr lang="es-ES" sz="1200" dirty="0">
                <a:latin typeface="Courier New" panose="02070309020205020404" pitchFamily="49" charset="0"/>
                <a:cs typeface="Courier New" panose="02070309020205020404" pitchFamily="49" charset="0"/>
              </a:rPr>
              <a:t>&gt; </a:t>
            </a:r>
            <a:r>
              <a:rPr lang="es-ES" sz="1200" dirty="0" err="1">
                <a:latin typeface="Courier New" panose="02070309020205020404" pitchFamily="49" charset="0"/>
                <a:cs typeface="Courier New" panose="02070309020205020404" pitchFamily="49" charset="0"/>
              </a:rPr>
              <a:t>var</a:t>
            </a:r>
            <a:r>
              <a:rPr lang="es-ES" sz="1200" dirty="0">
                <a:latin typeface="Courier New" panose="02070309020205020404" pitchFamily="49" charset="0"/>
                <a:cs typeface="Courier New" panose="02070309020205020404" pitchFamily="49" charset="0"/>
              </a:rPr>
              <a:t>(y)</a:t>
            </a:r>
          </a:p>
          <a:p>
            <a:r>
              <a:rPr lang="es-ES" sz="1200" dirty="0">
                <a:latin typeface="Courier New" panose="02070309020205020404" pitchFamily="49" charset="0"/>
                <a:cs typeface="Courier New" panose="02070309020205020404" pitchFamily="49" charset="0"/>
              </a:rPr>
              <a:t>[1] 0.7435726</a:t>
            </a:r>
            <a:endParaRPr lang="es-ES" sz="1400" dirty="0">
              <a:latin typeface="Courier New" panose="02070309020205020404" pitchFamily="49" charset="0"/>
              <a:cs typeface="Courier New" panose="02070309020205020404" pitchFamily="49" charset="0"/>
            </a:endParaRPr>
          </a:p>
        </p:txBody>
      </p:sp>
      <p:pic>
        <p:nvPicPr>
          <p:cNvPr id="542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3330140"/>
            <a:ext cx="3607703" cy="3602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Connector 11"/>
          <p:cNvCxnSpPr/>
          <p:nvPr/>
        </p:nvCxnSpPr>
        <p:spPr>
          <a:xfrm>
            <a:off x="4283968" y="1453426"/>
            <a:ext cx="0" cy="4855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0375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4"/>
          <p:cNvSpPr>
            <a:spLocks noGrp="1" noChangeArrowheads="1"/>
          </p:cNvSpPr>
          <p:nvPr>
            <p:ph type="title"/>
          </p:nvPr>
        </p:nvSpPr>
        <p:spPr/>
        <p:txBody>
          <a:bodyPr/>
          <a:lstStyle/>
          <a:p>
            <a:r>
              <a:rPr lang="nl-BE" altLang="nl-BE" sz="3200"/>
              <a:t>Data structure in R</a:t>
            </a:r>
            <a:endParaRPr lang="en-US" altLang="nl-BE" sz="3200"/>
          </a:p>
        </p:txBody>
      </p:sp>
      <p:sp>
        <p:nvSpPr>
          <p:cNvPr id="177155" name="Rectangle 5"/>
          <p:cNvSpPr>
            <a:spLocks noGrp="1" noChangeArrowheads="1"/>
          </p:cNvSpPr>
          <p:nvPr>
            <p:ph type="body" sz="half" idx="1"/>
          </p:nvPr>
        </p:nvSpPr>
        <p:spPr/>
        <p:txBody>
          <a:bodyPr/>
          <a:lstStyle/>
          <a:p>
            <a:r>
              <a:rPr lang="en-US" altLang="nl-BE" sz="2400"/>
              <a:t>Data are given in table format.</a:t>
            </a:r>
          </a:p>
          <a:p>
            <a:r>
              <a:rPr lang="en-US" altLang="nl-BE" sz="2400"/>
              <a:t>The variable count is the number of cases in each category.</a:t>
            </a:r>
          </a:p>
        </p:txBody>
      </p:sp>
      <p:sp>
        <p:nvSpPr>
          <p:cNvPr id="177156" name="Rectangle 6"/>
          <p:cNvSpPr>
            <a:spLocks noGrp="1" noChangeArrowheads="1"/>
          </p:cNvSpPr>
          <p:nvPr>
            <p:ph type="body" sz="half" idx="2"/>
          </p:nvPr>
        </p:nvSpPr>
        <p:spPr>
          <a:xfrm>
            <a:off x="4724400" y="1600200"/>
            <a:ext cx="4038600" cy="2362200"/>
          </a:xfrm>
        </p:spPr>
        <p:txBody>
          <a:bodyPr>
            <a:normAutofit fontScale="92500" lnSpcReduction="10000"/>
          </a:bodyPr>
          <a:lstStyle/>
          <a:p>
            <a:pPr>
              <a:buFontTx/>
              <a:buNone/>
            </a:pPr>
            <a:r>
              <a:rPr lang="en-US" altLang="nl-BE" sz="2400">
                <a:latin typeface="SAS Monospace" pitchFamily="49" charset="0"/>
              </a:rPr>
              <a:t>&gt; table(trt,resp)</a:t>
            </a:r>
          </a:p>
          <a:p>
            <a:pPr>
              <a:buFontTx/>
              <a:buNone/>
            </a:pPr>
            <a:r>
              <a:rPr lang="en-US" altLang="nl-BE" sz="2400">
                <a:latin typeface="SAS Monospace" pitchFamily="49" charset="0"/>
              </a:rPr>
              <a:t>       resp</a:t>
            </a:r>
          </a:p>
          <a:p>
            <a:pPr>
              <a:buFontTx/>
              <a:buNone/>
            </a:pPr>
            <a:r>
              <a:rPr lang="en-US" altLang="nl-BE" sz="2400">
                <a:latin typeface="SAS Monospace" pitchFamily="49" charset="0"/>
              </a:rPr>
              <a:t>trt     0     1</a:t>
            </a:r>
          </a:p>
          <a:p>
            <a:pPr>
              <a:buFontTx/>
              <a:buNone/>
            </a:pPr>
            <a:r>
              <a:rPr lang="en-US" altLang="nl-BE" sz="2400">
                <a:latin typeface="SAS Monospace" pitchFamily="49" charset="0"/>
              </a:rPr>
              <a:t>  1 10845   189</a:t>
            </a:r>
          </a:p>
          <a:p>
            <a:pPr>
              <a:buFontTx/>
              <a:buNone/>
            </a:pPr>
            <a:r>
              <a:rPr lang="en-US" altLang="nl-BE" sz="2400">
                <a:latin typeface="SAS Monospace" pitchFamily="49" charset="0"/>
              </a:rPr>
              <a:t>  2 10933   104</a:t>
            </a:r>
          </a:p>
          <a:p>
            <a:pPr>
              <a:buFontTx/>
              <a:buNone/>
            </a:pPr>
            <a:r>
              <a:rPr lang="en-US" altLang="nl-BE" sz="2400">
                <a:latin typeface="SAS Monospace" pitchFamily="49" charset="0"/>
              </a:rPr>
              <a:t>&gt; </a:t>
            </a:r>
          </a:p>
        </p:txBody>
      </p:sp>
      <p:sp>
        <p:nvSpPr>
          <p:cNvPr id="177157" name="Rectangle 7"/>
          <p:cNvSpPr>
            <a:spLocks noChangeArrowheads="1"/>
          </p:cNvSpPr>
          <p:nvPr/>
        </p:nvSpPr>
        <p:spPr bwMode="auto">
          <a:xfrm>
            <a:off x="4572000" y="1524000"/>
            <a:ext cx="3886200" cy="2592388"/>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Tree>
    <p:extLst>
      <p:ext uri="{BB962C8B-B14F-4D97-AF65-F5344CB8AC3E}">
        <p14:creationId xmlns:p14="http://schemas.microsoft.com/office/powerpoint/2010/main" val="184713669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p:cNvSpPr>
            <a:spLocks noGrp="1"/>
          </p:cNvSpPr>
          <p:nvPr>
            <p:ph type="title"/>
          </p:nvPr>
        </p:nvSpPr>
        <p:spPr>
          <a:xfrm>
            <a:off x="457200" y="274638"/>
            <a:ext cx="8229600" cy="868362"/>
          </a:xfrm>
        </p:spPr>
        <p:txBody>
          <a:bodyPr/>
          <a:lstStyle/>
          <a:p>
            <a:r>
              <a:rPr lang="nl-BE" altLang="nl-BE" sz="3200"/>
              <a:t>Model formulation</a:t>
            </a:r>
            <a:endParaRPr lang="en-US" altLang="nl-BE" sz="3200"/>
          </a:p>
        </p:txBody>
      </p:sp>
      <p:sp>
        <p:nvSpPr>
          <p:cNvPr id="5" name="Slide Number Placeholder 4"/>
          <p:cNvSpPr>
            <a:spLocks noGrp="1"/>
          </p:cNvSpPr>
          <p:nvPr>
            <p:ph type="sldNum" sz="quarter" idx="12"/>
          </p:nvPr>
        </p:nvSpPr>
        <p:spPr/>
        <p:txBody>
          <a:bodyPr/>
          <a:lstStyle/>
          <a:p>
            <a:pPr>
              <a:defRPr/>
            </a:pPr>
            <a:fld id="{80AB8C53-8860-475A-B7DB-B98230D0B52A}" type="slidenum">
              <a:rPr lang="en-US" smtClean="0"/>
              <a:pPr>
                <a:defRPr/>
              </a:pPr>
              <a:t>231</a:t>
            </a:fld>
            <a:endParaRPr lang="en-US"/>
          </a:p>
        </p:txBody>
      </p:sp>
      <p:sp>
        <p:nvSpPr>
          <p:cNvPr id="178180" name="TextBox 16"/>
          <p:cNvSpPr>
            <a:spLocks noGrp="1" noChangeArrowheads="1"/>
          </p:cNvSpPr>
          <p:nvPr>
            <p:ph sz="half" idx="1"/>
          </p:nvPr>
        </p:nvSpPr>
        <p:spPr>
          <a:xfrm>
            <a:off x="152400" y="4419600"/>
            <a:ext cx="8839200" cy="384175"/>
          </a:xfrm>
        </p:spPr>
        <p:txBody>
          <a:bodyPr>
            <a:spAutoFit/>
          </a:bodyPr>
          <a:lstStyle/>
          <a:p>
            <a:pPr>
              <a:buFont typeface="Arial" charset="0"/>
              <a:buNone/>
            </a:pPr>
            <a:r>
              <a:rPr lang="nl-BE" altLang="nl-BE" sz="1900">
                <a:latin typeface="SAS Monospace" pitchFamily="49" charset="0"/>
              </a:rPr>
              <a:t>&lt; fit.myoc&lt;-glm(resp~trt,family=binomial(link = "logit"))</a:t>
            </a:r>
          </a:p>
        </p:txBody>
      </p:sp>
      <p:graphicFrame>
        <p:nvGraphicFramePr>
          <p:cNvPr id="178181" name="Object 5"/>
          <p:cNvGraphicFramePr>
            <a:graphicFrameLocks noChangeAspect="1"/>
          </p:cNvGraphicFramePr>
          <p:nvPr/>
        </p:nvGraphicFramePr>
        <p:xfrm>
          <a:off x="3581400" y="3657600"/>
          <a:ext cx="1595438" cy="336550"/>
        </p:xfrm>
        <a:graphic>
          <a:graphicData uri="http://schemas.openxmlformats.org/presentationml/2006/ole">
            <mc:AlternateContent xmlns:mc="http://schemas.openxmlformats.org/markup-compatibility/2006">
              <mc:Choice xmlns:v="urn:schemas-microsoft-com:vml" Requires="v">
                <p:oleObj spid="_x0000_s83042" name="Equation" r:id="rId3" imgW="1053643" imgH="215806" progId="Equation.3">
                  <p:embed/>
                </p:oleObj>
              </mc:Choice>
              <mc:Fallback>
                <p:oleObj name="Equation" r:id="rId3" imgW="1053643" imgH="21580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657600"/>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8182" name="Text Box 51"/>
          <p:cNvSpPr txBox="1">
            <a:spLocks noChangeArrowheads="1"/>
          </p:cNvSpPr>
          <p:nvPr/>
        </p:nvSpPr>
        <p:spPr bwMode="auto">
          <a:xfrm>
            <a:off x="838200" y="2438400"/>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2400">
                <a:latin typeface="Calibri" pitchFamily="34" charset="0"/>
              </a:rPr>
              <a:t>The model for P- logit transformation</a:t>
            </a:r>
            <a:endParaRPr lang="en-US" altLang="nl-BE" sz="2400">
              <a:latin typeface="Calibri" pitchFamily="34" charset="0"/>
            </a:endParaRPr>
          </a:p>
        </p:txBody>
      </p:sp>
      <p:sp>
        <p:nvSpPr>
          <p:cNvPr id="178183" name="Text Box 37"/>
          <p:cNvSpPr txBox="1">
            <a:spLocks noChangeArrowheads="1"/>
          </p:cNvSpPr>
          <p:nvPr/>
        </p:nvSpPr>
        <p:spPr bwMode="auto">
          <a:xfrm>
            <a:off x="152400" y="1143000"/>
            <a:ext cx="746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2400">
                <a:latin typeface="Calibri" pitchFamily="34" charset="0"/>
              </a:rPr>
              <a:t>We want to model the probability to </a:t>
            </a:r>
            <a:r>
              <a:rPr lang="en-GB" altLang="nl-BE" sz="2400">
                <a:latin typeface="Calibri" pitchFamily="34" charset="0"/>
              </a:rPr>
              <a:t>have Myocardial infarction </a:t>
            </a:r>
            <a:r>
              <a:rPr lang="nl-BE" altLang="nl-BE" sz="2400">
                <a:latin typeface="Calibri" pitchFamily="34" charset="0"/>
              </a:rPr>
              <a:t>given the aspirin intake.</a:t>
            </a:r>
            <a:endParaRPr lang="en-US" altLang="nl-BE" sz="2400">
              <a:latin typeface="Calibri" pitchFamily="34" charset="0"/>
            </a:endParaRPr>
          </a:p>
        </p:txBody>
      </p:sp>
    </p:spTree>
    <p:extLst>
      <p:ext uri="{BB962C8B-B14F-4D97-AF65-F5344CB8AC3E}">
        <p14:creationId xmlns:p14="http://schemas.microsoft.com/office/powerpoint/2010/main" val="29083647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title"/>
          </p:nvPr>
        </p:nvSpPr>
        <p:spPr>
          <a:xfrm>
            <a:off x="457200" y="274638"/>
            <a:ext cx="8229600" cy="411162"/>
          </a:xfrm>
        </p:spPr>
        <p:txBody>
          <a:bodyPr>
            <a:normAutofit fontScale="90000"/>
          </a:bodyPr>
          <a:lstStyle/>
          <a:p>
            <a:r>
              <a:rPr lang="nl-BE" altLang="nl-BE" sz="3200"/>
              <a:t>The estimated model in R</a:t>
            </a:r>
            <a:endParaRPr lang="en-US" altLang="nl-BE" sz="3200"/>
          </a:p>
        </p:txBody>
      </p:sp>
      <p:sp>
        <p:nvSpPr>
          <p:cNvPr id="179203" name="Rectangle 10"/>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79204" name="Rectangle 13"/>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9205" name="Object 3"/>
          <p:cNvGraphicFramePr>
            <a:graphicFrameLocks noChangeAspect="1"/>
          </p:cNvGraphicFramePr>
          <p:nvPr/>
        </p:nvGraphicFramePr>
        <p:xfrm>
          <a:off x="2998788" y="5334000"/>
          <a:ext cx="3530600" cy="558800"/>
        </p:xfrm>
        <a:graphic>
          <a:graphicData uri="http://schemas.openxmlformats.org/presentationml/2006/ole">
            <mc:AlternateContent xmlns:mc="http://schemas.openxmlformats.org/markup-compatibility/2006">
              <mc:Choice xmlns:v="urn:schemas-microsoft-com:vml" Requires="v">
                <p:oleObj spid="_x0000_s84258" name="Equation" r:id="rId3" imgW="1625600" imgH="254000" progId="Equation.3">
                  <p:embed/>
                </p:oleObj>
              </mc:Choice>
              <mc:Fallback>
                <p:oleObj name="Equation" r:id="rId3" imgW="16256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8788" y="5334000"/>
                        <a:ext cx="35306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06" name="Rectangle 17"/>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9207" name="Object 4"/>
          <p:cNvGraphicFramePr>
            <a:graphicFrameLocks noChangeAspect="1"/>
          </p:cNvGraphicFramePr>
          <p:nvPr/>
        </p:nvGraphicFramePr>
        <p:xfrm>
          <a:off x="635000" y="2133600"/>
          <a:ext cx="457200" cy="569913"/>
        </p:xfrm>
        <a:graphic>
          <a:graphicData uri="http://schemas.openxmlformats.org/presentationml/2006/ole">
            <mc:AlternateContent xmlns:mc="http://schemas.openxmlformats.org/markup-compatibility/2006">
              <mc:Choice xmlns:v="urn:schemas-microsoft-com:vml" Requires="v">
                <p:oleObj spid="_x0000_s84259" name="Equation" r:id="rId5" imgW="152334" imgH="190417" progId="Equation.3">
                  <p:embed/>
                </p:oleObj>
              </mc:Choice>
              <mc:Fallback>
                <p:oleObj name="Equation" r:id="rId5" imgW="152334" imgH="19041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000" y="2133600"/>
                        <a:ext cx="4572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08" name="Rectangle 21"/>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9209" name="Object 5"/>
          <p:cNvGraphicFramePr>
            <a:graphicFrameLocks noChangeAspect="1"/>
          </p:cNvGraphicFramePr>
          <p:nvPr/>
        </p:nvGraphicFramePr>
        <p:xfrm>
          <a:off x="576263" y="3117850"/>
          <a:ext cx="533400" cy="622300"/>
        </p:xfrm>
        <a:graphic>
          <a:graphicData uri="http://schemas.openxmlformats.org/presentationml/2006/ole">
            <mc:AlternateContent xmlns:mc="http://schemas.openxmlformats.org/markup-compatibility/2006">
              <mc:Choice xmlns:v="urn:schemas-microsoft-com:vml" Requires="v">
                <p:oleObj spid="_x0000_s84260" name="Equation" r:id="rId7" imgW="152334" imgH="241195" progId="Equation.3">
                  <p:embed/>
                </p:oleObj>
              </mc:Choice>
              <mc:Fallback>
                <p:oleObj name="Equation" r:id="rId7" imgW="152334"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263" y="3117850"/>
                        <a:ext cx="533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10" name="TextBox 15"/>
          <p:cNvSpPr txBox="1">
            <a:spLocks noChangeArrowheads="1"/>
          </p:cNvSpPr>
          <p:nvPr/>
        </p:nvSpPr>
        <p:spPr bwMode="auto">
          <a:xfrm>
            <a:off x="1524000" y="838200"/>
            <a:ext cx="73152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sz="1200" dirty="0">
                <a:latin typeface="SAS Monospace" pitchFamily="49" charset="0"/>
              </a:rPr>
              <a:t>&gt; summary(</a:t>
            </a:r>
            <a:r>
              <a:rPr lang="nl-BE" altLang="nl-BE" sz="1200" dirty="0" err="1">
                <a:latin typeface="SAS Monospace" pitchFamily="49" charset="0"/>
              </a:rPr>
              <a:t>fit.myoc</a:t>
            </a:r>
            <a:r>
              <a:rPr lang="nl-BE" altLang="nl-BE" sz="1200" dirty="0">
                <a:latin typeface="SAS Monospace" pitchFamily="49" charset="0"/>
              </a:rPr>
              <a:t>)</a:t>
            </a:r>
          </a:p>
          <a:p>
            <a:pPr eaLnBrk="1" hangingPunct="1"/>
            <a:endParaRPr lang="nl-BE" altLang="nl-BE" sz="1200" dirty="0">
              <a:latin typeface="SAS Monospace" pitchFamily="49" charset="0"/>
            </a:endParaRPr>
          </a:p>
          <a:p>
            <a:pPr eaLnBrk="1" hangingPunct="1"/>
            <a:r>
              <a:rPr lang="nl-BE" altLang="nl-BE" sz="1200" dirty="0">
                <a:latin typeface="SAS Monospace" pitchFamily="49" charset="0"/>
              </a:rPr>
              <a:t>Call:</a:t>
            </a:r>
          </a:p>
          <a:p>
            <a:pPr eaLnBrk="1" hangingPunct="1"/>
            <a:r>
              <a:rPr lang="nl-BE" altLang="nl-BE" sz="1200" dirty="0" err="1">
                <a:latin typeface="SAS Monospace" pitchFamily="49" charset="0"/>
              </a:rPr>
              <a:t>glm</a:t>
            </a:r>
            <a:r>
              <a:rPr lang="nl-BE" altLang="nl-BE" sz="1200" dirty="0">
                <a:latin typeface="SAS Monospace" pitchFamily="49" charset="0"/>
              </a:rPr>
              <a:t>(</a:t>
            </a:r>
            <a:r>
              <a:rPr lang="nl-BE" altLang="nl-BE" sz="1200" dirty="0" err="1">
                <a:latin typeface="SAS Monospace" pitchFamily="49" charset="0"/>
              </a:rPr>
              <a:t>formula</a:t>
            </a:r>
            <a:r>
              <a:rPr lang="nl-BE" altLang="nl-BE" sz="1200" dirty="0">
                <a:latin typeface="SAS Monospace" pitchFamily="49" charset="0"/>
              </a:rPr>
              <a:t> = </a:t>
            </a:r>
            <a:r>
              <a:rPr lang="nl-BE" altLang="nl-BE" sz="1200" dirty="0" err="1">
                <a:latin typeface="SAS Monospace" pitchFamily="49" charset="0"/>
              </a:rPr>
              <a:t>resp</a:t>
            </a:r>
            <a:r>
              <a:rPr lang="nl-BE" altLang="nl-BE" sz="1200" dirty="0">
                <a:latin typeface="SAS Monospace" pitchFamily="49" charset="0"/>
              </a:rPr>
              <a:t> ~ </a:t>
            </a:r>
            <a:r>
              <a:rPr lang="nl-BE" altLang="nl-BE" sz="1200" dirty="0" err="1">
                <a:latin typeface="SAS Monospace" pitchFamily="49" charset="0"/>
              </a:rPr>
              <a:t>as.factor</a:t>
            </a:r>
            <a:r>
              <a:rPr lang="nl-BE" altLang="nl-BE" sz="1200" dirty="0">
                <a:latin typeface="SAS Monospace" pitchFamily="49" charset="0"/>
              </a:rPr>
              <a:t>(</a:t>
            </a:r>
            <a:r>
              <a:rPr lang="nl-BE" altLang="nl-BE" sz="1200" dirty="0" err="1">
                <a:latin typeface="SAS Monospace" pitchFamily="49" charset="0"/>
              </a:rPr>
              <a:t>trt</a:t>
            </a:r>
            <a:r>
              <a:rPr lang="nl-BE" altLang="nl-BE" sz="1200" dirty="0">
                <a:latin typeface="SAS Monospace" pitchFamily="49" charset="0"/>
              </a:rPr>
              <a:t>), family = </a:t>
            </a:r>
            <a:r>
              <a:rPr lang="nl-BE" altLang="nl-BE" sz="1200" dirty="0" err="1">
                <a:latin typeface="SAS Monospace" pitchFamily="49" charset="0"/>
              </a:rPr>
              <a:t>binomial</a:t>
            </a:r>
            <a:r>
              <a:rPr lang="nl-BE" altLang="nl-BE" sz="1200" dirty="0">
                <a:latin typeface="SAS Monospace" pitchFamily="49" charset="0"/>
              </a:rPr>
              <a:t>(link = "</a:t>
            </a:r>
            <a:r>
              <a:rPr lang="nl-BE" altLang="nl-BE" sz="1200" dirty="0" err="1">
                <a:latin typeface="SAS Monospace" pitchFamily="49" charset="0"/>
              </a:rPr>
              <a:t>logit</a:t>
            </a:r>
            <a:r>
              <a:rPr lang="nl-BE" altLang="nl-BE" sz="1200" dirty="0">
                <a:latin typeface="SAS Monospace" pitchFamily="49" charset="0"/>
              </a:rPr>
              <a:t>"))</a:t>
            </a:r>
          </a:p>
          <a:p>
            <a:pPr eaLnBrk="1" hangingPunct="1"/>
            <a:endParaRPr lang="nl-BE" altLang="nl-BE" sz="1200" dirty="0">
              <a:latin typeface="SAS Monospace" pitchFamily="49" charset="0"/>
            </a:endParaRPr>
          </a:p>
          <a:p>
            <a:pPr eaLnBrk="1" hangingPunct="1"/>
            <a:r>
              <a:rPr lang="nl-BE" altLang="nl-BE" sz="1200" dirty="0" err="1">
                <a:latin typeface="SAS Monospace" pitchFamily="49" charset="0"/>
              </a:rPr>
              <a:t>Deviance</a:t>
            </a:r>
            <a:r>
              <a:rPr lang="nl-BE" altLang="nl-BE" sz="1200" dirty="0">
                <a:latin typeface="SAS Monospace" pitchFamily="49" charset="0"/>
              </a:rPr>
              <a:t> </a:t>
            </a:r>
            <a:r>
              <a:rPr lang="nl-BE" altLang="nl-BE" sz="1200" dirty="0" err="1">
                <a:latin typeface="SAS Monospace" pitchFamily="49" charset="0"/>
              </a:rPr>
              <a:t>Residuals</a:t>
            </a:r>
            <a:r>
              <a:rPr lang="nl-BE" altLang="nl-BE" sz="1200" dirty="0">
                <a:latin typeface="SAS Monospace" pitchFamily="49" charset="0"/>
              </a:rPr>
              <a:t>: </a:t>
            </a:r>
          </a:p>
          <a:p>
            <a:pPr eaLnBrk="1" hangingPunct="1"/>
            <a:r>
              <a:rPr lang="nl-BE" altLang="nl-BE" sz="1200" dirty="0">
                <a:latin typeface="SAS Monospace" pitchFamily="49" charset="0"/>
              </a:rPr>
              <a:t>    Min       1Q   </a:t>
            </a:r>
            <a:r>
              <a:rPr lang="nl-BE" altLang="nl-BE" sz="1200" dirty="0" err="1">
                <a:latin typeface="SAS Monospace" pitchFamily="49" charset="0"/>
              </a:rPr>
              <a:t>Median</a:t>
            </a:r>
            <a:r>
              <a:rPr lang="nl-BE" altLang="nl-BE" sz="1200" dirty="0">
                <a:latin typeface="SAS Monospace" pitchFamily="49" charset="0"/>
              </a:rPr>
              <a:t>       3Q      Max  </a:t>
            </a:r>
          </a:p>
          <a:p>
            <a:pPr eaLnBrk="1" hangingPunct="1"/>
            <a:r>
              <a:rPr lang="nl-BE" altLang="nl-BE" sz="1200" dirty="0">
                <a:latin typeface="SAS Monospace" pitchFamily="49" charset="0"/>
              </a:rPr>
              <a:t>-0.1859  -0.1859  -0.1376  -0.1376   3.0544  </a:t>
            </a:r>
          </a:p>
          <a:p>
            <a:pPr eaLnBrk="1" hangingPunct="1"/>
            <a:endParaRPr lang="nl-BE" altLang="nl-BE" sz="1200" dirty="0">
              <a:latin typeface="SAS Monospace" pitchFamily="49" charset="0"/>
            </a:endParaRPr>
          </a:p>
          <a:p>
            <a:pPr eaLnBrk="1" hangingPunct="1"/>
            <a:r>
              <a:rPr lang="nl-BE" altLang="nl-BE" sz="1200" dirty="0" err="1">
                <a:latin typeface="SAS Monospace" pitchFamily="49" charset="0"/>
              </a:rPr>
              <a:t>Coefficients</a:t>
            </a:r>
            <a:r>
              <a:rPr lang="nl-BE" altLang="nl-BE" sz="1200" dirty="0">
                <a:latin typeface="SAS Monospace" pitchFamily="49" charset="0"/>
              </a:rPr>
              <a:t>:</a:t>
            </a:r>
          </a:p>
          <a:p>
            <a:pPr eaLnBrk="1" hangingPunct="1"/>
            <a:r>
              <a:rPr lang="nl-BE" altLang="nl-BE" sz="1200" dirty="0">
                <a:latin typeface="SAS Monospace" pitchFamily="49" charset="0"/>
              </a:rPr>
              <a:t>                </a:t>
            </a:r>
            <a:r>
              <a:rPr lang="nl-BE" altLang="nl-BE" sz="1200" dirty="0" err="1">
                <a:latin typeface="SAS Monospace" pitchFamily="49" charset="0"/>
              </a:rPr>
              <a:t>Estimate</a:t>
            </a:r>
            <a:r>
              <a:rPr lang="nl-BE" altLang="nl-BE" sz="1200" dirty="0">
                <a:latin typeface="SAS Monospace" pitchFamily="49" charset="0"/>
              </a:rPr>
              <a:t> </a:t>
            </a:r>
            <a:r>
              <a:rPr lang="nl-BE" altLang="nl-BE" sz="1200" dirty="0" err="1">
                <a:latin typeface="SAS Monospace" pitchFamily="49" charset="0"/>
              </a:rPr>
              <a:t>Std</a:t>
            </a:r>
            <a:r>
              <a:rPr lang="nl-BE" altLang="nl-BE" sz="1200" dirty="0">
                <a:latin typeface="SAS Monospace" pitchFamily="49" charset="0"/>
              </a:rPr>
              <a:t>. Error </a:t>
            </a:r>
            <a:r>
              <a:rPr lang="nl-BE" altLang="nl-BE" sz="1200" dirty="0" err="1">
                <a:latin typeface="SAS Monospace" pitchFamily="49" charset="0"/>
              </a:rPr>
              <a:t>z</a:t>
            </a:r>
            <a:r>
              <a:rPr lang="nl-BE" altLang="nl-BE" sz="1200" dirty="0">
                <a:latin typeface="SAS Monospace" pitchFamily="49" charset="0"/>
              </a:rPr>
              <a:t> </a:t>
            </a:r>
            <a:r>
              <a:rPr lang="nl-BE" altLang="nl-BE" sz="1200" dirty="0" err="1">
                <a:latin typeface="SAS Monospace" pitchFamily="49" charset="0"/>
              </a:rPr>
              <a:t>value</a:t>
            </a:r>
            <a:r>
              <a:rPr lang="nl-BE" altLang="nl-BE" sz="1200" dirty="0">
                <a:latin typeface="SAS Monospace" pitchFamily="49" charset="0"/>
              </a:rPr>
              <a:t> Pr(&gt;|</a:t>
            </a:r>
            <a:r>
              <a:rPr lang="nl-BE" altLang="nl-BE" sz="1200" dirty="0" err="1">
                <a:latin typeface="SAS Monospace" pitchFamily="49" charset="0"/>
              </a:rPr>
              <a:t>z</a:t>
            </a:r>
            <a:r>
              <a:rPr lang="nl-BE" altLang="nl-BE" sz="1200" dirty="0">
                <a:latin typeface="SAS Monospace" pitchFamily="49" charset="0"/>
              </a:rPr>
              <a:t>|)    </a:t>
            </a:r>
          </a:p>
          <a:p>
            <a:pPr eaLnBrk="1" hangingPunct="1"/>
            <a:r>
              <a:rPr lang="nl-BE" altLang="nl-BE" sz="1200" dirty="0">
                <a:solidFill>
                  <a:srgbClr val="3333FF"/>
                </a:solidFill>
                <a:latin typeface="SAS Monospace" pitchFamily="49" charset="0"/>
              </a:rPr>
              <a:t>(</a:t>
            </a:r>
            <a:r>
              <a:rPr lang="nl-BE" altLang="nl-BE" sz="1200" dirty="0" err="1">
                <a:solidFill>
                  <a:srgbClr val="3333FF"/>
                </a:solidFill>
                <a:latin typeface="SAS Monospace" pitchFamily="49" charset="0"/>
              </a:rPr>
              <a:t>Intercept</a:t>
            </a:r>
            <a:r>
              <a:rPr lang="nl-BE" altLang="nl-BE" sz="1200" dirty="0">
                <a:solidFill>
                  <a:srgbClr val="3333FF"/>
                </a:solidFill>
                <a:latin typeface="SAS Monospace" pitchFamily="49" charset="0"/>
              </a:rPr>
              <a:t>)     </a:t>
            </a:r>
            <a:r>
              <a:rPr lang="nl-BE" altLang="nl-BE" sz="1200" dirty="0">
                <a:latin typeface="SAS Monospace" pitchFamily="49" charset="0"/>
              </a:rPr>
              <a:t>-4.04971    0.07337 -55.195  &lt; 2e-16 ***</a:t>
            </a:r>
          </a:p>
          <a:p>
            <a:pPr eaLnBrk="1" hangingPunct="1"/>
            <a:r>
              <a:rPr lang="nl-BE" altLang="nl-BE" sz="1200" dirty="0" err="1">
                <a:solidFill>
                  <a:srgbClr val="FF0000"/>
                </a:solidFill>
                <a:latin typeface="SAS Monospace" pitchFamily="49" charset="0"/>
              </a:rPr>
              <a:t>as.factor</a:t>
            </a:r>
            <a:r>
              <a:rPr lang="nl-BE" altLang="nl-BE" sz="1200" dirty="0">
                <a:solidFill>
                  <a:srgbClr val="FF0000"/>
                </a:solidFill>
                <a:latin typeface="SAS Monospace" pitchFamily="49" charset="0"/>
              </a:rPr>
              <a:t>(</a:t>
            </a:r>
            <a:r>
              <a:rPr lang="nl-BE" altLang="nl-BE" sz="1200" dirty="0" err="1">
                <a:solidFill>
                  <a:srgbClr val="FF0000"/>
                </a:solidFill>
                <a:latin typeface="SAS Monospace" pitchFamily="49" charset="0"/>
              </a:rPr>
              <a:t>trt</a:t>
            </a:r>
            <a:r>
              <a:rPr lang="nl-BE" altLang="nl-BE" sz="1200" dirty="0">
                <a:solidFill>
                  <a:srgbClr val="FF0000"/>
                </a:solidFill>
                <a:latin typeface="SAS Monospace" pitchFamily="49" charset="0"/>
              </a:rPr>
              <a:t>)2</a:t>
            </a:r>
            <a:r>
              <a:rPr lang="nl-BE" altLang="nl-BE" sz="1200" dirty="0">
                <a:latin typeface="SAS Monospace" pitchFamily="49" charset="0"/>
              </a:rPr>
              <a:t> -0.60544    0.12284  -4.929 8.28e-07 ***</a:t>
            </a:r>
          </a:p>
          <a:p>
            <a:pPr eaLnBrk="1" hangingPunct="1"/>
            <a:r>
              <a:rPr lang="nl-BE" altLang="nl-BE" sz="1200" dirty="0">
                <a:latin typeface="SAS Monospace" pitchFamily="49" charset="0"/>
              </a:rPr>
              <a:t>---</a:t>
            </a:r>
          </a:p>
          <a:p>
            <a:pPr eaLnBrk="1" hangingPunct="1"/>
            <a:r>
              <a:rPr lang="nl-BE" altLang="nl-BE" sz="1200" dirty="0" err="1">
                <a:latin typeface="SAS Monospace" pitchFamily="49" charset="0"/>
              </a:rPr>
              <a:t>Signif</a:t>
            </a:r>
            <a:r>
              <a:rPr lang="nl-BE" altLang="nl-BE" sz="1200" dirty="0">
                <a:latin typeface="SAS Monospace" pitchFamily="49" charset="0"/>
              </a:rPr>
              <a:t>. codes:  0 ‘***’ 0.001 ‘**’ 0.01 ‘*’ 0.05 ‘.’ 0.1 ‘ ’ 1 </a:t>
            </a:r>
          </a:p>
          <a:p>
            <a:pPr eaLnBrk="1" hangingPunct="1"/>
            <a:endParaRPr lang="nl-BE" altLang="nl-BE" sz="1200" dirty="0">
              <a:latin typeface="SAS Monospace" pitchFamily="49" charset="0"/>
            </a:endParaRPr>
          </a:p>
          <a:p>
            <a:pPr eaLnBrk="1" hangingPunct="1"/>
            <a:r>
              <a:rPr lang="nl-BE" altLang="nl-BE" sz="1200" dirty="0">
                <a:latin typeface="SAS Monospace" pitchFamily="49" charset="0"/>
              </a:rPr>
              <a:t>(</a:t>
            </a:r>
            <a:r>
              <a:rPr lang="nl-BE" altLang="nl-BE" sz="1200" dirty="0" err="1">
                <a:latin typeface="SAS Monospace" pitchFamily="49" charset="0"/>
              </a:rPr>
              <a:t>Dispersion</a:t>
            </a:r>
            <a:r>
              <a:rPr lang="nl-BE" altLang="nl-BE" sz="1200" dirty="0">
                <a:latin typeface="SAS Monospace" pitchFamily="49" charset="0"/>
              </a:rPr>
              <a:t> parameter </a:t>
            </a:r>
            <a:r>
              <a:rPr lang="nl-BE" altLang="nl-BE" sz="1200" dirty="0" err="1">
                <a:latin typeface="SAS Monospace" pitchFamily="49" charset="0"/>
              </a:rPr>
              <a:t>for</a:t>
            </a:r>
            <a:r>
              <a:rPr lang="nl-BE" altLang="nl-BE" sz="1200" dirty="0">
                <a:latin typeface="SAS Monospace" pitchFamily="49" charset="0"/>
              </a:rPr>
              <a:t> </a:t>
            </a:r>
            <a:r>
              <a:rPr lang="nl-BE" altLang="nl-BE" sz="1200" dirty="0" err="1">
                <a:latin typeface="SAS Monospace" pitchFamily="49" charset="0"/>
              </a:rPr>
              <a:t>binomial</a:t>
            </a:r>
            <a:r>
              <a:rPr lang="nl-BE" altLang="nl-BE" sz="1200" dirty="0">
                <a:latin typeface="SAS Monospace" pitchFamily="49" charset="0"/>
              </a:rPr>
              <a:t> family taken </a:t>
            </a:r>
            <a:r>
              <a:rPr lang="nl-BE" altLang="nl-BE" sz="1200" dirty="0" err="1">
                <a:latin typeface="SAS Monospace" pitchFamily="49" charset="0"/>
              </a:rPr>
              <a:t>to</a:t>
            </a:r>
            <a:r>
              <a:rPr lang="nl-BE" altLang="nl-BE" sz="1200" dirty="0">
                <a:latin typeface="SAS Monospace" pitchFamily="49" charset="0"/>
              </a:rPr>
              <a:t> </a:t>
            </a:r>
            <a:r>
              <a:rPr lang="nl-BE" altLang="nl-BE" sz="1200" dirty="0" err="1">
                <a:latin typeface="SAS Monospace" pitchFamily="49" charset="0"/>
              </a:rPr>
              <a:t>be</a:t>
            </a:r>
            <a:r>
              <a:rPr lang="nl-BE" altLang="nl-BE" sz="1200" dirty="0">
                <a:latin typeface="SAS Monospace" pitchFamily="49" charset="0"/>
              </a:rPr>
              <a:t> 1)</a:t>
            </a:r>
          </a:p>
          <a:p>
            <a:pPr eaLnBrk="1" hangingPunct="1"/>
            <a:endParaRPr lang="nl-BE" altLang="nl-BE" sz="1200" dirty="0">
              <a:latin typeface="SAS Monospace" pitchFamily="49" charset="0"/>
            </a:endParaRPr>
          </a:p>
          <a:p>
            <a:pPr eaLnBrk="1" hangingPunct="1"/>
            <a:r>
              <a:rPr lang="nl-BE" altLang="nl-BE" sz="1200" dirty="0">
                <a:latin typeface="SAS Monospace" pitchFamily="49" charset="0"/>
              </a:rPr>
              <a:t>    </a:t>
            </a:r>
            <a:r>
              <a:rPr lang="nl-BE" altLang="nl-BE" sz="1200" dirty="0" err="1">
                <a:latin typeface="SAS Monospace" pitchFamily="49" charset="0"/>
              </a:rPr>
              <a:t>Null</a:t>
            </a:r>
            <a:r>
              <a:rPr lang="nl-BE" altLang="nl-BE" sz="1200" dirty="0">
                <a:latin typeface="SAS Monospace" pitchFamily="49" charset="0"/>
              </a:rPr>
              <a:t> </a:t>
            </a:r>
            <a:r>
              <a:rPr lang="nl-BE" altLang="nl-BE" sz="1200" dirty="0" err="1">
                <a:latin typeface="SAS Monospace" pitchFamily="49" charset="0"/>
              </a:rPr>
              <a:t>deviance</a:t>
            </a:r>
            <a:r>
              <a:rPr lang="nl-BE" altLang="nl-BE" sz="1200" dirty="0">
                <a:latin typeface="SAS Monospace" pitchFamily="49" charset="0"/>
              </a:rPr>
              <a:t>: 3114.7  on 22070  </a:t>
            </a:r>
            <a:r>
              <a:rPr lang="nl-BE" altLang="nl-BE" sz="1200" dirty="0" err="1">
                <a:latin typeface="SAS Monospace" pitchFamily="49" charset="0"/>
              </a:rPr>
              <a:t>degrees</a:t>
            </a:r>
            <a:r>
              <a:rPr lang="nl-BE" altLang="nl-BE" sz="1200" dirty="0">
                <a:latin typeface="SAS Monospace" pitchFamily="49" charset="0"/>
              </a:rPr>
              <a:t> of </a:t>
            </a:r>
            <a:r>
              <a:rPr lang="nl-BE" altLang="nl-BE" sz="1200" dirty="0" err="1">
                <a:latin typeface="SAS Monospace" pitchFamily="49" charset="0"/>
              </a:rPr>
              <a:t>freedom</a:t>
            </a:r>
            <a:endParaRPr lang="nl-BE" altLang="nl-BE" sz="1200" dirty="0">
              <a:latin typeface="SAS Monospace" pitchFamily="49" charset="0"/>
            </a:endParaRPr>
          </a:p>
          <a:p>
            <a:pPr eaLnBrk="1" hangingPunct="1"/>
            <a:r>
              <a:rPr lang="nl-BE" altLang="nl-BE" sz="1200" dirty="0" err="1">
                <a:latin typeface="SAS Monospace" pitchFamily="49" charset="0"/>
              </a:rPr>
              <a:t>Residual</a:t>
            </a:r>
            <a:r>
              <a:rPr lang="nl-BE" altLang="nl-BE" sz="1200" dirty="0">
                <a:latin typeface="SAS Monospace" pitchFamily="49" charset="0"/>
              </a:rPr>
              <a:t> </a:t>
            </a:r>
            <a:r>
              <a:rPr lang="nl-BE" altLang="nl-BE" sz="1200" dirty="0" err="1">
                <a:latin typeface="SAS Monospace" pitchFamily="49" charset="0"/>
              </a:rPr>
              <a:t>deviance</a:t>
            </a:r>
            <a:r>
              <a:rPr lang="nl-BE" altLang="nl-BE" sz="1200" dirty="0">
                <a:latin typeface="SAS Monospace" pitchFamily="49" charset="0"/>
              </a:rPr>
              <a:t>: 3089.3  on 22069  </a:t>
            </a:r>
            <a:r>
              <a:rPr lang="nl-BE" altLang="nl-BE" sz="1200" dirty="0" err="1">
                <a:latin typeface="SAS Monospace" pitchFamily="49" charset="0"/>
              </a:rPr>
              <a:t>degrees</a:t>
            </a:r>
            <a:r>
              <a:rPr lang="nl-BE" altLang="nl-BE" sz="1200" dirty="0">
                <a:latin typeface="SAS Monospace" pitchFamily="49" charset="0"/>
              </a:rPr>
              <a:t> of </a:t>
            </a:r>
            <a:r>
              <a:rPr lang="nl-BE" altLang="nl-BE" sz="1200" dirty="0" err="1">
                <a:latin typeface="SAS Monospace" pitchFamily="49" charset="0"/>
              </a:rPr>
              <a:t>freedom</a:t>
            </a:r>
            <a:endParaRPr lang="nl-BE" altLang="nl-BE" sz="1200" dirty="0">
              <a:latin typeface="SAS Monospace" pitchFamily="49" charset="0"/>
            </a:endParaRPr>
          </a:p>
          <a:p>
            <a:pPr eaLnBrk="1" hangingPunct="1"/>
            <a:r>
              <a:rPr lang="nl-BE" altLang="nl-BE" sz="1200" dirty="0">
                <a:latin typeface="SAS Monospace" pitchFamily="49" charset="0"/>
              </a:rPr>
              <a:t>AIC: 3093.3</a:t>
            </a:r>
          </a:p>
          <a:p>
            <a:pPr eaLnBrk="1" hangingPunct="1"/>
            <a:endParaRPr lang="nl-BE" altLang="nl-BE" sz="1200" dirty="0">
              <a:latin typeface="SAS Monospace" pitchFamily="49" charset="0"/>
            </a:endParaRPr>
          </a:p>
          <a:p>
            <a:pPr eaLnBrk="1" hangingPunct="1"/>
            <a:r>
              <a:rPr lang="nl-BE" altLang="nl-BE" sz="1200" dirty="0" err="1">
                <a:latin typeface="SAS Monospace" pitchFamily="49" charset="0"/>
              </a:rPr>
              <a:t>Number</a:t>
            </a:r>
            <a:r>
              <a:rPr lang="nl-BE" altLang="nl-BE" sz="1200" dirty="0">
                <a:latin typeface="SAS Monospace" pitchFamily="49" charset="0"/>
              </a:rPr>
              <a:t> of Fisher Scoring </a:t>
            </a:r>
            <a:r>
              <a:rPr lang="nl-BE" altLang="nl-BE" sz="1200" dirty="0" err="1">
                <a:latin typeface="SAS Monospace" pitchFamily="49" charset="0"/>
              </a:rPr>
              <a:t>iterations</a:t>
            </a:r>
            <a:r>
              <a:rPr lang="nl-BE" altLang="nl-BE" sz="1200" dirty="0">
                <a:latin typeface="SAS Monospace" pitchFamily="49" charset="0"/>
              </a:rPr>
              <a:t>: 7</a:t>
            </a:r>
          </a:p>
        </p:txBody>
      </p:sp>
      <p:cxnSp>
        <p:nvCxnSpPr>
          <p:cNvPr id="3" name="Straight Arrow Connector 2"/>
          <p:cNvCxnSpPr>
            <a:stCxn id="179210" idx="1"/>
          </p:cNvCxnSpPr>
          <p:nvPr/>
        </p:nvCxnSpPr>
        <p:spPr>
          <a:xfrm flipH="1" flipV="1">
            <a:off x="1092200" y="2590800"/>
            <a:ext cx="431800" cy="417513"/>
          </a:xfrm>
          <a:prstGeom prst="straightConnector1">
            <a:avLst/>
          </a:prstGeom>
          <a:ln>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179209" idx="3"/>
          </p:cNvCxnSpPr>
          <p:nvPr/>
        </p:nvCxnSpPr>
        <p:spPr>
          <a:xfrm flipH="1">
            <a:off x="1109663" y="3246438"/>
            <a:ext cx="414337" cy="1825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60825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nl-BE" altLang="nl-BE" sz="3200"/>
              <a:t>How do we interpreat the parameters from the output above ?</a:t>
            </a:r>
            <a:endParaRPr lang="en-US" altLang="nl-BE" sz="3200"/>
          </a:p>
        </p:txBody>
      </p:sp>
      <p:sp>
        <p:nvSpPr>
          <p:cNvPr id="246787" name="Text Box 6"/>
          <p:cNvSpPr txBox="1">
            <a:spLocks noChangeArrowheads="1"/>
          </p:cNvSpPr>
          <p:nvPr/>
        </p:nvSpPr>
        <p:spPr bwMode="auto">
          <a:xfrm>
            <a:off x="684213" y="1828800"/>
            <a:ext cx="7991475" cy="3786188"/>
          </a:xfrm>
          <a:prstGeom prst="rect">
            <a:avLst/>
          </a:prstGeom>
          <a:noFill/>
          <a:ln w="9525">
            <a:noFill/>
            <a:miter lim="800000"/>
            <a:headEnd/>
            <a:tailEnd/>
          </a:ln>
        </p:spPr>
        <p:txBody>
          <a:bodyPr>
            <a:spAutoFit/>
          </a:bodyPr>
          <a:lstStyle/>
          <a:p>
            <a:pPr>
              <a:spcBef>
                <a:spcPct val="50000"/>
              </a:spcBef>
              <a:defRPr/>
            </a:pPr>
            <a:r>
              <a:rPr lang="en-US" sz="2400" dirty="0">
                <a:latin typeface="+mn-lt"/>
              </a:rPr>
              <a:t>The parameter estimate for the effect of the placebo group is </a:t>
            </a:r>
            <a:r>
              <a:rPr lang="nl-BE" sz="2400" dirty="0">
                <a:latin typeface="+mn-lt"/>
              </a:rPr>
              <a:t>0.60544</a:t>
            </a:r>
            <a:r>
              <a:rPr lang="en-US" sz="2400" dirty="0">
                <a:latin typeface="+mn-lt"/>
              </a:rPr>
              <a:t>. The parameter estimate for the effect of the Aspirin intake is -</a:t>
            </a:r>
            <a:r>
              <a:rPr lang="nl-BE" sz="2400" dirty="0">
                <a:latin typeface="+mn-lt"/>
              </a:rPr>
              <a:t>0.60544</a:t>
            </a:r>
            <a:r>
              <a:rPr lang="en-US" sz="2400" dirty="0">
                <a:latin typeface="+mn-lt"/>
              </a:rPr>
              <a:t>.</a:t>
            </a:r>
          </a:p>
          <a:p>
            <a:pPr>
              <a:spcBef>
                <a:spcPct val="50000"/>
              </a:spcBef>
              <a:defRPr/>
            </a:pPr>
            <a:r>
              <a:rPr lang="en-GB" sz="2400" dirty="0">
                <a:solidFill>
                  <a:srgbClr val="3333FF"/>
                </a:solidFill>
                <a:latin typeface="+mn-lt"/>
              </a:rPr>
              <a:t>The odds ratio, </a:t>
            </a:r>
            <a:r>
              <a:rPr lang="en-GB" sz="2400" dirty="0">
                <a:solidFill>
                  <a:srgbClr val="3333FF"/>
                </a:solidFill>
                <a:latin typeface="+mn-lt"/>
                <a:cs typeface="Arial" charset="0"/>
              </a:rPr>
              <a:t>θ,</a:t>
            </a:r>
            <a:r>
              <a:rPr lang="en-GB" sz="2400" dirty="0">
                <a:solidFill>
                  <a:srgbClr val="3333FF"/>
                </a:solidFill>
                <a:latin typeface="+mn-lt"/>
              </a:rPr>
              <a:t> is equal to 0.5458342</a:t>
            </a:r>
            <a:r>
              <a:rPr lang="en-GB" sz="2400" dirty="0">
                <a:latin typeface="+mn-lt"/>
              </a:rPr>
              <a:t>. If </a:t>
            </a:r>
            <a:r>
              <a:rPr lang="en-GB" sz="2400" dirty="0">
                <a:latin typeface="+mn-lt"/>
                <a:cs typeface="Arial" charset="0"/>
              </a:rPr>
              <a:t>θ &lt; 1 than the odds for a </a:t>
            </a:r>
            <a:r>
              <a:rPr lang="en-GB" sz="2400" dirty="0">
                <a:latin typeface="+mn-lt"/>
              </a:rPr>
              <a:t>Myocardial infarction</a:t>
            </a:r>
            <a:r>
              <a:rPr lang="en-GB" sz="2400" dirty="0">
                <a:latin typeface="+mn-lt"/>
                <a:cs typeface="Arial" charset="0"/>
              </a:rPr>
              <a:t> in the Aspirin intake group is smaller than the odds for </a:t>
            </a:r>
            <a:r>
              <a:rPr lang="en-GB" sz="2400" dirty="0">
                <a:latin typeface="+mn-lt"/>
              </a:rPr>
              <a:t>Myocardial infarction</a:t>
            </a:r>
            <a:r>
              <a:rPr lang="en-GB" sz="2400" dirty="0">
                <a:latin typeface="+mn-lt"/>
                <a:cs typeface="Arial" charset="0"/>
              </a:rPr>
              <a:t> in the placebo group. This means that the aspirin reduces the risk of myocardial infarction.</a:t>
            </a:r>
          </a:p>
          <a:p>
            <a:pPr>
              <a:spcBef>
                <a:spcPct val="50000"/>
              </a:spcBef>
              <a:defRPr/>
            </a:pPr>
            <a:endParaRPr lang="en-US" sz="2400" dirty="0">
              <a:latin typeface="Comic Sans MS" pitchFamily="66" charset="0"/>
            </a:endParaRPr>
          </a:p>
        </p:txBody>
      </p:sp>
      <p:sp>
        <p:nvSpPr>
          <p:cNvPr id="180228" name="Text Box 11"/>
          <p:cNvSpPr txBox="1">
            <a:spLocks noChangeArrowheads="1"/>
          </p:cNvSpPr>
          <p:nvPr/>
        </p:nvSpPr>
        <p:spPr bwMode="auto">
          <a:xfrm>
            <a:off x="228600" y="6400800"/>
            <a:ext cx="1727200" cy="22383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800" b="1">
                <a:solidFill>
                  <a:srgbClr val="FF3300"/>
                </a:solidFill>
                <a:latin typeface="Comic Sans MS" pitchFamily="66" charset="0"/>
              </a:rPr>
              <a:t>EXAMPLE 1: Aspirin</a:t>
            </a:r>
            <a:endParaRPr lang="en-US" altLang="nl-BE" sz="800" b="1">
              <a:solidFill>
                <a:srgbClr val="FF3300"/>
              </a:solidFill>
              <a:latin typeface="Comic Sans MS" pitchFamily="66" charset="0"/>
            </a:endParaRPr>
          </a:p>
        </p:txBody>
      </p:sp>
    </p:spTree>
    <p:extLst>
      <p:ext uri="{BB962C8B-B14F-4D97-AF65-F5344CB8AC3E}">
        <p14:creationId xmlns:p14="http://schemas.microsoft.com/office/powerpoint/2010/main" val="17260369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title"/>
          </p:nvPr>
        </p:nvSpPr>
        <p:spPr>
          <a:xfrm>
            <a:off x="457200" y="274638"/>
            <a:ext cx="8229600" cy="411162"/>
          </a:xfrm>
        </p:spPr>
        <p:txBody>
          <a:bodyPr>
            <a:normAutofit fontScale="90000"/>
          </a:bodyPr>
          <a:lstStyle/>
          <a:p>
            <a:r>
              <a:rPr lang="nl-BE" altLang="nl-BE" sz="3200" dirty="0"/>
              <a:t>The </a:t>
            </a:r>
            <a:r>
              <a:rPr lang="nl-BE" altLang="nl-BE" sz="3200" dirty="0" err="1"/>
              <a:t>problem</a:t>
            </a:r>
            <a:r>
              <a:rPr lang="nl-BE" altLang="nl-BE" sz="3200" dirty="0"/>
              <a:t> as a GLM</a:t>
            </a:r>
            <a:endParaRPr lang="en-US" altLang="nl-BE" sz="3200" dirty="0"/>
          </a:p>
        </p:txBody>
      </p:sp>
      <p:sp>
        <p:nvSpPr>
          <p:cNvPr id="179203" name="Rectangle 10"/>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79204" name="Rectangle 13"/>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79205" name="Object 3"/>
          <p:cNvGraphicFramePr>
            <a:graphicFrameLocks noChangeAspect="1"/>
          </p:cNvGraphicFramePr>
          <p:nvPr>
            <p:extLst>
              <p:ext uri="{D42A27DB-BD31-4B8C-83A1-F6EECF244321}">
                <p14:modId xmlns:p14="http://schemas.microsoft.com/office/powerpoint/2010/main" val="2876934077"/>
              </p:ext>
            </p:extLst>
          </p:nvPr>
        </p:nvGraphicFramePr>
        <p:xfrm>
          <a:off x="323528" y="2895435"/>
          <a:ext cx="3530600" cy="558800"/>
        </p:xfrm>
        <a:graphic>
          <a:graphicData uri="http://schemas.openxmlformats.org/presentationml/2006/ole">
            <mc:AlternateContent xmlns:mc="http://schemas.openxmlformats.org/markup-compatibility/2006">
              <mc:Choice xmlns:v="urn:schemas-microsoft-com:vml" Requires="v">
                <p:oleObj spid="_x0000_s104712" name="Equation" r:id="rId3" imgW="1625600" imgH="254000" progId="Equation.3">
                  <p:embed/>
                </p:oleObj>
              </mc:Choice>
              <mc:Fallback>
                <p:oleObj name="Equation" r:id="rId3" imgW="16256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895435"/>
                        <a:ext cx="35306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206" name="Rectangle 17"/>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79208" name="Rectangle 21"/>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79210" name="TextBox 15"/>
          <p:cNvSpPr txBox="1">
            <a:spLocks noChangeArrowheads="1"/>
          </p:cNvSpPr>
          <p:nvPr/>
        </p:nvSpPr>
        <p:spPr bwMode="auto">
          <a:xfrm>
            <a:off x="199669" y="1772816"/>
            <a:ext cx="538579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sz="1200" dirty="0" err="1">
                <a:latin typeface="SAS Monospace" pitchFamily="49" charset="0"/>
              </a:rPr>
              <a:t>Coefficients</a:t>
            </a:r>
            <a:r>
              <a:rPr lang="nl-BE" altLang="nl-BE" sz="1200" dirty="0">
                <a:latin typeface="SAS Monospace" pitchFamily="49" charset="0"/>
              </a:rPr>
              <a:t>:</a:t>
            </a:r>
          </a:p>
          <a:p>
            <a:pPr eaLnBrk="1" hangingPunct="1"/>
            <a:r>
              <a:rPr lang="nl-BE" altLang="nl-BE" sz="1200" dirty="0">
                <a:latin typeface="SAS Monospace" pitchFamily="49" charset="0"/>
              </a:rPr>
              <a:t>                </a:t>
            </a:r>
            <a:r>
              <a:rPr lang="nl-BE" altLang="nl-BE" sz="1200" dirty="0" err="1">
                <a:latin typeface="SAS Monospace" pitchFamily="49" charset="0"/>
              </a:rPr>
              <a:t>Estimate</a:t>
            </a:r>
            <a:r>
              <a:rPr lang="nl-BE" altLang="nl-BE" sz="1200" dirty="0">
                <a:latin typeface="SAS Monospace" pitchFamily="49" charset="0"/>
              </a:rPr>
              <a:t> </a:t>
            </a:r>
            <a:r>
              <a:rPr lang="nl-BE" altLang="nl-BE" sz="1200" dirty="0" err="1">
                <a:latin typeface="SAS Monospace" pitchFamily="49" charset="0"/>
              </a:rPr>
              <a:t>Std</a:t>
            </a:r>
            <a:r>
              <a:rPr lang="nl-BE" altLang="nl-BE" sz="1200" dirty="0">
                <a:latin typeface="SAS Monospace" pitchFamily="49" charset="0"/>
              </a:rPr>
              <a:t>. Error </a:t>
            </a:r>
            <a:r>
              <a:rPr lang="nl-BE" altLang="nl-BE" sz="1200" dirty="0" err="1">
                <a:latin typeface="SAS Monospace" pitchFamily="49" charset="0"/>
              </a:rPr>
              <a:t>z</a:t>
            </a:r>
            <a:r>
              <a:rPr lang="nl-BE" altLang="nl-BE" sz="1200" dirty="0">
                <a:latin typeface="SAS Monospace" pitchFamily="49" charset="0"/>
              </a:rPr>
              <a:t> </a:t>
            </a:r>
            <a:r>
              <a:rPr lang="nl-BE" altLang="nl-BE" sz="1200" dirty="0" err="1">
                <a:latin typeface="SAS Monospace" pitchFamily="49" charset="0"/>
              </a:rPr>
              <a:t>value</a:t>
            </a:r>
            <a:r>
              <a:rPr lang="nl-BE" altLang="nl-BE" sz="1200" dirty="0">
                <a:latin typeface="SAS Monospace" pitchFamily="49" charset="0"/>
              </a:rPr>
              <a:t> Pr(&gt;|</a:t>
            </a:r>
            <a:r>
              <a:rPr lang="nl-BE" altLang="nl-BE" sz="1200" dirty="0" err="1">
                <a:latin typeface="SAS Monospace" pitchFamily="49" charset="0"/>
              </a:rPr>
              <a:t>z</a:t>
            </a:r>
            <a:r>
              <a:rPr lang="nl-BE" altLang="nl-BE" sz="1200" dirty="0">
                <a:latin typeface="SAS Monospace" pitchFamily="49" charset="0"/>
              </a:rPr>
              <a:t>|)    </a:t>
            </a:r>
          </a:p>
          <a:p>
            <a:pPr eaLnBrk="1" hangingPunct="1"/>
            <a:r>
              <a:rPr lang="nl-BE" altLang="nl-BE" sz="1200" dirty="0">
                <a:solidFill>
                  <a:srgbClr val="3333FF"/>
                </a:solidFill>
                <a:latin typeface="SAS Monospace" pitchFamily="49" charset="0"/>
              </a:rPr>
              <a:t>(</a:t>
            </a:r>
            <a:r>
              <a:rPr lang="nl-BE" altLang="nl-BE" sz="1200" dirty="0" err="1">
                <a:solidFill>
                  <a:srgbClr val="3333FF"/>
                </a:solidFill>
                <a:latin typeface="SAS Monospace" pitchFamily="49" charset="0"/>
              </a:rPr>
              <a:t>Intercept</a:t>
            </a:r>
            <a:r>
              <a:rPr lang="nl-BE" altLang="nl-BE" sz="1200" dirty="0">
                <a:solidFill>
                  <a:srgbClr val="3333FF"/>
                </a:solidFill>
                <a:latin typeface="SAS Monospace" pitchFamily="49" charset="0"/>
              </a:rPr>
              <a:t>)     </a:t>
            </a:r>
            <a:r>
              <a:rPr lang="nl-BE" altLang="nl-BE" sz="1200" dirty="0">
                <a:latin typeface="SAS Monospace" pitchFamily="49" charset="0"/>
              </a:rPr>
              <a:t>-4.04971    0.07337 -55.195  &lt; 2e-16 ***</a:t>
            </a:r>
          </a:p>
          <a:p>
            <a:pPr eaLnBrk="1" hangingPunct="1"/>
            <a:r>
              <a:rPr lang="nl-BE" altLang="nl-BE" sz="1200" dirty="0" err="1">
                <a:solidFill>
                  <a:srgbClr val="FF0000"/>
                </a:solidFill>
                <a:latin typeface="SAS Monospace" pitchFamily="49" charset="0"/>
              </a:rPr>
              <a:t>as.factor</a:t>
            </a:r>
            <a:r>
              <a:rPr lang="nl-BE" altLang="nl-BE" sz="1200" dirty="0">
                <a:solidFill>
                  <a:srgbClr val="FF0000"/>
                </a:solidFill>
                <a:latin typeface="SAS Monospace" pitchFamily="49" charset="0"/>
              </a:rPr>
              <a:t>(</a:t>
            </a:r>
            <a:r>
              <a:rPr lang="nl-BE" altLang="nl-BE" sz="1200" dirty="0" err="1">
                <a:solidFill>
                  <a:srgbClr val="FF0000"/>
                </a:solidFill>
                <a:latin typeface="SAS Monospace" pitchFamily="49" charset="0"/>
              </a:rPr>
              <a:t>trt</a:t>
            </a:r>
            <a:r>
              <a:rPr lang="nl-BE" altLang="nl-BE" sz="1200" dirty="0">
                <a:solidFill>
                  <a:srgbClr val="FF0000"/>
                </a:solidFill>
                <a:latin typeface="SAS Monospace" pitchFamily="49" charset="0"/>
              </a:rPr>
              <a:t>)2</a:t>
            </a:r>
            <a:r>
              <a:rPr lang="nl-BE" altLang="nl-BE" sz="1200" dirty="0">
                <a:latin typeface="SAS Monospace" pitchFamily="49" charset="0"/>
              </a:rPr>
              <a:t> -0.60544    0.12284  -4.929 8.28e-07 ***</a:t>
            </a:r>
          </a:p>
          <a:p>
            <a:pPr eaLnBrk="1" hangingPunct="1"/>
            <a:r>
              <a:rPr lang="nl-BE" altLang="nl-BE" sz="1200" dirty="0">
                <a:latin typeface="SAS Monospace" pitchFamily="49" charset="0"/>
              </a:rPr>
              <a:t>---</a:t>
            </a:r>
          </a:p>
        </p:txBody>
      </p:sp>
      <p:sp>
        <p:nvSpPr>
          <p:cNvPr id="2" name="TextBox 1"/>
          <p:cNvSpPr txBox="1"/>
          <p:nvPr/>
        </p:nvSpPr>
        <p:spPr>
          <a:xfrm>
            <a:off x="228600" y="1124744"/>
            <a:ext cx="5567536" cy="461665"/>
          </a:xfrm>
          <a:prstGeom prst="rect">
            <a:avLst/>
          </a:prstGeom>
          <a:noFill/>
        </p:spPr>
        <p:txBody>
          <a:bodyPr wrap="square" rtlCol="0">
            <a:spAutoFit/>
          </a:bodyPr>
          <a:lstStyle/>
          <a:p>
            <a:r>
              <a:rPr lang="en-US" sz="2400" dirty="0"/>
              <a:t>Results from </a:t>
            </a:r>
            <a:r>
              <a:rPr lang="en-US" sz="2400" dirty="0" err="1"/>
              <a:t>glm</a:t>
            </a:r>
            <a:r>
              <a:rPr lang="en-US" sz="2400" dirty="0"/>
              <a:t>()</a:t>
            </a:r>
            <a:endParaRPr lang="nl-BE"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249410479"/>
              </p:ext>
            </p:extLst>
          </p:nvPr>
        </p:nvGraphicFramePr>
        <p:xfrm>
          <a:off x="287337" y="3717032"/>
          <a:ext cx="3336925" cy="530225"/>
        </p:xfrm>
        <a:graphic>
          <a:graphicData uri="http://schemas.openxmlformats.org/presentationml/2006/ole">
            <mc:AlternateContent xmlns:mc="http://schemas.openxmlformats.org/markup-compatibility/2006">
              <mc:Choice xmlns:v="urn:schemas-microsoft-com:vml" Requires="v">
                <p:oleObj spid="_x0000_s104713" name="Vergelijking" r:id="rId5" imgW="1536480" imgH="241200" progId="Equation.3">
                  <p:embed/>
                </p:oleObj>
              </mc:Choice>
              <mc:Fallback>
                <p:oleObj name="Vergelijking" r:id="rId5" imgW="1536480" imgH="241200" progId="Equation.3">
                  <p:embed/>
                  <p:pic>
                    <p:nvPicPr>
                      <p:cNvPr id="0" name="Object 3"/>
                      <p:cNvPicPr>
                        <a:picLocks noChangeAspect="1" noChangeArrowheads="1"/>
                      </p:cNvPicPr>
                      <p:nvPr/>
                    </p:nvPicPr>
                    <p:blipFill>
                      <a:blip r:embed="rId6"/>
                      <a:srcRect/>
                      <a:stretch>
                        <a:fillRect/>
                      </a:stretch>
                    </p:blipFill>
                    <p:spPr bwMode="auto">
                      <a:xfrm>
                        <a:off x="287337" y="3717032"/>
                        <a:ext cx="33369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p:cNvSpPr/>
          <p:nvPr/>
        </p:nvSpPr>
        <p:spPr>
          <a:xfrm>
            <a:off x="1769367" y="4653136"/>
            <a:ext cx="2569037" cy="461665"/>
          </a:xfrm>
          <a:prstGeom prst="rect">
            <a:avLst/>
          </a:prstGeom>
        </p:spPr>
        <p:txBody>
          <a:bodyPr wrap="square">
            <a:spAutoFit/>
          </a:bodyPr>
          <a:lstStyle/>
          <a:p>
            <a:r>
              <a:rPr lang="nl-BE" sz="1200" dirty="0">
                <a:latin typeface="Courier New" panose="02070309020205020404" pitchFamily="49" charset="0"/>
                <a:cs typeface="Courier New" panose="02070309020205020404" pitchFamily="49" charset="0"/>
              </a:rPr>
              <a:t>&gt; 1/</a:t>
            </a:r>
            <a:r>
              <a:rPr lang="nl-BE" sz="1200" dirty="0" err="1">
                <a:latin typeface="Courier New" panose="02070309020205020404" pitchFamily="49" charset="0"/>
                <a:cs typeface="Courier New" panose="02070309020205020404" pitchFamily="49" charset="0"/>
              </a:rPr>
              <a:t>exp</a:t>
            </a:r>
            <a:r>
              <a:rPr lang="nl-BE" sz="1200" dirty="0">
                <a:latin typeface="Courier New" panose="02070309020205020404" pitchFamily="49" charset="0"/>
                <a:cs typeface="Courier New" panose="02070309020205020404" pitchFamily="49" charset="0"/>
              </a:rPr>
              <a:t>(-0.60544)</a:t>
            </a:r>
          </a:p>
          <a:p>
            <a:r>
              <a:rPr lang="nl-BE" sz="1200" dirty="0">
                <a:latin typeface="Courier New" panose="02070309020205020404" pitchFamily="49" charset="0"/>
                <a:cs typeface="Courier New" panose="02070309020205020404" pitchFamily="49" charset="0"/>
              </a:rPr>
              <a:t>[1] 1.832058</a:t>
            </a:r>
          </a:p>
        </p:txBody>
      </p:sp>
      <p:graphicFrame>
        <p:nvGraphicFramePr>
          <p:cNvPr id="7" name="Object 6"/>
          <p:cNvGraphicFramePr>
            <a:graphicFrameLocks noChangeAspect="1"/>
          </p:cNvGraphicFramePr>
          <p:nvPr>
            <p:extLst>
              <p:ext uri="{D42A27DB-BD31-4B8C-83A1-F6EECF244321}">
                <p14:modId xmlns:p14="http://schemas.microsoft.com/office/powerpoint/2010/main" val="3391660604"/>
              </p:ext>
            </p:extLst>
          </p:nvPr>
        </p:nvGraphicFramePr>
        <p:xfrm>
          <a:off x="465460" y="4470213"/>
          <a:ext cx="1103313" cy="947737"/>
        </p:xfrm>
        <a:graphic>
          <a:graphicData uri="http://schemas.openxmlformats.org/presentationml/2006/ole">
            <mc:AlternateContent xmlns:mc="http://schemas.openxmlformats.org/markup-compatibility/2006">
              <mc:Choice xmlns:v="urn:schemas-microsoft-com:vml" Requires="v">
                <p:oleObj spid="_x0000_s104714" name="Vergelijking" r:id="rId7" imgW="507960" imgH="431640" progId="Equation.3">
                  <p:embed/>
                </p:oleObj>
              </mc:Choice>
              <mc:Fallback>
                <p:oleObj name="Vergelijking" r:id="rId7" imgW="507960" imgH="431640" progId="Equation.3">
                  <p:embed/>
                  <p:pic>
                    <p:nvPicPr>
                      <p:cNvPr id="0" name="Object 3"/>
                      <p:cNvPicPr>
                        <a:picLocks noChangeAspect="1" noChangeArrowheads="1"/>
                      </p:cNvPicPr>
                      <p:nvPr/>
                    </p:nvPicPr>
                    <p:blipFill>
                      <a:blip r:embed="rId8"/>
                      <a:srcRect/>
                      <a:stretch>
                        <a:fillRect/>
                      </a:stretch>
                    </p:blipFill>
                    <p:spPr bwMode="auto">
                      <a:xfrm>
                        <a:off x="465460" y="4470213"/>
                        <a:ext cx="1103313"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381504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title"/>
          </p:nvPr>
        </p:nvSpPr>
        <p:spPr>
          <a:xfrm>
            <a:off x="457200" y="274638"/>
            <a:ext cx="8229600" cy="411162"/>
          </a:xfrm>
        </p:spPr>
        <p:txBody>
          <a:bodyPr>
            <a:normAutofit fontScale="90000"/>
          </a:bodyPr>
          <a:lstStyle/>
          <a:p>
            <a:r>
              <a:rPr lang="nl-BE" altLang="nl-BE" sz="3200" dirty="0"/>
              <a:t>The </a:t>
            </a:r>
            <a:r>
              <a:rPr lang="nl-BE" altLang="nl-BE" sz="3200" dirty="0" err="1"/>
              <a:t>problem</a:t>
            </a:r>
            <a:r>
              <a:rPr lang="nl-BE" altLang="nl-BE" sz="3200" dirty="0"/>
              <a:t> as a 2 X  2 </a:t>
            </a:r>
            <a:r>
              <a:rPr lang="nl-BE" altLang="nl-BE" sz="3200" dirty="0" err="1"/>
              <a:t>table</a:t>
            </a:r>
            <a:endParaRPr lang="en-US" altLang="nl-BE" sz="3200" dirty="0"/>
          </a:p>
        </p:txBody>
      </p:sp>
      <p:sp>
        <p:nvSpPr>
          <p:cNvPr id="179203" name="Rectangle 10"/>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79204" name="Rectangle 13"/>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79206" name="Rectangle 17"/>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79208" name="Rectangle 21"/>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79210" name="TextBox 15"/>
          <p:cNvSpPr txBox="1">
            <a:spLocks noChangeArrowheads="1"/>
          </p:cNvSpPr>
          <p:nvPr/>
        </p:nvSpPr>
        <p:spPr bwMode="auto">
          <a:xfrm>
            <a:off x="199669" y="1772816"/>
            <a:ext cx="3580243" cy="1015663"/>
          </a:xfrm>
          <a:prstGeom prst="rect">
            <a:avLst/>
          </a:prstGeom>
          <a:noFill/>
          <a:ln w="9525">
            <a:solidFill>
              <a:srgbClr val="000000"/>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sz="1200" dirty="0" err="1">
                <a:latin typeface="SAS Monospace" pitchFamily="49" charset="0"/>
              </a:rPr>
              <a:t>Coefficients</a:t>
            </a:r>
            <a:r>
              <a:rPr lang="nl-BE" altLang="nl-BE" sz="1200" dirty="0">
                <a:latin typeface="SAS Monospace" pitchFamily="49" charset="0"/>
              </a:rPr>
              <a:t>:</a:t>
            </a:r>
          </a:p>
          <a:p>
            <a:pPr eaLnBrk="1" hangingPunct="1"/>
            <a:r>
              <a:rPr lang="nl-BE" altLang="nl-BE" sz="1200" dirty="0">
                <a:latin typeface="SAS Monospace" pitchFamily="49" charset="0"/>
              </a:rPr>
              <a:t>                </a:t>
            </a:r>
            <a:r>
              <a:rPr lang="nl-BE" altLang="nl-BE" sz="1200" dirty="0" err="1">
                <a:latin typeface="SAS Monospace" pitchFamily="49" charset="0"/>
              </a:rPr>
              <a:t>Estimate</a:t>
            </a:r>
            <a:r>
              <a:rPr lang="nl-BE" altLang="nl-BE" sz="1200" dirty="0">
                <a:latin typeface="SAS Monospace" pitchFamily="49" charset="0"/>
              </a:rPr>
              <a:t> </a:t>
            </a:r>
            <a:r>
              <a:rPr lang="nl-BE" altLang="nl-BE" sz="1200" dirty="0" err="1">
                <a:latin typeface="SAS Monospace" pitchFamily="49" charset="0"/>
              </a:rPr>
              <a:t>Std</a:t>
            </a:r>
            <a:r>
              <a:rPr lang="nl-BE" altLang="nl-BE" sz="1200" dirty="0">
                <a:latin typeface="SAS Monospace" pitchFamily="49" charset="0"/>
              </a:rPr>
              <a:t>. Error</a:t>
            </a:r>
          </a:p>
          <a:p>
            <a:pPr eaLnBrk="1" hangingPunct="1"/>
            <a:r>
              <a:rPr lang="nl-BE" altLang="nl-BE" sz="1200" dirty="0">
                <a:solidFill>
                  <a:srgbClr val="3333FF"/>
                </a:solidFill>
                <a:latin typeface="SAS Monospace" pitchFamily="49" charset="0"/>
              </a:rPr>
              <a:t>(</a:t>
            </a:r>
            <a:r>
              <a:rPr lang="nl-BE" altLang="nl-BE" sz="1200" dirty="0" err="1">
                <a:solidFill>
                  <a:srgbClr val="3333FF"/>
                </a:solidFill>
                <a:latin typeface="SAS Monospace" pitchFamily="49" charset="0"/>
              </a:rPr>
              <a:t>Intercept</a:t>
            </a:r>
            <a:r>
              <a:rPr lang="nl-BE" altLang="nl-BE" sz="1200" dirty="0">
                <a:solidFill>
                  <a:srgbClr val="3333FF"/>
                </a:solidFill>
                <a:latin typeface="SAS Monospace" pitchFamily="49" charset="0"/>
              </a:rPr>
              <a:t>)     </a:t>
            </a:r>
            <a:r>
              <a:rPr lang="nl-BE" altLang="nl-BE" sz="1200" dirty="0">
                <a:latin typeface="SAS Monospace" pitchFamily="49" charset="0"/>
              </a:rPr>
              <a:t>-4.04971    0.07337</a:t>
            </a:r>
          </a:p>
          <a:p>
            <a:pPr eaLnBrk="1" hangingPunct="1"/>
            <a:r>
              <a:rPr lang="nl-BE" altLang="nl-BE" sz="1200" dirty="0" err="1">
                <a:solidFill>
                  <a:srgbClr val="FF0000"/>
                </a:solidFill>
                <a:latin typeface="SAS Monospace" pitchFamily="49" charset="0"/>
              </a:rPr>
              <a:t>as.factor</a:t>
            </a:r>
            <a:r>
              <a:rPr lang="nl-BE" altLang="nl-BE" sz="1200" dirty="0">
                <a:solidFill>
                  <a:srgbClr val="FF0000"/>
                </a:solidFill>
                <a:latin typeface="SAS Monospace" pitchFamily="49" charset="0"/>
              </a:rPr>
              <a:t>(</a:t>
            </a:r>
            <a:r>
              <a:rPr lang="nl-BE" altLang="nl-BE" sz="1200" dirty="0" err="1">
                <a:solidFill>
                  <a:srgbClr val="FF0000"/>
                </a:solidFill>
                <a:latin typeface="SAS Monospace" pitchFamily="49" charset="0"/>
              </a:rPr>
              <a:t>trt</a:t>
            </a:r>
            <a:r>
              <a:rPr lang="nl-BE" altLang="nl-BE" sz="1200" dirty="0">
                <a:solidFill>
                  <a:srgbClr val="FF0000"/>
                </a:solidFill>
                <a:latin typeface="SAS Monospace" pitchFamily="49" charset="0"/>
              </a:rPr>
              <a:t>)2</a:t>
            </a:r>
            <a:r>
              <a:rPr lang="nl-BE" altLang="nl-BE" sz="1200" dirty="0">
                <a:latin typeface="SAS Monospace" pitchFamily="49" charset="0"/>
              </a:rPr>
              <a:t> -0.60544    0.12284</a:t>
            </a:r>
          </a:p>
          <a:p>
            <a:pPr eaLnBrk="1" hangingPunct="1"/>
            <a:r>
              <a:rPr lang="nl-BE" altLang="nl-BE" sz="1200" dirty="0">
                <a:latin typeface="SAS Monospace" pitchFamily="49" charset="0"/>
              </a:rPr>
              <a:t>---</a:t>
            </a:r>
          </a:p>
        </p:txBody>
      </p:sp>
      <p:sp>
        <p:nvSpPr>
          <p:cNvPr id="2" name="TextBox 1"/>
          <p:cNvSpPr txBox="1"/>
          <p:nvPr/>
        </p:nvSpPr>
        <p:spPr>
          <a:xfrm>
            <a:off x="228600" y="1124744"/>
            <a:ext cx="5567536" cy="461665"/>
          </a:xfrm>
          <a:prstGeom prst="rect">
            <a:avLst/>
          </a:prstGeom>
          <a:noFill/>
        </p:spPr>
        <p:txBody>
          <a:bodyPr wrap="square" rtlCol="0">
            <a:spAutoFit/>
          </a:bodyPr>
          <a:lstStyle/>
          <a:p>
            <a:r>
              <a:rPr lang="en-US" sz="2400" dirty="0"/>
              <a:t>Results from </a:t>
            </a:r>
            <a:r>
              <a:rPr lang="en-US" sz="2400" dirty="0" err="1"/>
              <a:t>glm</a:t>
            </a:r>
            <a:r>
              <a:rPr lang="en-US" sz="2400" dirty="0"/>
              <a:t>()</a:t>
            </a:r>
            <a:endParaRPr lang="nl-BE" sz="2400" dirty="0"/>
          </a:p>
        </p:txBody>
      </p:sp>
      <p:sp>
        <p:nvSpPr>
          <p:cNvPr id="6" name="Rectangle 5"/>
          <p:cNvSpPr/>
          <p:nvPr/>
        </p:nvSpPr>
        <p:spPr>
          <a:xfrm>
            <a:off x="323528" y="4226272"/>
            <a:ext cx="2569037" cy="461665"/>
          </a:xfrm>
          <a:prstGeom prst="rect">
            <a:avLst/>
          </a:prstGeom>
        </p:spPr>
        <p:txBody>
          <a:bodyPr wrap="square">
            <a:spAutoFit/>
          </a:bodyPr>
          <a:lstStyle/>
          <a:p>
            <a:r>
              <a:rPr lang="nl-BE" sz="1200" dirty="0">
                <a:latin typeface="Courier New" panose="02070309020205020404" pitchFamily="49" charset="0"/>
                <a:cs typeface="Courier New" panose="02070309020205020404" pitchFamily="49" charset="0"/>
              </a:rPr>
              <a:t>&gt; 1/</a:t>
            </a:r>
            <a:r>
              <a:rPr lang="nl-BE" sz="1200" dirty="0" err="1">
                <a:latin typeface="Courier New" panose="02070309020205020404" pitchFamily="49" charset="0"/>
                <a:cs typeface="Courier New" panose="02070309020205020404" pitchFamily="49" charset="0"/>
              </a:rPr>
              <a:t>exp</a:t>
            </a:r>
            <a:r>
              <a:rPr lang="nl-BE" sz="1200" dirty="0">
                <a:latin typeface="Courier New" panose="02070309020205020404" pitchFamily="49" charset="0"/>
                <a:cs typeface="Courier New" panose="02070309020205020404" pitchFamily="49" charset="0"/>
              </a:rPr>
              <a:t>(-0.60544)</a:t>
            </a:r>
          </a:p>
          <a:p>
            <a:r>
              <a:rPr lang="nl-BE" sz="1200" dirty="0">
                <a:latin typeface="Courier New" panose="02070309020205020404" pitchFamily="49" charset="0"/>
                <a:cs typeface="Courier New" panose="02070309020205020404" pitchFamily="49" charset="0"/>
              </a:rPr>
              <a:t>[1] 1.832058</a:t>
            </a:r>
          </a:p>
        </p:txBody>
      </p:sp>
      <p:graphicFrame>
        <p:nvGraphicFramePr>
          <p:cNvPr id="7" name="Object 6"/>
          <p:cNvGraphicFramePr>
            <a:graphicFrameLocks noChangeAspect="1"/>
          </p:cNvGraphicFramePr>
          <p:nvPr>
            <p:extLst>
              <p:ext uri="{D42A27DB-BD31-4B8C-83A1-F6EECF244321}">
                <p14:modId xmlns:p14="http://schemas.microsoft.com/office/powerpoint/2010/main" val="2269130948"/>
              </p:ext>
            </p:extLst>
          </p:nvPr>
        </p:nvGraphicFramePr>
        <p:xfrm>
          <a:off x="323528" y="3140968"/>
          <a:ext cx="1103313" cy="947737"/>
        </p:xfrm>
        <a:graphic>
          <a:graphicData uri="http://schemas.openxmlformats.org/presentationml/2006/ole">
            <mc:AlternateContent xmlns:mc="http://schemas.openxmlformats.org/markup-compatibility/2006">
              <mc:Choice xmlns:v="urn:schemas-microsoft-com:vml" Requires="v">
                <p:oleObj spid="_x0000_s105559" name="Vergelijking" r:id="rId3" imgW="507960" imgH="431640" progId="Equation.3">
                  <p:embed/>
                </p:oleObj>
              </mc:Choice>
              <mc:Fallback>
                <p:oleObj name="Vergelijking" r:id="rId3" imgW="507960" imgH="431640" progId="Equation.3">
                  <p:embed/>
                  <p:pic>
                    <p:nvPicPr>
                      <p:cNvPr id="0" name=""/>
                      <p:cNvPicPr>
                        <a:picLocks noChangeAspect="1" noChangeArrowheads="1"/>
                      </p:cNvPicPr>
                      <p:nvPr/>
                    </p:nvPicPr>
                    <p:blipFill>
                      <a:blip r:embed="rId4"/>
                      <a:srcRect/>
                      <a:stretch>
                        <a:fillRect/>
                      </a:stretch>
                    </p:blipFill>
                    <p:spPr bwMode="auto">
                      <a:xfrm>
                        <a:off x="323528" y="3140968"/>
                        <a:ext cx="1103313"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Straight Connector 4"/>
          <p:cNvCxnSpPr/>
          <p:nvPr/>
        </p:nvCxnSpPr>
        <p:spPr>
          <a:xfrm>
            <a:off x="3851920" y="1124744"/>
            <a:ext cx="0" cy="4752528"/>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012161" y="1765265"/>
            <a:ext cx="1927991" cy="1015663"/>
          </a:xfrm>
          <a:prstGeom prst="rect">
            <a:avLst/>
          </a:prstGeom>
          <a:ln>
            <a:solidFill>
              <a:schemeClr val="accent1"/>
            </a:solidFill>
            <a:prstDash val="lgDash"/>
          </a:ln>
        </p:spPr>
        <p:txBody>
          <a:bodyPr wrap="square">
            <a:spAutoFit/>
          </a:bodyPr>
          <a:lstStyle/>
          <a:p>
            <a:r>
              <a:rPr lang="nl-BE" sz="1200" dirty="0">
                <a:latin typeface="Courier New" panose="02070309020205020404" pitchFamily="49" charset="0"/>
                <a:cs typeface="Courier New" panose="02070309020205020404" pitchFamily="49" charset="0"/>
              </a:rPr>
              <a:t>&gt; </a:t>
            </a:r>
            <a:r>
              <a:rPr lang="nl-BE" sz="1200" dirty="0" err="1">
                <a:latin typeface="Courier New" panose="02070309020205020404" pitchFamily="49" charset="0"/>
                <a:cs typeface="Courier New" panose="02070309020205020404" pitchFamily="49" charset="0"/>
              </a:rPr>
              <a:t>table</a:t>
            </a:r>
            <a:r>
              <a:rPr lang="nl-BE" sz="1200" dirty="0">
                <a:latin typeface="Courier New" panose="02070309020205020404" pitchFamily="49" charset="0"/>
                <a:cs typeface="Courier New" panose="02070309020205020404" pitchFamily="49" charset="0"/>
              </a:rPr>
              <a:t>(</a:t>
            </a:r>
            <a:r>
              <a:rPr lang="nl-BE" sz="1200" dirty="0" err="1">
                <a:latin typeface="Courier New" panose="02070309020205020404" pitchFamily="49" charset="0"/>
                <a:cs typeface="Courier New" panose="02070309020205020404" pitchFamily="49" charset="0"/>
              </a:rPr>
              <a:t>trt,resp</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resp</a:t>
            </a:r>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trt</a:t>
            </a:r>
            <a:r>
              <a:rPr lang="nl-BE" sz="1200" dirty="0">
                <a:latin typeface="Courier New" panose="02070309020205020404" pitchFamily="49" charset="0"/>
                <a:cs typeface="Courier New" panose="02070309020205020404" pitchFamily="49" charset="0"/>
              </a:rPr>
              <a:t>     0     1</a:t>
            </a:r>
          </a:p>
          <a:p>
            <a:r>
              <a:rPr lang="nl-BE" sz="1200" dirty="0">
                <a:latin typeface="Courier New" panose="02070309020205020404" pitchFamily="49" charset="0"/>
                <a:cs typeface="Courier New" panose="02070309020205020404" pitchFamily="49" charset="0"/>
              </a:rPr>
              <a:t>  1 10845   189</a:t>
            </a:r>
          </a:p>
          <a:p>
            <a:r>
              <a:rPr lang="nl-BE" sz="1200" dirty="0">
                <a:latin typeface="Courier New" panose="02070309020205020404" pitchFamily="49" charset="0"/>
                <a:cs typeface="Courier New" panose="02070309020205020404" pitchFamily="49" charset="0"/>
              </a:rPr>
              <a:t>  2 10933   104</a:t>
            </a:r>
            <a:endParaRPr lang="nl-BE" dirty="0"/>
          </a:p>
        </p:txBody>
      </p:sp>
      <p:pic>
        <p:nvPicPr>
          <p:cNvPr id="1054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4208" y="1586409"/>
            <a:ext cx="1923929" cy="192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045024" y="1124744"/>
            <a:ext cx="5567536" cy="461665"/>
          </a:xfrm>
          <a:prstGeom prst="rect">
            <a:avLst/>
          </a:prstGeom>
          <a:noFill/>
        </p:spPr>
        <p:txBody>
          <a:bodyPr wrap="square" rtlCol="0">
            <a:spAutoFit/>
          </a:bodyPr>
          <a:lstStyle/>
          <a:p>
            <a:r>
              <a:rPr lang="en-US" sz="2400" dirty="0"/>
              <a:t>Analysis of a 2 X 2 table</a:t>
            </a:r>
            <a:endParaRPr lang="nl-BE" sz="2400" dirty="0"/>
          </a:p>
        </p:txBody>
      </p:sp>
      <p:sp>
        <p:nvSpPr>
          <p:cNvPr id="9" name="Rectangle 8"/>
          <p:cNvSpPr/>
          <p:nvPr/>
        </p:nvSpPr>
        <p:spPr>
          <a:xfrm>
            <a:off x="4045024" y="3579941"/>
            <a:ext cx="4572000" cy="1754326"/>
          </a:xfrm>
          <a:prstGeom prst="rect">
            <a:avLst/>
          </a:prstGeom>
        </p:spPr>
        <p:txBody>
          <a:bodyPr>
            <a:spAutoFit/>
          </a:bodyPr>
          <a:lstStyle/>
          <a:p>
            <a:r>
              <a:rPr lang="nl-BE" sz="1200" dirty="0">
                <a:latin typeface="Courier New" panose="02070309020205020404" pitchFamily="49" charset="0"/>
                <a:cs typeface="Courier New" panose="02070309020205020404" pitchFamily="49" charset="0"/>
              </a:rPr>
              <a:t>&gt; RRAspirin1 &lt;- </a:t>
            </a:r>
            <a:r>
              <a:rPr lang="nl-BE" sz="1200" dirty="0" err="1">
                <a:latin typeface="Courier New" panose="02070309020205020404" pitchFamily="49" charset="0"/>
                <a:cs typeface="Courier New" panose="02070309020205020404" pitchFamily="49" charset="0"/>
              </a:rPr>
              <a:t>oddsratio</a:t>
            </a:r>
            <a:r>
              <a:rPr lang="nl-BE" sz="1200" dirty="0">
                <a:latin typeface="Courier New" panose="02070309020205020404" pitchFamily="49" charset="0"/>
                <a:cs typeface="Courier New" panose="02070309020205020404" pitchFamily="49" charset="0"/>
              </a:rPr>
              <a:t>(x=Aspirin1[,1], </a:t>
            </a:r>
          </a:p>
          <a:p>
            <a:r>
              <a:rPr lang="nl-BE" sz="1200" dirty="0">
                <a:latin typeface="Courier New" panose="02070309020205020404" pitchFamily="49" charset="0"/>
                <a:cs typeface="Courier New" panose="02070309020205020404" pitchFamily="49" charset="0"/>
              </a:rPr>
              <a:t>&gt; RRAspirin1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Data:</a:t>
            </a:r>
          </a:p>
          <a:p>
            <a:r>
              <a:rPr lang="nl-BE" sz="1200" dirty="0">
                <a:latin typeface="Courier New" panose="02070309020205020404" pitchFamily="49" charset="0"/>
                <a:cs typeface="Courier New" panose="02070309020205020404" pitchFamily="49" charset="0"/>
              </a:rPr>
              <a:t>         Event  </a:t>
            </a:r>
            <a:r>
              <a:rPr lang="nl-BE" sz="1200" dirty="0" err="1">
                <a:latin typeface="Courier New" panose="02070309020205020404" pitchFamily="49" charset="0"/>
                <a:cs typeface="Courier New" panose="02070309020205020404" pitchFamily="49" charset="0"/>
              </a:rPr>
              <a:t>Size</a:t>
            </a:r>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Sample 1   189 11034</a:t>
            </a:r>
          </a:p>
          <a:p>
            <a:r>
              <a:rPr lang="nl-BE" sz="1200" dirty="0">
                <a:latin typeface="Courier New" panose="02070309020205020404" pitchFamily="49" charset="0"/>
                <a:cs typeface="Courier New" panose="02070309020205020404" pitchFamily="49" charset="0"/>
              </a:rPr>
              <a:t>Sample 2   104 11037</a:t>
            </a:r>
          </a:p>
          <a:p>
            <a:endParaRPr lang="nl-BE" sz="1200" dirty="0">
              <a:latin typeface="Courier New" panose="02070309020205020404" pitchFamily="49" charset="0"/>
              <a:cs typeface="Courier New" panose="02070309020205020404" pitchFamily="49" charset="0"/>
            </a:endParaRPr>
          </a:p>
          <a:p>
            <a:r>
              <a:rPr lang="nl-BE" sz="1200" dirty="0" err="1">
                <a:latin typeface="Courier New" panose="02070309020205020404" pitchFamily="49" charset="0"/>
                <a:cs typeface="Courier New" panose="02070309020205020404" pitchFamily="49" charset="0"/>
              </a:rPr>
              <a:t>Odds</a:t>
            </a:r>
            <a:r>
              <a:rPr lang="nl-BE" sz="1200" dirty="0">
                <a:latin typeface="Courier New" panose="02070309020205020404" pitchFamily="49" charset="0"/>
                <a:cs typeface="Courier New" panose="02070309020205020404" pitchFamily="49" charset="0"/>
              </a:rPr>
              <a:t> ratio:      1.832054</a:t>
            </a:r>
          </a:p>
        </p:txBody>
      </p:sp>
      <p:sp>
        <p:nvSpPr>
          <p:cNvPr id="10" name="Oval 9"/>
          <p:cNvSpPr/>
          <p:nvPr/>
        </p:nvSpPr>
        <p:spPr>
          <a:xfrm>
            <a:off x="199669" y="4365104"/>
            <a:ext cx="1492011" cy="322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Oval 20"/>
          <p:cNvSpPr/>
          <p:nvPr/>
        </p:nvSpPr>
        <p:spPr>
          <a:xfrm>
            <a:off x="3995936" y="5013176"/>
            <a:ext cx="2832856" cy="322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183373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4"/>
          <p:cNvSpPr>
            <a:spLocks noGrp="1" noChangeArrowheads="1"/>
          </p:cNvSpPr>
          <p:nvPr>
            <p:ph type="title"/>
          </p:nvPr>
        </p:nvSpPr>
        <p:spPr/>
        <p:txBody>
          <a:bodyPr/>
          <a:lstStyle/>
          <a:p>
            <a:r>
              <a:rPr lang="nl-BE" altLang="nl-BE" sz="3200">
                <a:solidFill>
                  <a:srgbClr val="3333FF"/>
                </a:solidFill>
              </a:rPr>
              <a:t>Example 2: smoked mice</a:t>
            </a:r>
            <a:endParaRPr lang="en-US" altLang="nl-BE" sz="3200">
              <a:solidFill>
                <a:srgbClr val="3333FF"/>
              </a:solidFill>
            </a:endParaRPr>
          </a:p>
        </p:txBody>
      </p:sp>
      <p:sp>
        <p:nvSpPr>
          <p:cNvPr id="181251" name="Text Box 5"/>
          <p:cNvSpPr txBox="1">
            <a:spLocks noChangeArrowheads="1"/>
          </p:cNvSpPr>
          <p:nvPr/>
        </p:nvSpPr>
        <p:spPr bwMode="auto">
          <a:xfrm>
            <a:off x="1619250" y="2060575"/>
            <a:ext cx="6686550"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nl-BE" altLang="nl-BE" sz="2400">
                <a:latin typeface="Calibri" pitchFamily="34" charset="0"/>
              </a:rPr>
              <a:t>The question of primary interest is:</a:t>
            </a:r>
          </a:p>
          <a:p>
            <a:pPr algn="ctr" eaLnBrk="1" hangingPunct="1">
              <a:spcBef>
                <a:spcPct val="50000"/>
              </a:spcBef>
            </a:pPr>
            <a:endParaRPr lang="nl-BE" altLang="nl-BE" sz="2400">
              <a:latin typeface="Calibri" pitchFamily="34" charset="0"/>
            </a:endParaRPr>
          </a:p>
          <a:p>
            <a:pPr algn="ctr" eaLnBrk="1" hangingPunct="1">
              <a:spcBef>
                <a:spcPct val="50000"/>
              </a:spcBef>
            </a:pPr>
            <a:r>
              <a:rPr lang="nl-BE" altLang="nl-BE" sz="2400">
                <a:solidFill>
                  <a:srgbClr val="FF3300"/>
                </a:solidFill>
                <a:latin typeface="Calibri" pitchFamily="34" charset="0"/>
              </a:rPr>
              <a:t>DOSE THE SMOKE INCREAE THE RISK FOR CANSER ?</a:t>
            </a:r>
          </a:p>
          <a:p>
            <a:pPr eaLnBrk="1" hangingPunct="1">
              <a:spcBef>
                <a:spcPct val="50000"/>
              </a:spcBef>
            </a:pPr>
            <a:endParaRPr lang="en-US" altLang="nl-BE">
              <a:solidFill>
                <a:srgbClr val="FF3300"/>
              </a:solidFill>
            </a:endParaRPr>
          </a:p>
        </p:txBody>
      </p:sp>
      <p:sp>
        <p:nvSpPr>
          <p:cNvPr id="181252" name="Rectangle 7"/>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81253" name="Object 2"/>
          <p:cNvGraphicFramePr>
            <a:graphicFrameLocks noChangeAspect="1"/>
          </p:cNvGraphicFramePr>
          <p:nvPr/>
        </p:nvGraphicFramePr>
        <p:xfrm>
          <a:off x="2438400" y="4191000"/>
          <a:ext cx="4208463" cy="1131888"/>
        </p:xfrm>
        <a:graphic>
          <a:graphicData uri="http://schemas.openxmlformats.org/presentationml/2006/ole">
            <mc:AlternateContent xmlns:mc="http://schemas.openxmlformats.org/markup-compatibility/2006">
              <mc:Choice xmlns:v="urn:schemas-microsoft-com:vml" Requires="v">
                <p:oleObj spid="_x0000_s85090" name="Equation" r:id="rId3" imgW="1701800" imgH="457200" progId="Equation.3">
                  <p:embed/>
                </p:oleObj>
              </mc:Choice>
              <mc:Fallback>
                <p:oleObj name="Equation" r:id="rId3" imgW="17018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191000"/>
                        <a:ext cx="4208463"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1254" name="Line 8"/>
          <p:cNvSpPr>
            <a:spLocks noChangeShapeType="1"/>
          </p:cNvSpPr>
          <p:nvPr/>
        </p:nvSpPr>
        <p:spPr bwMode="auto">
          <a:xfrm flipH="1">
            <a:off x="1908175" y="4652963"/>
            <a:ext cx="576263" cy="10080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81255" name="Text Box 9"/>
          <p:cNvSpPr txBox="1">
            <a:spLocks noChangeArrowheads="1"/>
          </p:cNvSpPr>
          <p:nvPr/>
        </p:nvSpPr>
        <p:spPr bwMode="auto">
          <a:xfrm>
            <a:off x="827088" y="5589588"/>
            <a:ext cx="2665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solidFill>
                  <a:srgbClr val="FF3300"/>
                </a:solidFill>
                <a:latin typeface="Calibri" pitchFamily="34" charset="0"/>
              </a:rPr>
              <a:t>The response variable</a:t>
            </a:r>
            <a:endParaRPr lang="en-US" altLang="nl-BE">
              <a:solidFill>
                <a:srgbClr val="FF3300"/>
              </a:solidFill>
              <a:latin typeface="Calibri" pitchFamily="34" charset="0"/>
            </a:endParaRPr>
          </a:p>
        </p:txBody>
      </p:sp>
    </p:spTree>
    <p:extLst>
      <p:ext uri="{BB962C8B-B14F-4D97-AF65-F5344CB8AC3E}">
        <p14:creationId xmlns:p14="http://schemas.microsoft.com/office/powerpoint/2010/main" val="8861107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nl-BE" altLang="nl-BE" sz="3200"/>
              <a:t>The probability of sucsses</a:t>
            </a:r>
            <a:endParaRPr lang="en-US" altLang="nl-BE" sz="3200"/>
          </a:p>
        </p:txBody>
      </p:sp>
      <p:sp>
        <p:nvSpPr>
          <p:cNvPr id="182275" name="Rectangle 3"/>
          <p:cNvSpPr>
            <a:spLocks noGrp="1" noChangeArrowheads="1"/>
          </p:cNvSpPr>
          <p:nvPr>
            <p:ph type="body" idx="1"/>
          </p:nvPr>
        </p:nvSpPr>
        <p:spPr/>
        <p:txBody>
          <a:bodyPr/>
          <a:lstStyle/>
          <a:p>
            <a:r>
              <a:rPr lang="en-GB" altLang="nl-BE" sz="2400"/>
              <a:t>The probability of success P(Z=1). This is the probability to have tumour. We want to see if treatment (smoke) has an effect on the probability to develop a tumour.</a:t>
            </a:r>
          </a:p>
        </p:txBody>
      </p:sp>
    </p:spTree>
    <p:extLst>
      <p:ext uri="{BB962C8B-B14F-4D97-AF65-F5344CB8AC3E}">
        <p14:creationId xmlns:p14="http://schemas.microsoft.com/office/powerpoint/2010/main" val="404356958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4"/>
          <p:cNvSpPr>
            <a:spLocks noGrp="1" noChangeArrowheads="1"/>
          </p:cNvSpPr>
          <p:nvPr>
            <p:ph type="title"/>
          </p:nvPr>
        </p:nvSpPr>
        <p:spPr/>
        <p:txBody>
          <a:bodyPr/>
          <a:lstStyle/>
          <a:p>
            <a:r>
              <a:rPr lang="nl-BE" altLang="nl-BE" sz="3200"/>
              <a:t>Data structure in R</a:t>
            </a:r>
            <a:endParaRPr lang="en-US" altLang="nl-BE" sz="3200"/>
          </a:p>
        </p:txBody>
      </p:sp>
      <p:sp>
        <p:nvSpPr>
          <p:cNvPr id="183299" name="Rectangle 5"/>
          <p:cNvSpPr>
            <a:spLocks noGrp="1" noChangeArrowheads="1"/>
          </p:cNvSpPr>
          <p:nvPr>
            <p:ph type="body" sz="half" idx="1"/>
          </p:nvPr>
        </p:nvSpPr>
        <p:spPr/>
        <p:txBody>
          <a:bodyPr/>
          <a:lstStyle/>
          <a:p>
            <a:r>
              <a:rPr lang="en-US" altLang="nl-BE" sz="2400"/>
              <a:t>Data are given in table format.</a:t>
            </a:r>
          </a:p>
          <a:p>
            <a:r>
              <a:rPr lang="en-US" altLang="nl-BE" sz="2400"/>
              <a:t>The variable count is the number of cases in each category.</a:t>
            </a:r>
          </a:p>
        </p:txBody>
      </p:sp>
      <p:sp>
        <p:nvSpPr>
          <p:cNvPr id="183300" name="Rectangle 6"/>
          <p:cNvSpPr>
            <a:spLocks noGrp="1" noChangeArrowheads="1"/>
          </p:cNvSpPr>
          <p:nvPr>
            <p:ph type="body" sz="half" idx="2"/>
          </p:nvPr>
        </p:nvSpPr>
        <p:spPr>
          <a:xfrm>
            <a:off x="4724400" y="1600200"/>
            <a:ext cx="4038600" cy="2362200"/>
          </a:xfrm>
        </p:spPr>
        <p:txBody>
          <a:bodyPr/>
          <a:lstStyle/>
          <a:p>
            <a:pPr>
              <a:buFontTx/>
              <a:buNone/>
            </a:pPr>
            <a:r>
              <a:rPr lang="en-US" altLang="nl-BE" sz="2400">
                <a:latin typeface="SAS Monospace" pitchFamily="49" charset="0"/>
              </a:rPr>
              <a:t>&gt; table(trti,resp)</a:t>
            </a:r>
          </a:p>
          <a:p>
            <a:pPr>
              <a:buFontTx/>
              <a:buNone/>
            </a:pPr>
            <a:r>
              <a:rPr lang="en-US" altLang="nl-BE" sz="2400">
                <a:latin typeface="SAS Monospace" pitchFamily="49" charset="0"/>
              </a:rPr>
              <a:t>    resp</a:t>
            </a:r>
          </a:p>
          <a:p>
            <a:pPr>
              <a:buFontTx/>
              <a:buNone/>
            </a:pPr>
            <a:r>
              <a:rPr lang="en-US" altLang="nl-BE" sz="2400">
                <a:latin typeface="SAS Monospace" pitchFamily="49" charset="0"/>
              </a:rPr>
              <a:t>trti  0  1</a:t>
            </a:r>
          </a:p>
          <a:p>
            <a:pPr>
              <a:buFontTx/>
              <a:buNone/>
            </a:pPr>
            <a:r>
              <a:rPr lang="en-US" altLang="nl-BE" sz="2400">
                <a:latin typeface="SAS Monospace" pitchFamily="49" charset="0"/>
              </a:rPr>
              <a:t>   1 21  2</a:t>
            </a:r>
          </a:p>
          <a:p>
            <a:pPr>
              <a:buFontTx/>
              <a:buNone/>
            </a:pPr>
            <a:r>
              <a:rPr lang="en-US" altLang="nl-BE" sz="2400">
                <a:latin typeface="SAS Monospace" pitchFamily="49" charset="0"/>
              </a:rPr>
              <a:t>   2 19 13</a:t>
            </a:r>
          </a:p>
        </p:txBody>
      </p:sp>
      <p:sp>
        <p:nvSpPr>
          <p:cNvPr id="183301" name="Rectangle 7"/>
          <p:cNvSpPr>
            <a:spLocks noChangeArrowheads="1"/>
          </p:cNvSpPr>
          <p:nvPr/>
        </p:nvSpPr>
        <p:spPr bwMode="auto">
          <a:xfrm>
            <a:off x="4572000" y="1524000"/>
            <a:ext cx="3886200" cy="2592388"/>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Tree>
    <p:extLst>
      <p:ext uri="{BB962C8B-B14F-4D97-AF65-F5344CB8AC3E}">
        <p14:creationId xmlns:p14="http://schemas.microsoft.com/office/powerpoint/2010/main" val="1999010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4"/>
          <p:cNvSpPr>
            <a:spLocks noGrp="1" noChangeArrowheads="1"/>
          </p:cNvSpPr>
          <p:nvPr>
            <p:ph type="title"/>
          </p:nvPr>
        </p:nvSpPr>
        <p:spPr/>
        <p:txBody>
          <a:bodyPr/>
          <a:lstStyle/>
          <a:p>
            <a:r>
              <a:rPr lang="nl-BE" altLang="nl-BE" sz="3200"/>
              <a:t>The Data</a:t>
            </a:r>
            <a:endParaRPr lang="en-US" altLang="nl-BE" sz="3200"/>
          </a:p>
        </p:txBody>
      </p:sp>
      <p:pic>
        <p:nvPicPr>
          <p:cNvPr id="184323" name="Picture 7"/>
          <p:cNvPicPr>
            <a:picLocks noGrp="1" noChangeAspect="1" noChangeArrowheads="1"/>
          </p:cNvPicPr>
          <p:nvPr>
            <p:ph type="body" sz="half" idx="2"/>
          </p:nvPr>
        </p:nvPicPr>
        <p:blipFill>
          <a:blip r:embed="rId2" cstate="print">
            <a:extLst>
              <a:ext uri="{28A0092B-C50C-407E-A947-70E740481C1C}">
                <a14:useLocalDpi xmlns:a14="http://schemas.microsoft.com/office/drawing/2010/main" val="0"/>
              </a:ext>
            </a:extLst>
          </a:blip>
          <a:srcRect/>
          <a:stretch>
            <a:fillRect/>
          </a:stretch>
        </p:blipFill>
        <p:spPr>
          <a:xfrm>
            <a:off x="4648200" y="2298700"/>
            <a:ext cx="4038600" cy="3127375"/>
          </a:xfrm>
          <a:noFill/>
        </p:spPr>
      </p:pic>
      <p:sp>
        <p:nvSpPr>
          <p:cNvPr id="184324" name="Line 8"/>
          <p:cNvSpPr>
            <a:spLocks noChangeShapeType="1"/>
          </p:cNvSpPr>
          <p:nvPr/>
        </p:nvSpPr>
        <p:spPr bwMode="auto">
          <a:xfrm>
            <a:off x="6738938" y="2565400"/>
            <a:ext cx="0" cy="2592388"/>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nl-BE"/>
          </a:p>
        </p:txBody>
      </p:sp>
      <p:sp>
        <p:nvSpPr>
          <p:cNvPr id="184325" name="Text Box 9"/>
          <p:cNvSpPr txBox="1">
            <a:spLocks noChangeArrowheads="1"/>
          </p:cNvSpPr>
          <p:nvPr/>
        </p:nvSpPr>
        <p:spPr bwMode="auto">
          <a:xfrm>
            <a:off x="5076825" y="2060575"/>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t>Treated</a:t>
            </a:r>
            <a:endParaRPr lang="en-US" altLang="nl-BE"/>
          </a:p>
        </p:txBody>
      </p:sp>
      <p:sp>
        <p:nvSpPr>
          <p:cNvPr id="184326" name="Text Box 10"/>
          <p:cNvSpPr txBox="1">
            <a:spLocks noChangeArrowheads="1"/>
          </p:cNvSpPr>
          <p:nvPr/>
        </p:nvSpPr>
        <p:spPr bwMode="auto">
          <a:xfrm>
            <a:off x="6805613" y="2060575"/>
            <a:ext cx="107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t>Control</a:t>
            </a:r>
            <a:endParaRPr lang="en-US" altLang="nl-BE"/>
          </a:p>
        </p:txBody>
      </p:sp>
      <p:sp>
        <p:nvSpPr>
          <p:cNvPr id="184327" name="Text Box 11"/>
          <p:cNvSpPr txBox="1">
            <a:spLocks noChangeArrowheads="1"/>
          </p:cNvSpPr>
          <p:nvPr/>
        </p:nvSpPr>
        <p:spPr bwMode="auto">
          <a:xfrm>
            <a:off x="6299200" y="5445125"/>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t>Tumour</a:t>
            </a:r>
            <a:endParaRPr lang="en-US" altLang="nl-BE"/>
          </a:p>
        </p:txBody>
      </p:sp>
      <p:sp>
        <p:nvSpPr>
          <p:cNvPr id="184328" name="Text Box 12"/>
          <p:cNvSpPr txBox="1">
            <a:spLocks noChangeArrowheads="1"/>
          </p:cNvSpPr>
          <p:nvPr/>
        </p:nvSpPr>
        <p:spPr bwMode="auto">
          <a:xfrm>
            <a:off x="5292725" y="4933950"/>
            <a:ext cx="7921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200"/>
              <a:t>present</a:t>
            </a:r>
            <a:endParaRPr lang="en-US" altLang="nl-BE" sz="1200"/>
          </a:p>
        </p:txBody>
      </p:sp>
      <p:sp>
        <p:nvSpPr>
          <p:cNvPr id="184329" name="Text Box 13"/>
          <p:cNvSpPr txBox="1">
            <a:spLocks noChangeArrowheads="1"/>
          </p:cNvSpPr>
          <p:nvPr/>
        </p:nvSpPr>
        <p:spPr bwMode="auto">
          <a:xfrm>
            <a:off x="6804025" y="4941888"/>
            <a:ext cx="7921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200"/>
              <a:t>present</a:t>
            </a:r>
            <a:endParaRPr lang="en-US" altLang="nl-BE" sz="1200"/>
          </a:p>
        </p:txBody>
      </p:sp>
      <p:sp>
        <p:nvSpPr>
          <p:cNvPr id="184330" name="Text Box 14"/>
          <p:cNvSpPr txBox="1">
            <a:spLocks noChangeArrowheads="1"/>
          </p:cNvSpPr>
          <p:nvPr/>
        </p:nvSpPr>
        <p:spPr bwMode="auto">
          <a:xfrm>
            <a:off x="7524750" y="4941888"/>
            <a:ext cx="7921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200"/>
              <a:t>absent</a:t>
            </a:r>
            <a:endParaRPr lang="en-US" altLang="nl-BE" sz="1200"/>
          </a:p>
        </p:txBody>
      </p:sp>
      <p:sp>
        <p:nvSpPr>
          <p:cNvPr id="184331" name="Text Box 15"/>
          <p:cNvSpPr txBox="1">
            <a:spLocks noChangeArrowheads="1"/>
          </p:cNvSpPr>
          <p:nvPr/>
        </p:nvSpPr>
        <p:spPr bwMode="auto">
          <a:xfrm>
            <a:off x="6084888" y="4941888"/>
            <a:ext cx="7921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200"/>
              <a:t>absent</a:t>
            </a:r>
            <a:endParaRPr lang="en-US" altLang="nl-BE" sz="1200"/>
          </a:p>
        </p:txBody>
      </p:sp>
      <p:graphicFrame>
        <p:nvGraphicFramePr>
          <p:cNvPr id="220209" name="Group 49"/>
          <p:cNvGraphicFramePr>
            <a:graphicFrameLocks noGrp="1"/>
          </p:cNvGraphicFramePr>
          <p:nvPr>
            <p:ph sz="half" idx="1"/>
          </p:nvPr>
        </p:nvGraphicFramePr>
        <p:xfrm>
          <a:off x="179388" y="1600200"/>
          <a:ext cx="4316412" cy="4525964"/>
        </p:xfrm>
        <a:graphic>
          <a:graphicData uri="http://schemas.openxmlformats.org/drawingml/2006/table">
            <a:tbl>
              <a:tblPr/>
              <a:tblGrid>
                <a:gridCol w="1079500">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14412">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1131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800" b="1" i="0" u="none" strike="noStrike" cap="none" normalizeH="0" baseline="0" dirty="0">
                        <a:ln>
                          <a:noFill/>
                        </a:ln>
                        <a:solidFill>
                          <a:schemeClr val="accent2"/>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a:ln>
                            <a:noFill/>
                          </a:ln>
                          <a:solidFill>
                            <a:schemeClr val="accent2"/>
                          </a:solidFill>
                          <a:effectLst/>
                          <a:latin typeface="Comic Sans MS" pitchFamily="66" charset="0"/>
                        </a:rPr>
                        <a:t>Tumour present</a:t>
                      </a:r>
                      <a:endParaRPr kumimoji="0" lang="en-US" sz="1800" b="1" i="0" u="none" strike="noStrike" cap="none" normalizeH="0" baseline="0">
                        <a:ln>
                          <a:noFill/>
                        </a:ln>
                        <a:solidFill>
                          <a:schemeClr val="accent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a:ln>
                            <a:noFill/>
                          </a:ln>
                          <a:solidFill>
                            <a:schemeClr val="accent2"/>
                          </a:solidFill>
                          <a:effectLst/>
                          <a:latin typeface="Comic Sans MS" pitchFamily="66" charset="0"/>
                        </a:rPr>
                        <a:t>Tumour absent</a:t>
                      </a:r>
                      <a:endParaRPr kumimoji="0" lang="en-US" sz="1800" b="1" i="0" u="none" strike="noStrike" cap="none" normalizeH="0" baseline="0">
                        <a:ln>
                          <a:noFill/>
                        </a:ln>
                        <a:solidFill>
                          <a:schemeClr val="accent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a:ln>
                            <a:noFill/>
                          </a:ln>
                          <a:solidFill>
                            <a:schemeClr val="tx2"/>
                          </a:solidFill>
                          <a:effectLst/>
                          <a:latin typeface="Comic Sans MS" pitchFamily="66" charset="0"/>
                        </a:rPr>
                        <a:t>Total</a:t>
                      </a:r>
                      <a:endParaRPr kumimoji="0" lang="en-US" sz="1800" b="1" i="0" u="none" strike="noStrike" cap="none" normalizeH="0" baseline="0">
                        <a:ln>
                          <a:noFill/>
                        </a:ln>
                        <a:solidFill>
                          <a:schemeClr val="tx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31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a:ln>
                            <a:noFill/>
                          </a:ln>
                          <a:solidFill>
                            <a:srgbClr val="FF3300"/>
                          </a:solidFill>
                          <a:effectLst/>
                          <a:latin typeface="Comic Sans MS" pitchFamily="66" charset="0"/>
                        </a:rPr>
                        <a:t>Treated</a:t>
                      </a:r>
                      <a:endParaRPr kumimoji="0" lang="en-US" sz="1800" b="1" i="0" u="none" strike="noStrike" cap="none" normalizeH="0" baseline="0">
                        <a:ln>
                          <a:noFill/>
                        </a:ln>
                        <a:solidFill>
                          <a:srgbClr val="FF3300"/>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a:ln>
                            <a:noFill/>
                          </a:ln>
                          <a:solidFill>
                            <a:schemeClr val="tx1"/>
                          </a:solidFill>
                          <a:effectLst/>
                          <a:latin typeface="Comic Sans MS" pitchFamily="66" charset="0"/>
                        </a:rPr>
                        <a:t>21</a:t>
                      </a:r>
                      <a:endParaRPr kumimoji="0" lang="en-US" sz="1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chemeClr val="tx1"/>
                          </a:solidFill>
                          <a:effectLst/>
                          <a:latin typeface="Comic Sans MS" pitchFamily="66" charset="0"/>
                        </a:rPr>
                        <a:t>2</a:t>
                      </a:r>
                      <a:endParaRPr kumimoji="0" lang="en-US" sz="1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a:ln>
                            <a:noFill/>
                          </a:ln>
                          <a:solidFill>
                            <a:schemeClr val="tx1"/>
                          </a:solidFill>
                          <a:effectLst/>
                          <a:latin typeface="Comic Sans MS" pitchFamily="66" charset="0"/>
                        </a:rPr>
                        <a:t>23</a:t>
                      </a:r>
                      <a:endParaRPr kumimoji="0" lang="en-US" sz="1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0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1" i="0" u="none" strike="noStrike" cap="none" normalizeH="0" baseline="0">
                          <a:ln>
                            <a:noFill/>
                          </a:ln>
                          <a:solidFill>
                            <a:srgbClr val="FF3300"/>
                          </a:solidFill>
                          <a:effectLst/>
                          <a:latin typeface="Comic Sans MS" pitchFamily="66" charset="0"/>
                        </a:rPr>
                        <a:t>Contol</a:t>
                      </a:r>
                      <a:endParaRPr kumimoji="0" lang="en-US" sz="1800" b="1" i="0" u="none" strike="noStrike" cap="none" normalizeH="0" baseline="0">
                        <a:ln>
                          <a:noFill/>
                        </a:ln>
                        <a:solidFill>
                          <a:srgbClr val="FF3300"/>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a:ln>
                            <a:noFill/>
                          </a:ln>
                          <a:solidFill>
                            <a:schemeClr val="tx1"/>
                          </a:solidFill>
                          <a:effectLst/>
                          <a:latin typeface="Comic Sans MS" pitchFamily="66" charset="0"/>
                        </a:rPr>
                        <a:t>19</a:t>
                      </a:r>
                      <a:endParaRPr kumimoji="0" lang="en-US" sz="1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a:ln>
                            <a:noFill/>
                          </a:ln>
                          <a:solidFill>
                            <a:schemeClr val="tx1"/>
                          </a:solidFill>
                          <a:effectLst/>
                          <a:latin typeface="Comic Sans MS" pitchFamily="66" charset="0"/>
                        </a:rPr>
                        <a:t>13</a:t>
                      </a:r>
                      <a:endParaRPr kumimoji="0" lang="en-US" sz="1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a:ln>
                            <a:noFill/>
                          </a:ln>
                          <a:solidFill>
                            <a:schemeClr val="tx1"/>
                          </a:solidFill>
                          <a:effectLst/>
                          <a:latin typeface="Comic Sans MS" pitchFamily="66" charset="0"/>
                        </a:rPr>
                        <a:t>32</a:t>
                      </a:r>
                      <a:endParaRPr kumimoji="0" lang="en-US" sz="1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1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chemeClr val="tx1"/>
                          </a:solidFill>
                          <a:effectLst/>
                          <a:latin typeface="Comic Sans MS" pitchFamily="66" charset="0"/>
                        </a:rPr>
                        <a:t>Total</a:t>
                      </a:r>
                      <a:endParaRPr kumimoji="0" lang="en-US" sz="1800" b="0"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a:ln>
                            <a:noFill/>
                          </a:ln>
                          <a:solidFill>
                            <a:schemeClr val="tx1"/>
                          </a:solidFill>
                          <a:effectLst/>
                          <a:latin typeface="Comic Sans MS" pitchFamily="66" charset="0"/>
                        </a:rPr>
                        <a:t>20</a:t>
                      </a:r>
                      <a:endParaRPr kumimoji="0" lang="en-US" sz="1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a:ln>
                            <a:noFill/>
                          </a:ln>
                          <a:solidFill>
                            <a:schemeClr val="tx1"/>
                          </a:solidFill>
                          <a:effectLst/>
                          <a:latin typeface="Comic Sans MS" pitchFamily="66" charset="0"/>
                        </a:rPr>
                        <a:t>15</a:t>
                      </a:r>
                      <a:endParaRPr kumimoji="0" lang="en-US" sz="1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800" b="0" i="0" u="none" strike="noStrike" cap="none" normalizeH="0" baseline="0" dirty="0">
                          <a:ln>
                            <a:noFill/>
                          </a:ln>
                          <a:solidFill>
                            <a:schemeClr val="tx1"/>
                          </a:solidFill>
                          <a:effectLst/>
                          <a:latin typeface="Comic Sans MS" pitchFamily="66" charset="0"/>
                        </a:rPr>
                        <a:t>55</a:t>
                      </a:r>
                      <a:endParaRPr kumimoji="0" lang="en-US" sz="1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04318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F8F33-E833-410C-86D4-1EA22AEB9AFA}" type="slidenum">
              <a:rPr lang="en-GB" smtClean="0"/>
              <a:t>24</a:t>
            </a:fld>
            <a:endParaRPr lang="en-GB"/>
          </a:p>
        </p:txBody>
      </p:sp>
      <p:graphicFrame>
        <p:nvGraphicFramePr>
          <p:cNvPr id="4" name="Object 3"/>
          <p:cNvGraphicFramePr>
            <a:graphicFrameLocks noGrp="1" noChangeAspect="1"/>
          </p:cNvGraphicFramePr>
          <p:nvPr>
            <p:extLst>
              <p:ext uri="{D42A27DB-BD31-4B8C-83A1-F6EECF244321}">
                <p14:modId xmlns:p14="http://schemas.microsoft.com/office/powerpoint/2010/main" val="4155624721"/>
              </p:ext>
            </p:extLst>
          </p:nvPr>
        </p:nvGraphicFramePr>
        <p:xfrm>
          <a:off x="611560" y="1556792"/>
          <a:ext cx="2570162" cy="1301750"/>
        </p:xfrm>
        <a:graphic>
          <a:graphicData uri="http://schemas.openxmlformats.org/presentationml/2006/ole">
            <mc:AlternateContent xmlns:mc="http://schemas.openxmlformats.org/markup-compatibility/2006">
              <mc:Choice xmlns:v="urn:schemas-microsoft-com:vml" Requires="v">
                <p:oleObj spid="_x0000_s55414" name="Vergelijking" r:id="rId3" imgW="1307880" imgH="660240" progId="Equation.3">
                  <p:embed/>
                </p:oleObj>
              </mc:Choice>
              <mc:Fallback>
                <p:oleObj name="Vergelijking" r:id="rId3" imgW="1307880" imgH="660240" progId="Equation.3">
                  <p:embed/>
                  <p:pic>
                    <p:nvPicPr>
                      <p:cNvPr id="0" name=""/>
                      <p:cNvPicPr>
                        <a:picLocks noGrp="1" noChangeAspect="1" noChangeArrowheads="1"/>
                      </p:cNvPicPr>
                      <p:nvPr/>
                    </p:nvPicPr>
                    <p:blipFill>
                      <a:blip r:embed="rId4"/>
                      <a:srcRect/>
                      <a:stretch>
                        <a:fillRect/>
                      </a:stretch>
                    </p:blipFill>
                    <p:spPr bwMode="auto">
                      <a:xfrm>
                        <a:off x="611560" y="1556792"/>
                        <a:ext cx="2570162" cy="130175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 binomial distribution in R</a:t>
            </a:r>
          </a:p>
        </p:txBody>
      </p:sp>
      <p:pic>
        <p:nvPicPr>
          <p:cNvPr id="532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3139082"/>
            <a:ext cx="3751936" cy="374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666689" y="1268760"/>
            <a:ext cx="3946141" cy="369332"/>
          </a:xfrm>
          <a:prstGeom prst="rect">
            <a:avLst/>
          </a:prstGeom>
          <a:noFill/>
        </p:spPr>
        <p:txBody>
          <a:bodyPr wrap="square" rtlCol="0">
            <a:spAutoFit/>
          </a:bodyPr>
          <a:lstStyle/>
          <a:p>
            <a:r>
              <a:rPr lang="en-US" dirty="0"/>
              <a:t>1000000 samples  from B(3,0.5)</a:t>
            </a:r>
            <a:endParaRPr lang="nl-BE" dirty="0"/>
          </a:p>
        </p:txBody>
      </p:sp>
      <p:sp>
        <p:nvSpPr>
          <p:cNvPr id="8" name="Rectangle 7"/>
          <p:cNvSpPr/>
          <p:nvPr/>
        </p:nvSpPr>
        <p:spPr>
          <a:xfrm>
            <a:off x="4716016" y="1628800"/>
            <a:ext cx="3744416" cy="1754326"/>
          </a:xfrm>
          <a:prstGeom prst="rect">
            <a:avLst/>
          </a:prstGeom>
          <a:ln>
            <a:solidFill>
              <a:schemeClr val="accent1"/>
            </a:solidFill>
            <a:prstDash val="lgDash"/>
          </a:ln>
        </p:spPr>
        <p:txBody>
          <a:bodyPr wrap="square">
            <a:spAutoFit/>
          </a:bodyPr>
          <a:lstStyle/>
          <a:p>
            <a:r>
              <a:rPr lang="es-ES" sz="1200" dirty="0">
                <a:latin typeface="Courier New" panose="02070309020205020404" pitchFamily="49" charset="0"/>
                <a:cs typeface="Courier New" panose="02070309020205020404" pitchFamily="49" charset="0"/>
              </a:rPr>
              <a:t>&gt; y&lt;-</a:t>
            </a:r>
            <a:r>
              <a:rPr lang="es-ES" sz="1200" dirty="0" err="1">
                <a:latin typeface="Courier New" panose="02070309020205020404" pitchFamily="49" charset="0"/>
                <a:cs typeface="Courier New" panose="02070309020205020404" pitchFamily="49" charset="0"/>
              </a:rPr>
              <a:t>rbinom</a:t>
            </a:r>
            <a:r>
              <a:rPr lang="es-ES" sz="1200" dirty="0">
                <a:latin typeface="Courier New" panose="02070309020205020404" pitchFamily="49" charset="0"/>
                <a:cs typeface="Courier New" panose="02070309020205020404" pitchFamily="49" charset="0"/>
              </a:rPr>
              <a:t>(1000000,3,0.5)</a:t>
            </a:r>
          </a:p>
          <a:p>
            <a:r>
              <a:rPr lang="es-ES" sz="1200" dirty="0">
                <a:latin typeface="Courier New" panose="02070309020205020404" pitchFamily="49" charset="0"/>
                <a:cs typeface="Courier New" panose="02070309020205020404" pitchFamily="49" charset="0"/>
              </a:rPr>
              <a:t>&gt; </a:t>
            </a:r>
            <a:r>
              <a:rPr lang="es-ES" sz="1200" dirty="0" err="1">
                <a:latin typeface="Courier New" panose="02070309020205020404" pitchFamily="49" charset="0"/>
                <a:cs typeface="Courier New" panose="02070309020205020404" pitchFamily="49" charset="0"/>
              </a:rPr>
              <a:t>table</a:t>
            </a:r>
            <a:r>
              <a:rPr lang="es-ES" sz="1200" dirty="0">
                <a:latin typeface="Courier New" panose="02070309020205020404" pitchFamily="49" charset="0"/>
                <a:cs typeface="Courier New" panose="02070309020205020404" pitchFamily="49" charset="0"/>
              </a:rPr>
              <a:t>(y)</a:t>
            </a:r>
          </a:p>
          <a:p>
            <a:r>
              <a:rPr lang="es-ES" sz="1200" dirty="0">
                <a:latin typeface="Courier New" panose="02070309020205020404" pitchFamily="49" charset="0"/>
                <a:cs typeface="Courier New" panose="02070309020205020404" pitchFamily="49" charset="0"/>
              </a:rPr>
              <a:t>y</a:t>
            </a:r>
          </a:p>
          <a:p>
            <a:r>
              <a:rPr lang="es-ES" sz="1200" dirty="0">
                <a:latin typeface="Courier New" panose="02070309020205020404" pitchFamily="49" charset="0"/>
                <a:cs typeface="Courier New" panose="02070309020205020404" pitchFamily="49" charset="0"/>
              </a:rPr>
              <a:t>     0      1      2      3 </a:t>
            </a:r>
          </a:p>
          <a:p>
            <a:r>
              <a:rPr lang="es-ES" sz="1200" dirty="0">
                <a:latin typeface="Courier New" panose="02070309020205020404" pitchFamily="49" charset="0"/>
                <a:cs typeface="Courier New" panose="02070309020205020404" pitchFamily="49" charset="0"/>
              </a:rPr>
              <a:t>125339 375225 374107 125329 </a:t>
            </a:r>
          </a:p>
          <a:p>
            <a:r>
              <a:rPr lang="es-ES" sz="1200" dirty="0">
                <a:latin typeface="Courier New" panose="02070309020205020404" pitchFamily="49" charset="0"/>
                <a:cs typeface="Courier New" panose="02070309020205020404" pitchFamily="49" charset="0"/>
              </a:rPr>
              <a:t>&gt; mean(y)</a:t>
            </a:r>
          </a:p>
          <a:p>
            <a:r>
              <a:rPr lang="es-ES" sz="1200" dirty="0">
                <a:latin typeface="Courier New" panose="02070309020205020404" pitchFamily="49" charset="0"/>
                <a:cs typeface="Courier New" panose="02070309020205020404" pitchFamily="49" charset="0"/>
              </a:rPr>
              <a:t>[1] 1.499426</a:t>
            </a:r>
          </a:p>
          <a:p>
            <a:r>
              <a:rPr lang="es-ES" sz="1200" dirty="0">
                <a:latin typeface="Courier New" panose="02070309020205020404" pitchFamily="49" charset="0"/>
                <a:cs typeface="Courier New" panose="02070309020205020404" pitchFamily="49" charset="0"/>
              </a:rPr>
              <a:t>&gt; </a:t>
            </a:r>
            <a:r>
              <a:rPr lang="es-ES" sz="1200" dirty="0" err="1">
                <a:latin typeface="Courier New" panose="02070309020205020404" pitchFamily="49" charset="0"/>
                <a:cs typeface="Courier New" panose="02070309020205020404" pitchFamily="49" charset="0"/>
              </a:rPr>
              <a:t>var</a:t>
            </a:r>
            <a:r>
              <a:rPr lang="es-ES" sz="1200" dirty="0">
                <a:latin typeface="Courier New" panose="02070309020205020404" pitchFamily="49" charset="0"/>
                <a:cs typeface="Courier New" panose="02070309020205020404" pitchFamily="49" charset="0"/>
              </a:rPr>
              <a:t>(y)</a:t>
            </a:r>
          </a:p>
          <a:p>
            <a:r>
              <a:rPr lang="es-ES" sz="1200" dirty="0">
                <a:latin typeface="Courier New" panose="02070309020205020404" pitchFamily="49" charset="0"/>
                <a:cs typeface="Courier New" panose="02070309020205020404" pitchFamily="49" charset="0"/>
              </a:rPr>
              <a:t>[1] 0.7513364</a:t>
            </a:r>
          </a:p>
        </p:txBody>
      </p:sp>
      <p:pic>
        <p:nvPicPr>
          <p:cNvPr id="552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8567" y="3453300"/>
            <a:ext cx="3459857" cy="345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4283968" y="1453426"/>
            <a:ext cx="0" cy="4855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6560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4"/>
          <p:cNvSpPr>
            <a:spLocks noGrp="1" noChangeArrowheads="1"/>
          </p:cNvSpPr>
          <p:nvPr>
            <p:ph type="title"/>
          </p:nvPr>
        </p:nvSpPr>
        <p:spPr/>
        <p:txBody>
          <a:bodyPr/>
          <a:lstStyle/>
          <a:p>
            <a:r>
              <a:rPr lang="nl-BE" altLang="nl-BE" sz="3200"/>
              <a:t>Model formulation</a:t>
            </a:r>
            <a:endParaRPr lang="en-US" altLang="nl-BE" sz="3200"/>
          </a:p>
        </p:txBody>
      </p:sp>
      <p:graphicFrame>
        <p:nvGraphicFramePr>
          <p:cNvPr id="245795" name="Group 35"/>
          <p:cNvGraphicFramePr>
            <a:graphicFrameLocks noGrp="1"/>
          </p:cNvGraphicFramePr>
          <p:nvPr>
            <p:ph idx="1"/>
          </p:nvPr>
        </p:nvGraphicFramePr>
        <p:xfrm>
          <a:off x="590550" y="1628775"/>
          <a:ext cx="2397125" cy="1800226"/>
        </p:xfrm>
        <a:graphic>
          <a:graphicData uri="http://schemas.openxmlformats.org/drawingml/2006/table">
            <a:tbl>
              <a:tblPr/>
              <a:tblGrid>
                <a:gridCol w="598488">
                  <a:extLst>
                    <a:ext uri="{9D8B030D-6E8A-4147-A177-3AD203B41FA5}">
                      <a16:colId xmlns:a16="http://schemas.microsoft.com/office/drawing/2014/main" val="20000"/>
                    </a:ext>
                  </a:extLst>
                </a:gridCol>
                <a:gridCol w="601662">
                  <a:extLst>
                    <a:ext uri="{9D8B030D-6E8A-4147-A177-3AD203B41FA5}">
                      <a16:colId xmlns:a16="http://schemas.microsoft.com/office/drawing/2014/main" val="20001"/>
                    </a:ext>
                  </a:extLst>
                </a:gridCol>
                <a:gridCol w="598488">
                  <a:extLst>
                    <a:ext uri="{9D8B030D-6E8A-4147-A177-3AD203B41FA5}">
                      <a16:colId xmlns:a16="http://schemas.microsoft.com/office/drawing/2014/main" val="20002"/>
                    </a:ext>
                  </a:extLst>
                </a:gridCol>
                <a:gridCol w="598487">
                  <a:extLst>
                    <a:ext uri="{9D8B030D-6E8A-4147-A177-3AD203B41FA5}">
                      <a16:colId xmlns:a16="http://schemas.microsoft.com/office/drawing/2014/main" val="20003"/>
                    </a:ext>
                  </a:extLst>
                </a:gridCol>
              </a:tblGrid>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800" b="1" i="0" u="none" strike="noStrike" cap="none" normalizeH="0" baseline="0">
                        <a:ln>
                          <a:noFill/>
                        </a:ln>
                        <a:solidFill>
                          <a:schemeClr val="accent2"/>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chemeClr val="accent2"/>
                          </a:solidFill>
                          <a:effectLst/>
                          <a:latin typeface="Comic Sans MS" pitchFamily="66" charset="0"/>
                        </a:rPr>
                        <a:t>Tumour present</a:t>
                      </a:r>
                      <a:endParaRPr kumimoji="0" lang="en-US" sz="800" b="1" i="0" u="none" strike="noStrike" cap="none" normalizeH="0" baseline="0">
                        <a:ln>
                          <a:noFill/>
                        </a:ln>
                        <a:solidFill>
                          <a:schemeClr val="accent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chemeClr val="accent2"/>
                          </a:solidFill>
                          <a:effectLst/>
                          <a:latin typeface="Comic Sans MS" pitchFamily="66" charset="0"/>
                        </a:rPr>
                        <a:t>Tumour absent</a:t>
                      </a:r>
                      <a:endParaRPr kumimoji="0" lang="en-US" sz="800" b="1" i="0" u="none" strike="noStrike" cap="none" normalizeH="0" baseline="0">
                        <a:ln>
                          <a:noFill/>
                        </a:ln>
                        <a:solidFill>
                          <a:schemeClr val="accent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chemeClr val="tx2"/>
                          </a:solidFill>
                          <a:effectLst/>
                          <a:latin typeface="Comic Sans MS" pitchFamily="66" charset="0"/>
                        </a:rPr>
                        <a:t>Total</a:t>
                      </a:r>
                      <a:endParaRPr kumimoji="0" lang="en-US" sz="800" b="1" i="0" u="none" strike="noStrike" cap="none" normalizeH="0" baseline="0">
                        <a:ln>
                          <a:noFill/>
                        </a:ln>
                        <a:solidFill>
                          <a:schemeClr val="tx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9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rgbClr val="FF3300"/>
                          </a:solidFill>
                          <a:effectLst/>
                          <a:latin typeface="Comic Sans MS" pitchFamily="66" charset="0"/>
                        </a:rPr>
                        <a:t>Treated</a:t>
                      </a:r>
                      <a:endParaRPr kumimoji="0" lang="en-US" sz="800" b="1" i="0" u="none" strike="noStrike" cap="none" normalizeH="0" baseline="0">
                        <a:ln>
                          <a:noFill/>
                        </a:ln>
                        <a:solidFill>
                          <a:srgbClr val="FF3300"/>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21</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23</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rgbClr val="FF3300"/>
                          </a:solidFill>
                          <a:effectLst/>
                          <a:latin typeface="Comic Sans MS" pitchFamily="66" charset="0"/>
                        </a:rPr>
                        <a:t>Contol</a:t>
                      </a:r>
                      <a:endParaRPr kumimoji="0" lang="en-US" sz="800" b="1" i="0" u="none" strike="noStrike" cap="none" normalizeH="0" baseline="0">
                        <a:ln>
                          <a:noFill/>
                        </a:ln>
                        <a:solidFill>
                          <a:srgbClr val="FF3300"/>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19</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13</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32</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08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Total</a:t>
                      </a:r>
                      <a:endParaRPr kumimoji="0" lang="en-US" sz="800" b="0" i="0" u="none" strike="noStrike" cap="none" normalizeH="0" baseline="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20</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15</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55</a:t>
                      </a:r>
                      <a:endParaRPr kumimoji="0" lang="en-US" sz="800" b="0" i="0" u="none" strike="noStrike" cap="none" normalizeH="0" baseline="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5374" name="Text Box 37"/>
          <p:cNvSpPr txBox="1">
            <a:spLocks noChangeArrowheads="1"/>
          </p:cNvSpPr>
          <p:nvPr/>
        </p:nvSpPr>
        <p:spPr bwMode="auto">
          <a:xfrm>
            <a:off x="0" y="3789363"/>
            <a:ext cx="3657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solidFill>
                  <a:srgbClr val="FF3300"/>
                </a:solidFill>
                <a:latin typeface="Calibri" pitchFamily="34" charset="0"/>
              </a:rPr>
              <a:t>We want to model the probability to develop a tumour given the treatment group.</a:t>
            </a:r>
            <a:endParaRPr lang="en-US" altLang="nl-BE">
              <a:solidFill>
                <a:srgbClr val="FF3300"/>
              </a:solidFill>
              <a:latin typeface="Calibri" pitchFamily="34" charset="0"/>
            </a:endParaRPr>
          </a:p>
        </p:txBody>
      </p:sp>
      <p:sp>
        <p:nvSpPr>
          <p:cNvPr id="185376" name="Rectangle 41"/>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85377" name="Object 2"/>
          <p:cNvGraphicFramePr>
            <a:graphicFrameLocks noChangeAspect="1"/>
          </p:cNvGraphicFramePr>
          <p:nvPr/>
        </p:nvGraphicFramePr>
        <p:xfrm>
          <a:off x="4813300" y="1744663"/>
          <a:ext cx="2254250" cy="604837"/>
        </p:xfrm>
        <a:graphic>
          <a:graphicData uri="http://schemas.openxmlformats.org/presentationml/2006/ole">
            <mc:AlternateContent xmlns:mc="http://schemas.openxmlformats.org/markup-compatibility/2006">
              <mc:Choice xmlns:v="urn:schemas-microsoft-com:vml" Requires="v">
                <p:oleObj spid="_x0000_s86402" name="Equation" r:id="rId3" imgW="1701800" imgH="457200" progId="Equation.3">
                  <p:embed/>
                </p:oleObj>
              </mc:Choice>
              <mc:Fallback>
                <p:oleObj name="Equation" r:id="rId3" imgW="17018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300" y="1744663"/>
                        <a:ext cx="225425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78" name="Rectangle 43"/>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85379" name="Object 3"/>
          <p:cNvGraphicFramePr>
            <a:graphicFrameLocks noChangeAspect="1"/>
          </p:cNvGraphicFramePr>
          <p:nvPr/>
        </p:nvGraphicFramePr>
        <p:xfrm>
          <a:off x="5543550" y="2852738"/>
          <a:ext cx="866775" cy="638175"/>
        </p:xfrm>
        <a:graphic>
          <a:graphicData uri="http://schemas.openxmlformats.org/presentationml/2006/ole">
            <mc:AlternateContent xmlns:mc="http://schemas.openxmlformats.org/markup-compatibility/2006">
              <mc:Choice xmlns:v="urn:schemas-microsoft-com:vml" Requires="v">
                <p:oleObj spid="_x0000_s86403" name="Equation" r:id="rId5" imgW="634725" imgH="469696" progId="Equation.3">
                  <p:embed/>
                </p:oleObj>
              </mc:Choice>
              <mc:Fallback>
                <p:oleObj name="Equation" r:id="rId5" imgW="634725" imgH="46969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3550" y="2852738"/>
                        <a:ext cx="8667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80" name="Rectangle 4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85381" name="Object 4"/>
          <p:cNvGraphicFramePr>
            <a:graphicFrameLocks noChangeAspect="1"/>
          </p:cNvGraphicFramePr>
          <p:nvPr/>
        </p:nvGraphicFramePr>
        <p:xfrm>
          <a:off x="5292725" y="4318000"/>
          <a:ext cx="1439863" cy="334963"/>
        </p:xfrm>
        <a:graphic>
          <a:graphicData uri="http://schemas.openxmlformats.org/presentationml/2006/ole">
            <mc:AlternateContent xmlns:mc="http://schemas.openxmlformats.org/markup-compatibility/2006">
              <mc:Choice xmlns:v="urn:schemas-microsoft-com:vml" Requires="v">
                <p:oleObj spid="_x0000_s86404" name="Equation" r:id="rId7" imgW="977900" imgH="228600" progId="Equation.3">
                  <p:embed/>
                </p:oleObj>
              </mc:Choice>
              <mc:Fallback>
                <p:oleObj name="Equation" r:id="rId7" imgW="9779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725" y="4318000"/>
                        <a:ext cx="14398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82" name="Rectangle 47"/>
          <p:cNvSpPr>
            <a:spLocks noChangeArrowheads="1"/>
          </p:cNvSpPr>
          <p:nvPr/>
        </p:nvSpPr>
        <p:spPr bwMode="auto">
          <a:xfrm>
            <a:off x="0" y="3573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85383" name="Object 5"/>
          <p:cNvGraphicFramePr>
            <a:graphicFrameLocks noChangeAspect="1"/>
          </p:cNvGraphicFramePr>
          <p:nvPr/>
        </p:nvGraphicFramePr>
        <p:xfrm>
          <a:off x="5440363" y="5815013"/>
          <a:ext cx="1641475" cy="336550"/>
        </p:xfrm>
        <a:graphic>
          <a:graphicData uri="http://schemas.openxmlformats.org/presentationml/2006/ole">
            <mc:AlternateContent xmlns:mc="http://schemas.openxmlformats.org/markup-compatibility/2006">
              <mc:Choice xmlns:v="urn:schemas-microsoft-com:vml" Requires="v">
                <p:oleObj spid="_x0000_s86405" name="Equation" r:id="rId9" imgW="1053643" imgH="215806" progId="Equation.3">
                  <p:embed/>
                </p:oleObj>
              </mc:Choice>
              <mc:Fallback>
                <p:oleObj name="Equation" r:id="rId9" imgW="1053643"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0363" y="5815013"/>
                        <a:ext cx="1641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5384" name="Text Box 48"/>
          <p:cNvSpPr txBox="1">
            <a:spLocks noChangeArrowheads="1"/>
          </p:cNvSpPr>
          <p:nvPr/>
        </p:nvSpPr>
        <p:spPr bwMode="auto">
          <a:xfrm>
            <a:off x="3635375" y="1268413"/>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latin typeface="Calibri" pitchFamily="34" charset="0"/>
              </a:rPr>
              <a:t>The individual data</a:t>
            </a:r>
            <a:endParaRPr lang="en-US" altLang="nl-BE">
              <a:latin typeface="Calibri" pitchFamily="34" charset="0"/>
            </a:endParaRPr>
          </a:p>
        </p:txBody>
      </p:sp>
      <p:sp>
        <p:nvSpPr>
          <p:cNvPr id="185385" name="Text Box 49"/>
          <p:cNvSpPr txBox="1">
            <a:spLocks noChangeArrowheads="1"/>
          </p:cNvSpPr>
          <p:nvPr/>
        </p:nvSpPr>
        <p:spPr bwMode="auto">
          <a:xfrm>
            <a:off x="3635375" y="2427288"/>
            <a:ext cx="273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latin typeface="Calibri" pitchFamily="34" charset="0"/>
              </a:rPr>
              <a:t>Number of subjects with tumour</a:t>
            </a:r>
            <a:endParaRPr lang="en-US" altLang="nl-BE">
              <a:latin typeface="Calibri" pitchFamily="34" charset="0"/>
            </a:endParaRPr>
          </a:p>
        </p:txBody>
      </p:sp>
      <p:sp>
        <p:nvSpPr>
          <p:cNvPr id="185386" name="Text Box 50"/>
          <p:cNvSpPr txBox="1">
            <a:spLocks noChangeArrowheads="1"/>
          </p:cNvSpPr>
          <p:nvPr/>
        </p:nvSpPr>
        <p:spPr bwMode="auto">
          <a:xfrm>
            <a:off x="3635375" y="3638550"/>
            <a:ext cx="273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latin typeface="Calibri" pitchFamily="34" charset="0"/>
              </a:rPr>
              <a:t>Distribution of Y</a:t>
            </a:r>
            <a:endParaRPr lang="en-US" altLang="nl-BE">
              <a:latin typeface="Calibri" pitchFamily="34" charset="0"/>
            </a:endParaRPr>
          </a:p>
        </p:txBody>
      </p:sp>
      <p:sp>
        <p:nvSpPr>
          <p:cNvPr id="185387" name="Text Box 51"/>
          <p:cNvSpPr txBox="1">
            <a:spLocks noChangeArrowheads="1"/>
          </p:cNvSpPr>
          <p:nvPr/>
        </p:nvSpPr>
        <p:spPr bwMode="auto">
          <a:xfrm>
            <a:off x="3563938" y="4941888"/>
            <a:ext cx="44656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latin typeface="Calibri" pitchFamily="34" charset="0"/>
              </a:rPr>
              <a:t>The model for P- logit transformation</a:t>
            </a:r>
            <a:endParaRPr lang="en-US" altLang="nl-BE">
              <a:latin typeface="Calibri" pitchFamily="34" charset="0"/>
            </a:endParaRPr>
          </a:p>
        </p:txBody>
      </p:sp>
    </p:spTree>
    <p:extLst>
      <p:ext uri="{BB962C8B-B14F-4D97-AF65-F5344CB8AC3E}">
        <p14:creationId xmlns:p14="http://schemas.microsoft.com/office/powerpoint/2010/main" val="264702008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nl-BE" altLang="nl-BE" sz="3200"/>
              <a:t>The probability</a:t>
            </a:r>
            <a:endParaRPr lang="en-US" altLang="nl-BE" sz="3200"/>
          </a:p>
        </p:txBody>
      </p:sp>
      <p:graphicFrame>
        <p:nvGraphicFramePr>
          <p:cNvPr id="186372" name="Object 2"/>
          <p:cNvGraphicFramePr>
            <a:graphicFrameLocks noGrp="1" noChangeAspect="1"/>
          </p:cNvGraphicFramePr>
          <p:nvPr>
            <p:ph idx="1"/>
          </p:nvPr>
        </p:nvGraphicFramePr>
        <p:xfrm>
          <a:off x="611188" y="2565400"/>
          <a:ext cx="2033587" cy="1062038"/>
        </p:xfrm>
        <a:graphic>
          <a:graphicData uri="http://schemas.openxmlformats.org/presentationml/2006/ole">
            <mc:AlternateContent xmlns:mc="http://schemas.openxmlformats.org/markup-compatibility/2006">
              <mc:Choice xmlns:v="urn:schemas-microsoft-com:vml" Requires="v">
                <p:oleObj spid="_x0000_s87138" name="Equation" r:id="rId3" imgW="850531" imgH="444307" progId="Equation.3">
                  <p:embed/>
                </p:oleObj>
              </mc:Choice>
              <mc:Fallback>
                <p:oleObj name="Equation" r:id="rId3" imgW="850531"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565400"/>
                        <a:ext cx="2033587" cy="1062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73" name="Text Box 13"/>
          <p:cNvSpPr txBox="1">
            <a:spLocks noChangeArrowheads="1"/>
          </p:cNvSpPr>
          <p:nvPr/>
        </p:nvSpPr>
        <p:spPr bwMode="auto">
          <a:xfrm>
            <a:off x="3203575" y="2259013"/>
            <a:ext cx="554513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sz="2400">
                <a:latin typeface="Calibri" pitchFamily="34" charset="0"/>
              </a:rPr>
              <a:t>The parameter </a:t>
            </a:r>
            <a:r>
              <a:rPr lang="en-US" altLang="nl-BE" sz="2400">
                <a:latin typeface="Calibri" pitchFamily="34" charset="0"/>
                <a:cs typeface="Times New Roman" pitchFamily="18" charset="0"/>
              </a:rPr>
              <a:t>β</a:t>
            </a:r>
            <a:r>
              <a:rPr lang="en-US" altLang="nl-BE" sz="2400" baseline="-25000">
                <a:latin typeface="Calibri" pitchFamily="34" charset="0"/>
                <a:cs typeface="Times New Roman" pitchFamily="18" charset="0"/>
              </a:rPr>
              <a:t>j</a:t>
            </a:r>
            <a:r>
              <a:rPr lang="en-US" altLang="nl-BE" sz="2400">
                <a:latin typeface="Calibri" pitchFamily="34" charset="0"/>
                <a:cs typeface="Times New Roman" pitchFamily="18" charset="0"/>
              </a:rPr>
              <a:t> is the treatment effect.</a:t>
            </a:r>
          </a:p>
          <a:p>
            <a:pPr eaLnBrk="1" hangingPunct="1">
              <a:spcBef>
                <a:spcPct val="50000"/>
              </a:spcBef>
            </a:pPr>
            <a:r>
              <a:rPr lang="en-US" altLang="nl-BE" sz="2400">
                <a:latin typeface="Calibri" pitchFamily="34" charset="0"/>
                <a:cs typeface="Times New Roman" pitchFamily="18" charset="0"/>
              </a:rPr>
              <a:t>Note that we have two treatment groups and since the sum of the effects is zero it</a:t>
            </a:r>
            <a:r>
              <a:rPr lang="en-US" altLang="nl-BE" sz="2400">
                <a:latin typeface="Comic Sans MS" pitchFamily="66" charset="0"/>
                <a:cs typeface="Times New Roman" pitchFamily="18" charset="0"/>
              </a:rPr>
              <a:t> </a:t>
            </a:r>
            <a:r>
              <a:rPr lang="en-US" altLang="nl-BE" sz="2400">
                <a:latin typeface="Calibri" pitchFamily="34" charset="0"/>
                <a:cs typeface="Times New Roman" pitchFamily="18" charset="0"/>
              </a:rPr>
              <a:t>follows that </a:t>
            </a:r>
            <a:r>
              <a:rPr lang="en-US" altLang="nl-BE" sz="2400">
                <a:latin typeface="Comic Sans MS" pitchFamily="66" charset="0"/>
                <a:cs typeface="Times New Roman" pitchFamily="18" charset="0"/>
              </a:rPr>
              <a:t>β</a:t>
            </a:r>
            <a:r>
              <a:rPr lang="en-US" altLang="nl-BE" sz="2400" baseline="-25000">
                <a:latin typeface="Comic Sans MS" pitchFamily="66" charset="0"/>
                <a:cs typeface="Times New Roman" pitchFamily="18" charset="0"/>
              </a:rPr>
              <a:t>treatment</a:t>
            </a:r>
            <a:r>
              <a:rPr lang="en-US" altLang="nl-BE" sz="2400">
                <a:latin typeface="Comic Sans MS" pitchFamily="66" charset="0"/>
                <a:cs typeface="Times New Roman" pitchFamily="18" charset="0"/>
              </a:rPr>
              <a:t>=-β</a:t>
            </a:r>
            <a:r>
              <a:rPr lang="en-US" altLang="nl-BE" sz="2400" baseline="-25000">
                <a:latin typeface="Comic Sans MS" pitchFamily="66" charset="0"/>
                <a:cs typeface="Times New Roman" pitchFamily="18" charset="0"/>
              </a:rPr>
              <a:t>control.</a:t>
            </a:r>
          </a:p>
        </p:txBody>
      </p:sp>
    </p:spTree>
    <p:extLst>
      <p:ext uri="{BB962C8B-B14F-4D97-AF65-F5344CB8AC3E}">
        <p14:creationId xmlns:p14="http://schemas.microsoft.com/office/powerpoint/2010/main" val="374832064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nl-BE" altLang="nl-BE" sz="3200"/>
              <a:t>The probability</a:t>
            </a:r>
            <a:endParaRPr lang="en-US" altLang="nl-BE" sz="3200"/>
          </a:p>
        </p:txBody>
      </p:sp>
      <p:graphicFrame>
        <p:nvGraphicFramePr>
          <p:cNvPr id="187395" name="Object 2"/>
          <p:cNvGraphicFramePr>
            <a:graphicFrameLocks noGrp="1" noChangeAspect="1"/>
          </p:cNvGraphicFramePr>
          <p:nvPr>
            <p:ph sz="half" idx="1"/>
          </p:nvPr>
        </p:nvGraphicFramePr>
        <p:xfrm>
          <a:off x="468313" y="2781300"/>
          <a:ext cx="1439862" cy="752475"/>
        </p:xfrm>
        <a:graphic>
          <a:graphicData uri="http://schemas.openxmlformats.org/presentationml/2006/ole">
            <mc:AlternateContent xmlns:mc="http://schemas.openxmlformats.org/markup-compatibility/2006">
              <mc:Choice xmlns:v="urn:schemas-microsoft-com:vml" Requires="v">
                <p:oleObj spid="_x0000_s88354" name="Equation" r:id="rId3" imgW="850531" imgH="444307" progId="Equation.3">
                  <p:embed/>
                </p:oleObj>
              </mc:Choice>
              <mc:Fallback>
                <p:oleObj name="Equation" r:id="rId3" imgW="850531"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781300"/>
                        <a:ext cx="1439862"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7396" name="Object 3"/>
          <p:cNvGraphicFramePr>
            <a:graphicFrameLocks noGrp="1" noChangeAspect="1"/>
          </p:cNvGraphicFramePr>
          <p:nvPr>
            <p:ph sz="quarter" idx="2"/>
          </p:nvPr>
        </p:nvGraphicFramePr>
        <p:xfrm>
          <a:off x="2916238" y="1700213"/>
          <a:ext cx="2663825" cy="1047750"/>
        </p:xfrm>
        <a:graphic>
          <a:graphicData uri="http://schemas.openxmlformats.org/presentationml/2006/ole">
            <mc:AlternateContent xmlns:mc="http://schemas.openxmlformats.org/markup-compatibility/2006">
              <mc:Choice xmlns:v="urn:schemas-microsoft-com:vml" Requires="v">
                <p:oleObj spid="_x0000_s88355" name="Equation" r:id="rId5" imgW="1066800" imgH="419100" progId="Equation.3">
                  <p:embed/>
                </p:oleObj>
              </mc:Choice>
              <mc:Fallback>
                <p:oleObj name="Equation" r:id="rId5" imgW="10668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1700213"/>
                        <a:ext cx="2663825"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397" name="Text Box 3"/>
          <p:cNvSpPr txBox="1">
            <a:spLocks noChangeArrowheads="1"/>
          </p:cNvSpPr>
          <p:nvPr/>
        </p:nvSpPr>
        <p:spPr bwMode="auto">
          <a:xfrm>
            <a:off x="107950" y="6381750"/>
            <a:ext cx="1727200" cy="246063"/>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000" b="1">
                <a:solidFill>
                  <a:srgbClr val="FF3300"/>
                </a:solidFill>
                <a:latin typeface="Calibri" pitchFamily="34" charset="0"/>
              </a:rPr>
              <a:t>EXAMPLE 2: SMOKED MICE</a:t>
            </a:r>
            <a:endParaRPr lang="en-US" altLang="nl-BE" sz="1000" b="1">
              <a:solidFill>
                <a:srgbClr val="FF3300"/>
              </a:solidFill>
              <a:latin typeface="Calibri" pitchFamily="34" charset="0"/>
            </a:endParaRPr>
          </a:p>
        </p:txBody>
      </p:sp>
      <p:graphicFrame>
        <p:nvGraphicFramePr>
          <p:cNvPr id="187398" name="Object 4"/>
          <p:cNvGraphicFramePr>
            <a:graphicFrameLocks noGrp="1" noChangeAspect="1"/>
          </p:cNvGraphicFramePr>
          <p:nvPr>
            <p:ph sz="quarter" idx="3"/>
          </p:nvPr>
        </p:nvGraphicFramePr>
        <p:xfrm>
          <a:off x="2843213" y="3573463"/>
          <a:ext cx="2808287" cy="1173162"/>
        </p:xfrm>
        <a:graphic>
          <a:graphicData uri="http://schemas.openxmlformats.org/presentationml/2006/ole">
            <mc:AlternateContent xmlns:mc="http://schemas.openxmlformats.org/markup-compatibility/2006">
              <mc:Choice xmlns:v="urn:schemas-microsoft-com:vml" Requires="v">
                <p:oleObj spid="_x0000_s88356" name="Equation" r:id="rId7" imgW="1002865" imgH="418918" progId="Equation.3">
                  <p:embed/>
                </p:oleObj>
              </mc:Choice>
              <mc:Fallback>
                <p:oleObj name="Equation" r:id="rId7" imgW="1002865" imgH="41891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3573463"/>
                        <a:ext cx="2808287" cy="1173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399" name="Line 9"/>
          <p:cNvSpPr>
            <a:spLocks noChangeShapeType="1"/>
          </p:cNvSpPr>
          <p:nvPr/>
        </p:nvSpPr>
        <p:spPr bwMode="auto">
          <a:xfrm flipV="1">
            <a:off x="1908175" y="2349500"/>
            <a:ext cx="10080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87400" name="Line 10"/>
          <p:cNvSpPr>
            <a:spLocks noChangeShapeType="1"/>
          </p:cNvSpPr>
          <p:nvPr/>
        </p:nvSpPr>
        <p:spPr bwMode="auto">
          <a:xfrm>
            <a:off x="1908175" y="3284538"/>
            <a:ext cx="935038" cy="792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87401" name="Text Box 11"/>
          <p:cNvSpPr txBox="1">
            <a:spLocks noChangeArrowheads="1"/>
          </p:cNvSpPr>
          <p:nvPr/>
        </p:nvSpPr>
        <p:spPr bwMode="auto">
          <a:xfrm>
            <a:off x="5940425" y="1628775"/>
            <a:ext cx="28082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sz="2400">
                <a:latin typeface="Calibri" pitchFamily="34" charset="0"/>
              </a:rPr>
              <a:t>The probability to have tumor for the treatment group.</a:t>
            </a:r>
          </a:p>
        </p:txBody>
      </p:sp>
      <p:sp>
        <p:nvSpPr>
          <p:cNvPr id="187402" name="Text Box 12"/>
          <p:cNvSpPr txBox="1">
            <a:spLocks noChangeArrowheads="1"/>
          </p:cNvSpPr>
          <p:nvPr/>
        </p:nvSpPr>
        <p:spPr bwMode="auto">
          <a:xfrm>
            <a:off x="5940425" y="3644900"/>
            <a:ext cx="28082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sz="2400">
                <a:latin typeface="Calibri" pitchFamily="34" charset="0"/>
              </a:rPr>
              <a:t>The probability to have tumor for the control group.</a:t>
            </a:r>
          </a:p>
        </p:txBody>
      </p:sp>
    </p:spTree>
    <p:extLst>
      <p:ext uri="{BB962C8B-B14F-4D97-AF65-F5344CB8AC3E}">
        <p14:creationId xmlns:p14="http://schemas.microsoft.com/office/powerpoint/2010/main" val="283944882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Rectangle 4"/>
          <p:cNvSpPr>
            <a:spLocks noGrp="1" noChangeArrowheads="1"/>
          </p:cNvSpPr>
          <p:nvPr>
            <p:ph type="title"/>
          </p:nvPr>
        </p:nvSpPr>
        <p:spPr/>
        <p:txBody>
          <a:bodyPr/>
          <a:lstStyle/>
          <a:p>
            <a:pPr>
              <a:defRPr/>
            </a:pPr>
            <a:r>
              <a:rPr lang="nl-BE" sz="3200" dirty="0">
                <a:latin typeface="+mn-lt"/>
              </a:rPr>
              <a:t>Logistic regression in R</a:t>
            </a:r>
            <a:endParaRPr lang="en-US" sz="3200" dirty="0">
              <a:latin typeface="+mn-lt"/>
            </a:endParaRPr>
          </a:p>
        </p:txBody>
      </p:sp>
      <p:graphicFrame>
        <p:nvGraphicFramePr>
          <p:cNvPr id="188419" name="Object 2"/>
          <p:cNvGraphicFramePr>
            <a:graphicFrameLocks noGrp="1" noChangeAspect="1"/>
          </p:cNvGraphicFramePr>
          <p:nvPr>
            <p:ph sz="half" idx="1"/>
          </p:nvPr>
        </p:nvGraphicFramePr>
        <p:xfrm>
          <a:off x="3275013" y="4868863"/>
          <a:ext cx="3673475" cy="465137"/>
        </p:xfrm>
        <a:graphic>
          <a:graphicData uri="http://schemas.openxmlformats.org/presentationml/2006/ole">
            <mc:AlternateContent xmlns:mc="http://schemas.openxmlformats.org/markup-compatibility/2006">
              <mc:Choice xmlns:v="urn:schemas-microsoft-com:vml" Requires="v">
                <p:oleObj spid="_x0000_s89186" name="Equation" r:id="rId3" imgW="1803400" imgH="228600" progId="Equation.3">
                  <p:embed/>
                </p:oleObj>
              </mc:Choice>
              <mc:Fallback>
                <p:oleObj name="Equation" r:id="rId3" imgW="1803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013" y="4868863"/>
                        <a:ext cx="3673475"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8420" name="Line 13"/>
          <p:cNvSpPr>
            <a:spLocks noChangeShapeType="1"/>
          </p:cNvSpPr>
          <p:nvPr/>
        </p:nvSpPr>
        <p:spPr bwMode="auto">
          <a:xfrm>
            <a:off x="3886200" y="3581400"/>
            <a:ext cx="1981200" cy="1287463"/>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88421" name="Rectangle 15"/>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270385" name="Group 49"/>
          <p:cNvGraphicFramePr>
            <a:graphicFrameLocks noGrp="1"/>
          </p:cNvGraphicFramePr>
          <p:nvPr>
            <p:ph sz="half" idx="2"/>
          </p:nvPr>
        </p:nvGraphicFramePr>
        <p:xfrm>
          <a:off x="468313" y="1844675"/>
          <a:ext cx="2447925" cy="974760"/>
        </p:xfrm>
        <a:graphic>
          <a:graphicData uri="http://schemas.openxmlformats.org/drawingml/2006/table">
            <a:tbl>
              <a:tblPr/>
              <a:tblGrid>
                <a:gridCol w="611187">
                  <a:extLst>
                    <a:ext uri="{9D8B030D-6E8A-4147-A177-3AD203B41FA5}">
                      <a16:colId xmlns:a16="http://schemas.microsoft.com/office/drawing/2014/main" val="20000"/>
                    </a:ext>
                  </a:extLst>
                </a:gridCol>
                <a:gridCol w="614363">
                  <a:extLst>
                    <a:ext uri="{9D8B030D-6E8A-4147-A177-3AD203B41FA5}">
                      <a16:colId xmlns:a16="http://schemas.microsoft.com/office/drawing/2014/main" val="20001"/>
                    </a:ext>
                  </a:extLst>
                </a:gridCol>
                <a:gridCol w="611187">
                  <a:extLst>
                    <a:ext uri="{9D8B030D-6E8A-4147-A177-3AD203B41FA5}">
                      <a16:colId xmlns:a16="http://schemas.microsoft.com/office/drawing/2014/main" val="20002"/>
                    </a:ext>
                  </a:extLst>
                </a:gridCol>
                <a:gridCol w="611188">
                  <a:extLst>
                    <a:ext uri="{9D8B030D-6E8A-4147-A177-3AD203B41FA5}">
                      <a16:colId xmlns:a16="http://schemas.microsoft.com/office/drawing/2014/main" val="20003"/>
                    </a:ext>
                  </a:extLst>
                </a:gridCol>
              </a:tblGrid>
              <a:tr h="3351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800" b="1" i="0" u="none" strike="noStrike" cap="none" normalizeH="0" baseline="0">
                        <a:ln>
                          <a:noFill/>
                        </a:ln>
                        <a:solidFill>
                          <a:schemeClr val="accent2"/>
                        </a:solidFill>
                        <a:effectLst/>
                        <a:latin typeface="Comic Sans MS" pitchFamily="66" charset="0"/>
                      </a:endParaRPr>
                    </a:p>
                  </a:txBody>
                  <a:tcPr marT="45645" marB="456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chemeClr val="accent2"/>
                          </a:solidFill>
                          <a:effectLst/>
                          <a:latin typeface="Comic Sans MS" pitchFamily="66" charset="0"/>
                        </a:rPr>
                        <a:t>Tumour present</a:t>
                      </a:r>
                      <a:endParaRPr kumimoji="0" lang="en-US" sz="800" b="1" i="0" u="none" strike="noStrike" cap="none" normalizeH="0" baseline="0">
                        <a:ln>
                          <a:noFill/>
                        </a:ln>
                        <a:solidFill>
                          <a:schemeClr val="accent2"/>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chemeClr val="accent2"/>
                          </a:solidFill>
                          <a:effectLst/>
                          <a:latin typeface="Comic Sans MS" pitchFamily="66" charset="0"/>
                        </a:rPr>
                        <a:t>Tumour absent</a:t>
                      </a:r>
                      <a:endParaRPr kumimoji="0" lang="en-US" sz="800" b="1" i="0" u="none" strike="noStrike" cap="none" normalizeH="0" baseline="0">
                        <a:ln>
                          <a:noFill/>
                        </a:ln>
                        <a:solidFill>
                          <a:schemeClr val="accent2"/>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chemeClr val="tx2"/>
                          </a:solidFill>
                          <a:effectLst/>
                          <a:latin typeface="Comic Sans MS" pitchFamily="66" charset="0"/>
                        </a:rPr>
                        <a:t>Total</a:t>
                      </a:r>
                      <a:endParaRPr kumimoji="0" lang="en-US" sz="800" b="1" i="0" u="none" strike="noStrike" cap="none" normalizeH="0" baseline="0">
                        <a:ln>
                          <a:noFill/>
                        </a:ln>
                        <a:solidFill>
                          <a:schemeClr val="tx2"/>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32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rgbClr val="FF3300"/>
                          </a:solidFill>
                          <a:effectLst/>
                          <a:latin typeface="Comic Sans MS" pitchFamily="66" charset="0"/>
                        </a:rPr>
                        <a:t>Treated</a:t>
                      </a:r>
                      <a:endParaRPr kumimoji="0" lang="en-US" sz="800" b="1" i="0" u="none" strike="noStrike" cap="none" normalizeH="0" baseline="0">
                        <a:ln>
                          <a:noFill/>
                        </a:ln>
                        <a:solidFill>
                          <a:srgbClr val="FF3300"/>
                        </a:solidFill>
                        <a:effectLst/>
                        <a:latin typeface="Comic Sans MS" pitchFamily="66" charset="0"/>
                      </a:endParaRPr>
                    </a:p>
                  </a:txBody>
                  <a:tcPr marT="45645" marB="456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rgbClr val="00FF00"/>
                          </a:solidFill>
                          <a:effectLst/>
                          <a:latin typeface="Comic Sans MS" pitchFamily="66" charset="0"/>
                        </a:rPr>
                        <a:t>21</a:t>
                      </a:r>
                      <a:endParaRPr kumimoji="0" lang="en-US" sz="800" b="1" i="0" u="none" strike="noStrike" cap="none" normalizeH="0" baseline="0">
                        <a:ln>
                          <a:noFill/>
                        </a:ln>
                        <a:solidFill>
                          <a:srgbClr val="00FF00"/>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rgbClr val="00FF00"/>
                          </a:solidFill>
                          <a:effectLst/>
                          <a:latin typeface="Comic Sans MS" pitchFamily="66" charset="0"/>
                        </a:rPr>
                        <a:t>2</a:t>
                      </a:r>
                      <a:endParaRPr kumimoji="0" lang="en-US" sz="800" b="1" i="0" u="none" strike="noStrike" cap="none" normalizeH="0" baseline="0">
                        <a:ln>
                          <a:noFill/>
                        </a:ln>
                        <a:solidFill>
                          <a:srgbClr val="00FF00"/>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23</a:t>
                      </a:r>
                      <a:endParaRPr kumimoji="0" lang="en-US" sz="800" b="0" i="0" u="none" strike="noStrike" cap="none" normalizeH="0" baseline="0">
                        <a:ln>
                          <a:noFill/>
                        </a:ln>
                        <a:solidFill>
                          <a:schemeClr val="tx1"/>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32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rgbClr val="FF3300"/>
                          </a:solidFill>
                          <a:effectLst/>
                          <a:latin typeface="Comic Sans MS" pitchFamily="66" charset="0"/>
                        </a:rPr>
                        <a:t>Contol</a:t>
                      </a:r>
                      <a:endParaRPr kumimoji="0" lang="en-US" sz="800" b="1" i="0" u="none" strike="noStrike" cap="none" normalizeH="0" baseline="0">
                        <a:ln>
                          <a:noFill/>
                        </a:ln>
                        <a:solidFill>
                          <a:srgbClr val="FF3300"/>
                        </a:solidFill>
                        <a:effectLst/>
                        <a:latin typeface="Comic Sans MS" pitchFamily="66" charset="0"/>
                      </a:endParaRPr>
                    </a:p>
                  </a:txBody>
                  <a:tcPr marT="45645" marB="456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rgbClr val="00FF00"/>
                          </a:solidFill>
                          <a:effectLst/>
                          <a:latin typeface="Comic Sans MS" pitchFamily="66" charset="0"/>
                        </a:rPr>
                        <a:t>19</a:t>
                      </a:r>
                      <a:endParaRPr kumimoji="0" lang="en-US" sz="800" b="1" i="0" u="none" strike="noStrike" cap="none" normalizeH="0" baseline="0">
                        <a:ln>
                          <a:noFill/>
                        </a:ln>
                        <a:solidFill>
                          <a:srgbClr val="00FF00"/>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1" i="0" u="none" strike="noStrike" cap="none" normalizeH="0" baseline="0">
                          <a:ln>
                            <a:noFill/>
                          </a:ln>
                          <a:solidFill>
                            <a:srgbClr val="00FF00"/>
                          </a:solidFill>
                          <a:effectLst/>
                          <a:latin typeface="Comic Sans MS" pitchFamily="66" charset="0"/>
                        </a:rPr>
                        <a:t>13</a:t>
                      </a:r>
                      <a:endParaRPr kumimoji="0" lang="en-US" sz="800" b="1" i="0" u="none" strike="noStrike" cap="none" normalizeH="0" baseline="0">
                        <a:ln>
                          <a:noFill/>
                        </a:ln>
                        <a:solidFill>
                          <a:srgbClr val="00FF00"/>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32</a:t>
                      </a:r>
                      <a:endParaRPr kumimoji="0" lang="en-US" sz="800" b="0" i="0" u="none" strike="noStrike" cap="none" normalizeH="0" baseline="0">
                        <a:ln>
                          <a:noFill/>
                        </a:ln>
                        <a:solidFill>
                          <a:schemeClr val="tx1"/>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32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Total</a:t>
                      </a:r>
                      <a:endParaRPr kumimoji="0" lang="en-US" sz="800" b="0" i="0" u="none" strike="noStrike" cap="none" normalizeH="0" baseline="0">
                        <a:ln>
                          <a:noFill/>
                        </a:ln>
                        <a:solidFill>
                          <a:schemeClr val="tx1"/>
                        </a:solidFill>
                        <a:effectLst/>
                        <a:latin typeface="Comic Sans MS" pitchFamily="66" charset="0"/>
                      </a:endParaRPr>
                    </a:p>
                  </a:txBody>
                  <a:tcPr marT="45645" marB="4564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20</a:t>
                      </a:r>
                      <a:endParaRPr kumimoji="0" lang="en-US" sz="800" b="0" i="0" u="none" strike="noStrike" cap="none" normalizeH="0" baseline="0">
                        <a:ln>
                          <a:noFill/>
                        </a:ln>
                        <a:solidFill>
                          <a:schemeClr val="tx1"/>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15</a:t>
                      </a:r>
                      <a:endParaRPr kumimoji="0" lang="en-US" sz="800" b="0" i="0" u="none" strike="noStrike" cap="none" normalizeH="0" baseline="0">
                        <a:ln>
                          <a:noFill/>
                        </a:ln>
                        <a:solidFill>
                          <a:schemeClr val="tx1"/>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55</a:t>
                      </a:r>
                      <a:endParaRPr kumimoji="0" lang="en-US" sz="800" b="0" i="0" u="none" strike="noStrike" cap="none" normalizeH="0" baseline="0">
                        <a:ln>
                          <a:noFill/>
                        </a:ln>
                        <a:solidFill>
                          <a:schemeClr val="tx1"/>
                        </a:solidFill>
                        <a:effectLst/>
                        <a:latin typeface="Comic Sans MS" pitchFamily="66" charset="0"/>
                      </a:endParaRPr>
                    </a:p>
                  </a:txBody>
                  <a:tcPr marT="45645" marB="4564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8449" name="Rectangle 52"/>
          <p:cNvSpPr>
            <a:spLocks noChangeArrowheads="1"/>
          </p:cNvSpPr>
          <p:nvPr/>
        </p:nvSpPr>
        <p:spPr bwMode="auto">
          <a:xfrm>
            <a:off x="3635375" y="5876925"/>
            <a:ext cx="2881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nl-BE"/>
              <a:t>model status= treat</a:t>
            </a:r>
          </a:p>
        </p:txBody>
      </p:sp>
      <p:sp>
        <p:nvSpPr>
          <p:cNvPr id="188450" name="Line 53"/>
          <p:cNvSpPr>
            <a:spLocks noChangeShapeType="1"/>
          </p:cNvSpPr>
          <p:nvPr/>
        </p:nvSpPr>
        <p:spPr bwMode="auto">
          <a:xfrm>
            <a:off x="4859338" y="5300663"/>
            <a:ext cx="0" cy="576262"/>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88452" name="TextBox 16"/>
          <p:cNvSpPr txBox="1">
            <a:spLocks noChangeArrowheads="1"/>
          </p:cNvSpPr>
          <p:nvPr/>
        </p:nvSpPr>
        <p:spPr bwMode="auto">
          <a:xfrm>
            <a:off x="838200" y="3200400"/>
            <a:ext cx="800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a:latin typeface="SAS Monospace" pitchFamily="49" charset="0"/>
              </a:rPr>
              <a:t>fit.mice&lt;-glm(resp~trti,family=binomial(link = "logit"))</a:t>
            </a:r>
          </a:p>
        </p:txBody>
      </p:sp>
    </p:spTree>
    <p:extLst>
      <p:ext uri="{BB962C8B-B14F-4D97-AF65-F5344CB8AC3E}">
        <p14:creationId xmlns:p14="http://schemas.microsoft.com/office/powerpoint/2010/main" val="39516031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title"/>
          </p:nvPr>
        </p:nvSpPr>
        <p:spPr/>
        <p:txBody>
          <a:bodyPr/>
          <a:lstStyle/>
          <a:p>
            <a:r>
              <a:rPr lang="nl-BE" altLang="nl-BE" sz="3200"/>
              <a:t>The estimated model in R</a:t>
            </a:r>
            <a:endParaRPr lang="en-US" altLang="nl-BE" sz="3200"/>
          </a:p>
        </p:txBody>
      </p:sp>
      <p:sp>
        <p:nvSpPr>
          <p:cNvPr id="189443" name="Rectangle 10"/>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89444" name="Rectangle 13"/>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89445" name="Object 3"/>
          <p:cNvGraphicFramePr>
            <a:graphicFrameLocks noChangeAspect="1"/>
          </p:cNvGraphicFramePr>
          <p:nvPr/>
        </p:nvGraphicFramePr>
        <p:xfrm>
          <a:off x="2819400" y="5334000"/>
          <a:ext cx="3889375" cy="558800"/>
        </p:xfrm>
        <a:graphic>
          <a:graphicData uri="http://schemas.openxmlformats.org/presentationml/2006/ole">
            <mc:AlternateContent xmlns:mc="http://schemas.openxmlformats.org/markup-compatibility/2006">
              <mc:Choice xmlns:v="urn:schemas-microsoft-com:vml" Requires="v">
                <p:oleObj spid="_x0000_s90402" name="Equation" r:id="rId3" imgW="1790700" imgH="254000" progId="Equation.3">
                  <p:embed/>
                </p:oleObj>
              </mc:Choice>
              <mc:Fallback>
                <p:oleObj name="Equation" r:id="rId3" imgW="17907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5334000"/>
                        <a:ext cx="38893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9446" name="Rectangle 17"/>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89447" name="Object 4"/>
          <p:cNvGraphicFramePr>
            <a:graphicFrameLocks noChangeAspect="1"/>
          </p:cNvGraphicFramePr>
          <p:nvPr/>
        </p:nvGraphicFramePr>
        <p:xfrm>
          <a:off x="685800" y="3581400"/>
          <a:ext cx="457200" cy="457200"/>
        </p:xfrm>
        <a:graphic>
          <a:graphicData uri="http://schemas.openxmlformats.org/presentationml/2006/ole">
            <mc:AlternateContent xmlns:mc="http://schemas.openxmlformats.org/markup-compatibility/2006">
              <mc:Choice xmlns:v="urn:schemas-microsoft-com:vml" Requires="v">
                <p:oleObj spid="_x0000_s90403" name="Equation" r:id="rId5" imgW="152334" imgH="190417" progId="Equation.3">
                  <p:embed/>
                </p:oleObj>
              </mc:Choice>
              <mc:Fallback>
                <p:oleObj name="Equation" r:id="rId5" imgW="152334" imgH="19041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581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9448" name="Rectangle 21"/>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89449" name="Object 5"/>
          <p:cNvGraphicFramePr>
            <a:graphicFrameLocks noChangeAspect="1"/>
          </p:cNvGraphicFramePr>
          <p:nvPr/>
        </p:nvGraphicFramePr>
        <p:xfrm>
          <a:off x="762000" y="4038600"/>
          <a:ext cx="304800" cy="457200"/>
        </p:xfrm>
        <a:graphic>
          <a:graphicData uri="http://schemas.openxmlformats.org/presentationml/2006/ole">
            <mc:AlternateContent xmlns:mc="http://schemas.openxmlformats.org/markup-compatibility/2006">
              <mc:Choice xmlns:v="urn:schemas-microsoft-com:vml" Requires="v">
                <p:oleObj spid="_x0000_s90404" name="Equation" r:id="rId7" imgW="152334" imgH="241195" progId="Equation.3">
                  <p:embed/>
                </p:oleObj>
              </mc:Choice>
              <mc:Fallback>
                <p:oleObj name="Equation" r:id="rId7" imgW="152334" imgH="24119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40386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9451" name="TextBox 15"/>
          <p:cNvSpPr txBox="1">
            <a:spLocks noChangeArrowheads="1"/>
          </p:cNvSpPr>
          <p:nvPr/>
        </p:nvSpPr>
        <p:spPr bwMode="auto">
          <a:xfrm>
            <a:off x="1600200" y="1752600"/>
            <a:ext cx="6400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sz="1200">
                <a:latin typeface="SAS Monospace" pitchFamily="49" charset="0"/>
              </a:rPr>
              <a:t>&gt; summary(fit.mice)</a:t>
            </a:r>
          </a:p>
          <a:p>
            <a:pPr eaLnBrk="1" hangingPunct="1"/>
            <a:endParaRPr lang="nl-BE" altLang="nl-BE" sz="1200">
              <a:latin typeface="SAS Monospace" pitchFamily="49" charset="0"/>
            </a:endParaRPr>
          </a:p>
          <a:p>
            <a:pPr eaLnBrk="1" hangingPunct="1"/>
            <a:r>
              <a:rPr lang="nl-BE" altLang="nl-BE" sz="1200">
                <a:latin typeface="SAS Monospace" pitchFamily="49" charset="0"/>
              </a:rPr>
              <a:t>Call:</a:t>
            </a:r>
          </a:p>
          <a:p>
            <a:pPr eaLnBrk="1" hangingPunct="1"/>
            <a:r>
              <a:rPr lang="nl-BE" altLang="nl-BE" sz="1200">
                <a:latin typeface="SAS Monospace" pitchFamily="49" charset="0"/>
              </a:rPr>
              <a:t>glm(formula = resp ~ trti, family = binomial(link = "logit"))</a:t>
            </a:r>
          </a:p>
          <a:p>
            <a:pPr eaLnBrk="1" hangingPunct="1"/>
            <a:endParaRPr lang="nl-BE" altLang="nl-BE" sz="1200">
              <a:latin typeface="SAS Monospace" pitchFamily="49" charset="0"/>
            </a:endParaRPr>
          </a:p>
          <a:p>
            <a:pPr eaLnBrk="1" hangingPunct="1"/>
            <a:r>
              <a:rPr lang="nl-BE" altLang="nl-BE" sz="1200">
                <a:latin typeface="SAS Monospace" pitchFamily="49" charset="0"/>
              </a:rPr>
              <a:t>Deviance Residuals: </a:t>
            </a:r>
          </a:p>
          <a:p>
            <a:pPr eaLnBrk="1" hangingPunct="1"/>
            <a:r>
              <a:rPr lang="nl-BE" altLang="nl-BE" sz="1200">
                <a:latin typeface="SAS Monospace" pitchFamily="49" charset="0"/>
              </a:rPr>
              <a:t>    Min       1Q   Median       3Q      Max  </a:t>
            </a:r>
          </a:p>
          <a:p>
            <a:pPr eaLnBrk="1" hangingPunct="1"/>
            <a:r>
              <a:rPr lang="nl-BE" altLang="nl-BE" sz="1200">
                <a:latin typeface="SAS Monospace" pitchFamily="49" charset="0"/>
              </a:rPr>
              <a:t>-1.0211  -1.0211  -0.4265   1.3422   2.2101  </a:t>
            </a:r>
          </a:p>
          <a:p>
            <a:pPr eaLnBrk="1" hangingPunct="1"/>
            <a:endParaRPr lang="nl-BE" altLang="nl-BE" sz="1200">
              <a:latin typeface="SAS Monospace" pitchFamily="49" charset="0"/>
            </a:endParaRPr>
          </a:p>
          <a:p>
            <a:pPr eaLnBrk="1" hangingPunct="1"/>
            <a:r>
              <a:rPr lang="nl-BE" altLang="nl-BE" sz="1200">
                <a:latin typeface="SAS Monospace" pitchFamily="49" charset="0"/>
              </a:rPr>
              <a:t>Coefficients:</a:t>
            </a:r>
          </a:p>
          <a:p>
            <a:pPr eaLnBrk="1" hangingPunct="1"/>
            <a:r>
              <a:rPr lang="nl-BE" altLang="nl-BE" sz="1200">
                <a:latin typeface="SAS Monospace" pitchFamily="49" charset="0"/>
              </a:rPr>
              <a:t>            Estimate Std. Error z value Pr(&gt;|z|)   </a:t>
            </a:r>
          </a:p>
          <a:p>
            <a:pPr eaLnBrk="1" hangingPunct="1"/>
            <a:r>
              <a:rPr lang="nl-BE" altLang="nl-BE" sz="1200">
                <a:latin typeface="SAS Monospace" pitchFamily="49" charset="0"/>
              </a:rPr>
              <a:t>(Intercept)  -2.3514     0.7400  -3.177  0.00149 **</a:t>
            </a:r>
          </a:p>
          <a:p>
            <a:pPr eaLnBrk="1" hangingPunct="1"/>
            <a:r>
              <a:rPr lang="nl-BE" altLang="nl-BE" sz="1200">
                <a:latin typeface="SAS Monospace" pitchFamily="49" charset="0"/>
              </a:rPr>
              <a:t>trti2         1.9719     0.8229   2.396  0.01656 * </a:t>
            </a:r>
          </a:p>
          <a:p>
            <a:pPr eaLnBrk="1" hangingPunct="1"/>
            <a:r>
              <a:rPr lang="nl-BE" altLang="nl-BE" sz="1200">
                <a:latin typeface="SAS Monospace" pitchFamily="49" charset="0"/>
              </a:rPr>
              <a:t>---</a:t>
            </a:r>
          </a:p>
          <a:p>
            <a:pPr eaLnBrk="1" hangingPunct="1"/>
            <a:r>
              <a:rPr lang="nl-BE" altLang="nl-BE" sz="1200">
                <a:latin typeface="SAS Monospace" pitchFamily="49" charset="0"/>
              </a:rPr>
              <a:t>Signif. codes:  0 ‘***’ 0.001 ‘**’ 0.01 ‘*’ 0.05 ‘.’ 0.1 ‘ ’ 1</a:t>
            </a:r>
          </a:p>
        </p:txBody>
      </p:sp>
    </p:spTree>
    <p:extLst>
      <p:ext uri="{BB962C8B-B14F-4D97-AF65-F5344CB8AC3E}">
        <p14:creationId xmlns:p14="http://schemas.microsoft.com/office/powerpoint/2010/main" val="162618917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nl-BE" altLang="nl-BE" sz="3200"/>
              <a:t>How do we interpreat the parameters ?</a:t>
            </a:r>
            <a:endParaRPr lang="en-US" altLang="nl-BE" sz="3200"/>
          </a:p>
        </p:txBody>
      </p:sp>
      <p:sp>
        <p:nvSpPr>
          <p:cNvPr id="190468" name="Text Box 6"/>
          <p:cNvSpPr txBox="1">
            <a:spLocks noChangeArrowheads="1"/>
          </p:cNvSpPr>
          <p:nvPr/>
        </p:nvSpPr>
        <p:spPr bwMode="auto">
          <a:xfrm>
            <a:off x="684213" y="4076700"/>
            <a:ext cx="7991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sz="2400">
                <a:latin typeface="Calibri" pitchFamily="34" charset="0"/>
              </a:rPr>
              <a:t>The parameter estimate for the effect of the control group is -1.9719. The parameter estimate for the effect of the treatment group (the smoked group) is equal to </a:t>
            </a:r>
            <a:r>
              <a:rPr lang="en-US" altLang="nl-BE" sz="2400">
                <a:solidFill>
                  <a:srgbClr val="FF0000"/>
                </a:solidFill>
                <a:latin typeface="Calibri" pitchFamily="34" charset="0"/>
              </a:rPr>
              <a:t>1.9719</a:t>
            </a:r>
            <a:r>
              <a:rPr lang="en-US" altLang="nl-BE" sz="2400">
                <a:latin typeface="Calibri" pitchFamily="34" charset="0"/>
              </a:rPr>
              <a:t>.</a:t>
            </a:r>
          </a:p>
        </p:txBody>
      </p:sp>
      <p:sp>
        <p:nvSpPr>
          <p:cNvPr id="190469" name="TextBox 5"/>
          <p:cNvSpPr txBox="1">
            <a:spLocks noChangeArrowheads="1"/>
          </p:cNvSpPr>
          <p:nvPr/>
        </p:nvSpPr>
        <p:spPr bwMode="auto">
          <a:xfrm>
            <a:off x="457200" y="1752600"/>
            <a:ext cx="8001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sz="1200">
              <a:latin typeface="SAS Monospace" pitchFamily="49" charset="0"/>
            </a:endParaRPr>
          </a:p>
          <a:p>
            <a:pPr eaLnBrk="1" hangingPunct="1"/>
            <a:r>
              <a:rPr lang="nl-BE" altLang="nl-BE" sz="1600">
                <a:latin typeface="SAS Monospace" pitchFamily="49" charset="0"/>
              </a:rPr>
              <a:t>Coefficients:</a:t>
            </a:r>
          </a:p>
          <a:p>
            <a:pPr eaLnBrk="1" hangingPunct="1"/>
            <a:r>
              <a:rPr lang="nl-BE" altLang="nl-BE" sz="1600">
                <a:latin typeface="SAS Monospace" pitchFamily="49" charset="0"/>
              </a:rPr>
              <a:t>            Estimate Std. Error z value Pr(&gt;|z|)   </a:t>
            </a:r>
          </a:p>
          <a:p>
            <a:pPr eaLnBrk="1" hangingPunct="1"/>
            <a:r>
              <a:rPr lang="nl-BE" altLang="nl-BE" sz="1600">
                <a:latin typeface="SAS Monospace" pitchFamily="49" charset="0"/>
              </a:rPr>
              <a:t>(Intercept)  -2.3514     0.7400  -3.177  0.00149 **</a:t>
            </a:r>
          </a:p>
          <a:p>
            <a:pPr eaLnBrk="1" hangingPunct="1"/>
            <a:r>
              <a:rPr lang="nl-BE" altLang="nl-BE" sz="1600">
                <a:latin typeface="SAS Monospace" pitchFamily="49" charset="0"/>
              </a:rPr>
              <a:t>trti2         1.9719     0.8229   2.396  0.01656 * </a:t>
            </a:r>
          </a:p>
          <a:p>
            <a:pPr eaLnBrk="1" hangingPunct="1"/>
            <a:r>
              <a:rPr lang="nl-BE" altLang="nl-BE" sz="1600">
                <a:latin typeface="SAS Monospace" pitchFamily="49" charset="0"/>
              </a:rPr>
              <a:t>---</a:t>
            </a:r>
          </a:p>
          <a:p>
            <a:pPr eaLnBrk="1" hangingPunct="1"/>
            <a:r>
              <a:rPr lang="nl-BE" altLang="nl-BE" sz="1600">
                <a:latin typeface="SAS Monospace" pitchFamily="49" charset="0"/>
              </a:rPr>
              <a:t>Signif. codes:  0 ‘***’ 0.001 ‘**’ 0.01 ‘*’ 0.05 ‘.’ 0.1 ‘ ’ 1</a:t>
            </a:r>
          </a:p>
        </p:txBody>
      </p:sp>
    </p:spTree>
    <p:extLst>
      <p:ext uri="{BB962C8B-B14F-4D97-AF65-F5344CB8AC3E}">
        <p14:creationId xmlns:p14="http://schemas.microsoft.com/office/powerpoint/2010/main" val="28917049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nl-BE" altLang="nl-BE" sz="3200"/>
              <a:t>The odds ratio: point estimator</a:t>
            </a:r>
            <a:endParaRPr lang="en-US" altLang="nl-BE" sz="3200"/>
          </a:p>
        </p:txBody>
      </p:sp>
      <p:sp>
        <p:nvSpPr>
          <p:cNvPr id="191492" name="Text Box 6"/>
          <p:cNvSpPr txBox="1">
            <a:spLocks noChangeArrowheads="1"/>
          </p:cNvSpPr>
          <p:nvPr/>
        </p:nvSpPr>
        <p:spPr bwMode="auto">
          <a:xfrm>
            <a:off x="395288" y="1524000"/>
            <a:ext cx="84248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ltLang="nl-BE" sz="2400">
                <a:latin typeface="Calibri" pitchFamily="34" charset="0"/>
              </a:rPr>
              <a:t>The odds ratio, </a:t>
            </a:r>
            <a:r>
              <a:rPr lang="en-GB" altLang="nl-BE" sz="2400">
                <a:latin typeface="Calibri" pitchFamily="34" charset="0"/>
                <a:cs typeface="Arial" charset="0"/>
              </a:rPr>
              <a:t>θ,</a:t>
            </a:r>
            <a:r>
              <a:rPr lang="en-GB" altLang="nl-BE" sz="2400">
                <a:latin typeface="Calibri" pitchFamily="34" charset="0"/>
              </a:rPr>
              <a:t> is equal to 0.139. If </a:t>
            </a:r>
            <a:r>
              <a:rPr lang="en-GB" altLang="nl-BE" sz="2400">
                <a:latin typeface="Calibri" pitchFamily="34" charset="0"/>
                <a:cs typeface="Arial" charset="0"/>
              </a:rPr>
              <a:t>θ &lt; 1 than the odds for a tumour in the control group is smaller than the odds for a tumour in the treatment group. This means that the probability for tumour in the control group is SMALLER than the probability for tumour in the treatment group.  </a:t>
            </a:r>
          </a:p>
        </p:txBody>
      </p:sp>
    </p:spTree>
    <p:extLst>
      <p:ext uri="{BB962C8B-B14F-4D97-AF65-F5344CB8AC3E}">
        <p14:creationId xmlns:p14="http://schemas.microsoft.com/office/powerpoint/2010/main" val="1347214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a:xfrm>
            <a:off x="0" y="274638"/>
            <a:ext cx="8686800" cy="1143000"/>
          </a:xfrm>
        </p:spPr>
        <p:txBody>
          <a:bodyPr/>
          <a:lstStyle/>
          <a:p>
            <a:pPr>
              <a:defRPr/>
            </a:pPr>
            <a:r>
              <a:rPr lang="nl-BE" sz="3200" dirty="0">
                <a:latin typeface="+mn-lt"/>
              </a:rPr>
              <a:t>The </a:t>
            </a:r>
            <a:r>
              <a:rPr lang="nl-BE" sz="3200" dirty="0" err="1">
                <a:latin typeface="+mn-lt"/>
              </a:rPr>
              <a:t>odds</a:t>
            </a:r>
            <a:r>
              <a:rPr lang="nl-BE" sz="3200" dirty="0">
                <a:latin typeface="+mn-lt"/>
              </a:rPr>
              <a:t> ratio: </a:t>
            </a:r>
            <a:r>
              <a:rPr lang="nl-BE" sz="3200" dirty="0" err="1">
                <a:latin typeface="+mn-lt"/>
              </a:rPr>
              <a:t>how</a:t>
            </a:r>
            <a:r>
              <a:rPr lang="nl-BE" sz="3200" dirty="0">
                <a:latin typeface="+mn-lt"/>
              </a:rPr>
              <a:t> do we </a:t>
            </a:r>
            <a:r>
              <a:rPr lang="nl-BE" sz="3200" dirty="0" err="1">
                <a:latin typeface="+mn-lt"/>
              </a:rPr>
              <a:t>calculate</a:t>
            </a:r>
            <a:r>
              <a:rPr lang="nl-BE" sz="3200" dirty="0">
                <a:latin typeface="+mn-lt"/>
              </a:rPr>
              <a:t> the </a:t>
            </a:r>
            <a:r>
              <a:rPr lang="nl-BE" sz="3200" dirty="0" err="1">
                <a:latin typeface="+mn-lt"/>
              </a:rPr>
              <a:t>value</a:t>
            </a:r>
            <a:r>
              <a:rPr lang="nl-BE" sz="3200" dirty="0">
                <a:latin typeface="+mn-lt"/>
              </a:rPr>
              <a:t> of </a:t>
            </a:r>
            <a:r>
              <a:rPr lang="el-GR" sz="3200" dirty="0">
                <a:latin typeface="+mn-lt"/>
              </a:rPr>
              <a:t>θ</a:t>
            </a:r>
          </a:p>
        </p:txBody>
      </p:sp>
      <p:sp>
        <p:nvSpPr>
          <p:cNvPr id="366597" name="Text Box 5"/>
          <p:cNvSpPr txBox="1">
            <a:spLocks noChangeArrowheads="1"/>
          </p:cNvSpPr>
          <p:nvPr/>
        </p:nvSpPr>
        <p:spPr bwMode="auto">
          <a:xfrm>
            <a:off x="395288" y="4005263"/>
            <a:ext cx="8424862" cy="1570037"/>
          </a:xfrm>
          <a:prstGeom prst="rect">
            <a:avLst/>
          </a:prstGeom>
          <a:noFill/>
          <a:ln w="9525">
            <a:noFill/>
            <a:miter lim="800000"/>
            <a:headEnd/>
            <a:tailEnd/>
          </a:ln>
          <a:effectLst/>
        </p:spPr>
        <p:txBody>
          <a:bodyPr>
            <a:spAutoFit/>
          </a:bodyPr>
          <a:lstStyle/>
          <a:p>
            <a:pPr>
              <a:spcBef>
                <a:spcPct val="50000"/>
              </a:spcBef>
              <a:defRPr/>
            </a:pPr>
            <a:r>
              <a:rPr lang="en-US" sz="2400" dirty="0">
                <a:latin typeface="+mn-lt"/>
              </a:rPr>
              <a:t>For a factor predictor variable, </a:t>
            </a:r>
          </a:p>
          <a:p>
            <a:pPr algn="ctr">
              <a:spcBef>
                <a:spcPct val="50000"/>
              </a:spcBef>
              <a:defRPr/>
            </a:pPr>
            <a:r>
              <a:rPr lang="el-GR" sz="2400" dirty="0">
                <a:latin typeface="+mn-lt"/>
              </a:rPr>
              <a:t>θ</a:t>
            </a:r>
            <a:r>
              <a:rPr lang="nl-BE" sz="2400" dirty="0">
                <a:latin typeface="+mn-lt"/>
              </a:rPr>
              <a:t>=</a:t>
            </a:r>
            <a:r>
              <a:rPr lang="nl-BE" sz="2400" dirty="0" err="1">
                <a:latin typeface="+mn-lt"/>
              </a:rPr>
              <a:t>exp</a:t>
            </a:r>
            <a:r>
              <a:rPr lang="nl-BE" sz="2400" dirty="0">
                <a:latin typeface="+mn-lt"/>
              </a:rPr>
              <a:t>(</a:t>
            </a:r>
            <a:r>
              <a:rPr lang="el-GR" sz="2400" dirty="0">
                <a:latin typeface="+mn-lt"/>
              </a:rPr>
              <a:t>β</a:t>
            </a:r>
            <a:r>
              <a:rPr lang="nl-BE" sz="2400" dirty="0">
                <a:latin typeface="+mn-lt"/>
              </a:rPr>
              <a:t>)</a:t>
            </a:r>
            <a:r>
              <a:rPr lang="nl-BE" sz="2400" dirty="0">
                <a:latin typeface="+mn-lt"/>
                <a:cs typeface="Times New Roman" pitchFamily="18" charset="0"/>
              </a:rPr>
              <a:t>.</a:t>
            </a:r>
          </a:p>
          <a:p>
            <a:pPr>
              <a:spcBef>
                <a:spcPct val="50000"/>
              </a:spcBef>
              <a:defRPr/>
            </a:pPr>
            <a:r>
              <a:rPr lang="nl-BE" sz="2400" dirty="0">
                <a:latin typeface="+mn-lt"/>
                <a:cs typeface="Times New Roman" pitchFamily="18" charset="0"/>
              </a:rPr>
              <a:t>In </a:t>
            </a:r>
            <a:r>
              <a:rPr lang="nl-BE" sz="2400" dirty="0" err="1">
                <a:latin typeface="+mn-lt"/>
                <a:cs typeface="Times New Roman" pitchFamily="18" charset="0"/>
              </a:rPr>
              <a:t>our</a:t>
            </a:r>
            <a:r>
              <a:rPr lang="nl-BE" sz="2400" dirty="0">
                <a:latin typeface="+mn-lt"/>
                <a:cs typeface="Times New Roman" pitchFamily="18" charset="0"/>
              </a:rPr>
              <a:t> </a:t>
            </a:r>
            <a:r>
              <a:rPr lang="nl-BE" sz="2400" dirty="0" err="1">
                <a:latin typeface="+mn-lt"/>
                <a:cs typeface="Times New Roman" pitchFamily="18" charset="0"/>
              </a:rPr>
              <a:t>example</a:t>
            </a:r>
            <a:r>
              <a:rPr lang="nl-BE" sz="2400" dirty="0">
                <a:latin typeface="+mn-lt"/>
                <a:cs typeface="Times New Roman" pitchFamily="18" charset="0"/>
              </a:rPr>
              <a:t>: </a:t>
            </a:r>
            <a:r>
              <a:rPr lang="el-GR" sz="2400" dirty="0">
                <a:latin typeface="+mn-lt"/>
              </a:rPr>
              <a:t>θ</a:t>
            </a:r>
            <a:r>
              <a:rPr lang="nl-BE" sz="2400" dirty="0">
                <a:latin typeface="+mn-lt"/>
              </a:rPr>
              <a:t>=</a:t>
            </a:r>
            <a:r>
              <a:rPr lang="nl-BE" sz="2400" dirty="0" err="1">
                <a:latin typeface="+mn-lt"/>
              </a:rPr>
              <a:t>exp</a:t>
            </a:r>
            <a:r>
              <a:rPr lang="nl-BE" sz="2400" dirty="0">
                <a:latin typeface="+mn-lt"/>
              </a:rPr>
              <a:t>(1.9719)= 7.184314.</a:t>
            </a:r>
            <a:endParaRPr lang="el-GR" sz="2400" dirty="0">
              <a:latin typeface="+mn-lt"/>
            </a:endParaRPr>
          </a:p>
        </p:txBody>
      </p:sp>
      <p:sp>
        <p:nvSpPr>
          <p:cNvPr id="192517" name="Line 6"/>
          <p:cNvSpPr>
            <a:spLocks noChangeShapeType="1"/>
          </p:cNvSpPr>
          <p:nvPr/>
        </p:nvSpPr>
        <p:spPr bwMode="auto">
          <a:xfrm flipH="1" flipV="1">
            <a:off x="2590800" y="2895600"/>
            <a:ext cx="914400" cy="2209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92518" name="TextBox 6"/>
          <p:cNvSpPr txBox="1">
            <a:spLocks noChangeArrowheads="1"/>
          </p:cNvSpPr>
          <p:nvPr/>
        </p:nvSpPr>
        <p:spPr bwMode="auto">
          <a:xfrm>
            <a:off x="457200" y="1752600"/>
            <a:ext cx="8001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sz="1200">
              <a:latin typeface="SAS Monospace" pitchFamily="49" charset="0"/>
            </a:endParaRPr>
          </a:p>
          <a:p>
            <a:pPr eaLnBrk="1" hangingPunct="1"/>
            <a:r>
              <a:rPr lang="nl-BE" altLang="nl-BE" sz="1600">
                <a:latin typeface="SAS Monospace" pitchFamily="49" charset="0"/>
              </a:rPr>
              <a:t>Coefficients:</a:t>
            </a:r>
          </a:p>
          <a:p>
            <a:pPr eaLnBrk="1" hangingPunct="1"/>
            <a:r>
              <a:rPr lang="nl-BE" altLang="nl-BE" sz="1600">
                <a:latin typeface="SAS Monospace" pitchFamily="49" charset="0"/>
              </a:rPr>
              <a:t>            Estimate Std. Error z value Pr(&gt;|z|)   </a:t>
            </a:r>
          </a:p>
          <a:p>
            <a:pPr eaLnBrk="1" hangingPunct="1"/>
            <a:r>
              <a:rPr lang="nl-BE" altLang="nl-BE" sz="1600">
                <a:latin typeface="SAS Monospace" pitchFamily="49" charset="0"/>
              </a:rPr>
              <a:t>(Intercept)  -2.3514     0.7400  -3.177  0.00149 **</a:t>
            </a:r>
          </a:p>
          <a:p>
            <a:pPr eaLnBrk="1" hangingPunct="1"/>
            <a:r>
              <a:rPr lang="nl-BE" altLang="nl-BE" sz="1600">
                <a:latin typeface="SAS Monospace" pitchFamily="49" charset="0"/>
              </a:rPr>
              <a:t>trti2         1.9719     0.8229   2.396  0.01656 * </a:t>
            </a:r>
          </a:p>
          <a:p>
            <a:pPr eaLnBrk="1" hangingPunct="1"/>
            <a:r>
              <a:rPr lang="nl-BE" altLang="nl-BE" sz="1600">
                <a:latin typeface="SAS Monospace" pitchFamily="49" charset="0"/>
              </a:rPr>
              <a:t>---</a:t>
            </a:r>
          </a:p>
          <a:p>
            <a:pPr eaLnBrk="1" hangingPunct="1"/>
            <a:r>
              <a:rPr lang="nl-BE" altLang="nl-BE" sz="1600">
                <a:latin typeface="SAS Monospace" pitchFamily="49" charset="0"/>
              </a:rPr>
              <a:t>Signif. codes:  0 ‘***’ 0.001 ‘**’ 0.01 ‘*’ 0.05 ‘.’ 0.1 ‘ ’ 1</a:t>
            </a:r>
          </a:p>
        </p:txBody>
      </p:sp>
    </p:spTree>
    <p:extLst>
      <p:ext uri="{BB962C8B-B14F-4D97-AF65-F5344CB8AC3E}">
        <p14:creationId xmlns:p14="http://schemas.microsoft.com/office/powerpoint/2010/main" val="4265781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4"/>
          <p:cNvSpPr>
            <a:spLocks noGrp="1" noChangeArrowheads="1"/>
          </p:cNvSpPr>
          <p:nvPr>
            <p:ph type="title"/>
          </p:nvPr>
        </p:nvSpPr>
        <p:spPr/>
        <p:txBody>
          <a:bodyPr/>
          <a:lstStyle/>
          <a:p>
            <a:r>
              <a:rPr lang="nl-BE" altLang="nl-BE" sz="3200">
                <a:solidFill>
                  <a:srgbClr val="3333FF"/>
                </a:solidFill>
              </a:rPr>
              <a:t>Example 3: Data structure in R</a:t>
            </a:r>
            <a:endParaRPr lang="en-US" altLang="nl-BE" sz="3200">
              <a:solidFill>
                <a:srgbClr val="3333FF"/>
              </a:solidFill>
            </a:endParaRPr>
          </a:p>
        </p:txBody>
      </p:sp>
      <p:sp>
        <p:nvSpPr>
          <p:cNvPr id="193539" name="Rectangle 5"/>
          <p:cNvSpPr>
            <a:spLocks noGrp="1" noChangeArrowheads="1"/>
          </p:cNvSpPr>
          <p:nvPr>
            <p:ph type="body" sz="half" idx="1"/>
          </p:nvPr>
        </p:nvSpPr>
        <p:spPr>
          <a:xfrm>
            <a:off x="152400" y="1600200"/>
            <a:ext cx="4343400" cy="4525963"/>
          </a:xfrm>
        </p:spPr>
        <p:txBody>
          <a:bodyPr/>
          <a:lstStyle/>
          <a:p>
            <a:r>
              <a:rPr lang="en-GB" altLang="nl-BE" sz="2400"/>
              <a:t>This is an example in which the predictor (age) is continuous. </a:t>
            </a:r>
          </a:p>
          <a:p>
            <a:r>
              <a:rPr lang="en-GB" altLang="nl-BE" sz="2400"/>
              <a:t>We want to model the probability of infection as a function of age.</a:t>
            </a:r>
          </a:p>
        </p:txBody>
      </p:sp>
      <p:sp>
        <p:nvSpPr>
          <p:cNvPr id="193540" name="Rectangle 6"/>
          <p:cNvSpPr>
            <a:spLocks noGrp="1" noChangeArrowheads="1"/>
          </p:cNvSpPr>
          <p:nvPr>
            <p:ph type="body" sz="half" idx="2"/>
          </p:nvPr>
        </p:nvSpPr>
        <p:spPr/>
        <p:txBody>
          <a:bodyPr/>
          <a:lstStyle/>
          <a:p>
            <a:endParaRPr lang="en-US" altLang="nl-BE"/>
          </a:p>
          <a:p>
            <a:pPr>
              <a:buFontTx/>
              <a:buNone/>
            </a:pPr>
            <a:r>
              <a:rPr lang="it-IT" altLang="nl-BE" sz="1200">
                <a:latin typeface="SAS Monospace" pitchFamily="49" charset="0"/>
              </a:rPr>
              <a:t>cbind(agei,posi,negi)</a:t>
            </a:r>
          </a:p>
          <a:p>
            <a:pPr>
              <a:buFontTx/>
              <a:buNone/>
            </a:pPr>
            <a:r>
              <a:rPr lang="it-IT" altLang="nl-BE" sz="1200">
                <a:latin typeface="SAS Monospace" pitchFamily="49" charset="0"/>
              </a:rPr>
              <a:t>      agei posi negi</a:t>
            </a:r>
          </a:p>
          <a:p>
            <a:pPr>
              <a:buFontTx/>
              <a:buNone/>
            </a:pPr>
            <a:r>
              <a:rPr lang="it-IT" altLang="nl-BE" sz="1200">
                <a:latin typeface="SAS Monospace" pitchFamily="49" charset="0"/>
              </a:rPr>
              <a:t> [1,]  1.5    8  115</a:t>
            </a:r>
          </a:p>
          <a:p>
            <a:pPr>
              <a:buFontTx/>
              <a:buNone/>
            </a:pPr>
            <a:r>
              <a:rPr lang="it-IT" altLang="nl-BE" sz="1200">
                <a:latin typeface="SAS Monospace" pitchFamily="49" charset="0"/>
              </a:rPr>
              <a:t> [2,]  4.0    6  126</a:t>
            </a:r>
          </a:p>
          <a:p>
            <a:pPr>
              <a:buFontTx/>
              <a:buNone/>
            </a:pPr>
            <a:r>
              <a:rPr lang="it-IT" altLang="nl-BE" sz="1200">
                <a:latin typeface="SAS Monospace" pitchFamily="49" charset="0"/>
              </a:rPr>
              <a:t> [3,]  7.5   18  164</a:t>
            </a:r>
          </a:p>
          <a:p>
            <a:pPr>
              <a:buFontTx/>
              <a:buNone/>
            </a:pPr>
            <a:r>
              <a:rPr lang="it-IT" altLang="nl-BE" sz="1200">
                <a:latin typeface="SAS Monospace" pitchFamily="49" charset="0"/>
              </a:rPr>
              <a:t> [4,] 12.5   14  126</a:t>
            </a:r>
          </a:p>
          <a:p>
            <a:pPr>
              <a:buFontTx/>
              <a:buNone/>
            </a:pPr>
            <a:r>
              <a:rPr lang="it-IT" altLang="nl-BE" sz="1200">
                <a:latin typeface="SAS Monospace" pitchFamily="49" charset="0"/>
              </a:rPr>
              <a:t> [5,] 17.5   20  118</a:t>
            </a:r>
          </a:p>
          <a:p>
            <a:pPr>
              <a:buFontTx/>
              <a:buNone/>
            </a:pPr>
            <a:r>
              <a:rPr lang="it-IT" altLang="nl-BE" sz="1200">
                <a:latin typeface="SAS Monospace" pitchFamily="49" charset="0"/>
              </a:rPr>
              <a:t> [6,] 25.0   39  122</a:t>
            </a:r>
          </a:p>
          <a:p>
            <a:pPr>
              <a:buFontTx/>
              <a:buNone/>
            </a:pPr>
            <a:r>
              <a:rPr lang="it-IT" altLang="nl-BE" sz="1200">
                <a:latin typeface="SAS Monospace" pitchFamily="49" charset="0"/>
              </a:rPr>
              <a:t> [7,] 35.0   19  114</a:t>
            </a:r>
          </a:p>
          <a:p>
            <a:pPr>
              <a:buFontTx/>
              <a:buNone/>
            </a:pPr>
            <a:r>
              <a:rPr lang="it-IT" altLang="nl-BE" sz="1200">
                <a:latin typeface="SAS Monospace" pitchFamily="49" charset="0"/>
              </a:rPr>
              <a:t> [8,] 47.0   25   67</a:t>
            </a:r>
          </a:p>
          <a:p>
            <a:pPr>
              <a:buFontTx/>
              <a:buNone/>
            </a:pPr>
            <a:r>
              <a:rPr lang="it-IT" altLang="nl-BE" sz="1200">
                <a:latin typeface="SAS Monospace" pitchFamily="49" charset="0"/>
              </a:rPr>
              <a:t> [9,] 60.0   44   30</a:t>
            </a:r>
            <a:endParaRPr lang="en-US" altLang="nl-BE" sz="1200">
              <a:latin typeface="SAS Monospace" pitchFamily="49" charset="0"/>
            </a:endParaRPr>
          </a:p>
        </p:txBody>
      </p:sp>
      <p:sp>
        <p:nvSpPr>
          <p:cNvPr id="193541" name="Rectangle 7"/>
          <p:cNvSpPr>
            <a:spLocks noChangeArrowheads="1"/>
          </p:cNvSpPr>
          <p:nvPr/>
        </p:nvSpPr>
        <p:spPr bwMode="auto">
          <a:xfrm>
            <a:off x="4716463" y="1844675"/>
            <a:ext cx="3313112" cy="338455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Tree>
    <p:extLst>
      <p:ext uri="{BB962C8B-B14F-4D97-AF65-F5344CB8AC3E}">
        <p14:creationId xmlns:p14="http://schemas.microsoft.com/office/powerpoint/2010/main" val="22384174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457200" y="304800"/>
            <a:ext cx="8229600" cy="1143000"/>
          </a:xfrm>
        </p:spPr>
        <p:txBody>
          <a:bodyPr/>
          <a:lstStyle/>
          <a:p>
            <a:r>
              <a:rPr lang="nl-BE" altLang="nl-BE" sz="3200">
                <a:solidFill>
                  <a:srgbClr val="3333FF"/>
                </a:solidFill>
              </a:rPr>
              <a:t>Example 3: serological data</a:t>
            </a:r>
            <a:endParaRPr lang="en-US" altLang="nl-BE" sz="3200">
              <a:solidFill>
                <a:srgbClr val="3333FF"/>
              </a:solidFill>
            </a:endParaRPr>
          </a:p>
        </p:txBody>
      </p:sp>
      <p:graphicFrame>
        <p:nvGraphicFramePr>
          <p:cNvPr id="226411" name="Group 107"/>
          <p:cNvGraphicFramePr>
            <a:graphicFrameLocks noGrp="1"/>
          </p:cNvGraphicFramePr>
          <p:nvPr>
            <p:ph sz="half" idx="1"/>
          </p:nvPr>
        </p:nvGraphicFramePr>
        <p:xfrm>
          <a:off x="457200" y="1600200"/>
          <a:ext cx="4038600" cy="4533904"/>
        </p:xfrm>
        <a:graphic>
          <a:graphicData uri="http://schemas.openxmlformats.org/drawingml/2006/table">
            <a:tbl>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tblGrid>
              <a:tr h="5181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err="1">
                          <a:ln>
                            <a:noFill/>
                          </a:ln>
                          <a:solidFill>
                            <a:schemeClr val="tx1"/>
                          </a:solidFill>
                          <a:effectLst/>
                          <a:latin typeface="Comic Sans MS" pitchFamily="66" charset="0"/>
                        </a:rPr>
                        <a:t>Age</a:t>
                      </a:r>
                      <a:r>
                        <a:rPr kumimoji="0" lang="nl-BE" sz="1400" b="0" i="0" u="none" strike="noStrike" cap="none" normalizeH="0" baseline="0" dirty="0">
                          <a:ln>
                            <a:noFill/>
                          </a:ln>
                          <a:solidFill>
                            <a:schemeClr val="tx1"/>
                          </a:solidFill>
                          <a:effectLst/>
                          <a:latin typeface="Comic Sans MS" pitchFamily="66" charset="0"/>
                        </a:rPr>
                        <a:t> </a:t>
                      </a:r>
                      <a:r>
                        <a:rPr kumimoji="0" lang="nl-BE" sz="1400" b="0" i="0" u="none" strike="noStrike" cap="none" normalizeH="0" baseline="0" dirty="0" err="1">
                          <a:ln>
                            <a:noFill/>
                          </a:ln>
                          <a:solidFill>
                            <a:schemeClr val="tx1"/>
                          </a:solidFill>
                          <a:effectLst/>
                          <a:latin typeface="Comic Sans MS" pitchFamily="66" charset="0"/>
                        </a:rPr>
                        <a:t>group</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Mid age</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Sero positive</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Sample size</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1.5</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8</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123</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4.0</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6</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132</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7.5</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18</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182</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76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12.5</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14</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140</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17.5</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20</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138</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25.0</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39</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161</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35.0</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19</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133</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47.0</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25</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92</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60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BE" sz="1400" b="0" i="0" u="none" strike="noStrike" cap="none" normalizeH="0" baseline="0">
                        <a:ln>
                          <a:noFill/>
                        </a:ln>
                        <a:solidFill>
                          <a:schemeClr val="tx1"/>
                        </a:solidFill>
                        <a:effectLst/>
                        <a:latin typeface="Comic Sans MS" pitchFamily="66"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60.0</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a:ln>
                            <a:noFill/>
                          </a:ln>
                          <a:solidFill>
                            <a:schemeClr val="tx1"/>
                          </a:solidFill>
                          <a:effectLst/>
                          <a:latin typeface="Comic Sans MS" pitchFamily="66" charset="0"/>
                        </a:rPr>
                        <a:t>44</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1400" b="0" i="0" u="none" strike="noStrike" cap="none" normalizeH="0" baseline="0" dirty="0">
                          <a:ln>
                            <a:noFill/>
                          </a:ln>
                          <a:solidFill>
                            <a:schemeClr val="tx1"/>
                          </a:solidFill>
                          <a:effectLst/>
                          <a:latin typeface="Comic Sans MS" pitchFamily="66" charset="0"/>
                        </a:rPr>
                        <a:t>74</a:t>
                      </a:r>
                      <a:endParaRPr kumimoji="0" lang="en-US" sz="1400" b="0" i="0" u="none" strike="noStrike" cap="none" normalizeH="0" baseline="0" dirty="0">
                        <a:ln>
                          <a:noFill/>
                        </a:ln>
                        <a:solidFill>
                          <a:schemeClr val="tx1"/>
                        </a:solidFill>
                        <a:effectLst/>
                        <a:latin typeface="Comic Sans MS" pitchFamily="66" charset="0"/>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194620" name="Object 2"/>
          <p:cNvGraphicFramePr>
            <a:graphicFrameLocks noGrp="1" noChangeAspect="1"/>
          </p:cNvGraphicFramePr>
          <p:nvPr>
            <p:ph sz="half" idx="2"/>
          </p:nvPr>
        </p:nvGraphicFramePr>
        <p:xfrm>
          <a:off x="4648200" y="1557338"/>
          <a:ext cx="4038600" cy="4464050"/>
        </p:xfrm>
        <a:graphic>
          <a:graphicData uri="http://schemas.openxmlformats.org/presentationml/2006/ole">
            <mc:AlternateContent xmlns:mc="http://schemas.openxmlformats.org/markup-compatibility/2006">
              <mc:Choice xmlns:v="urn:schemas-microsoft-com:vml" Requires="v">
                <p:oleObj spid="_x0000_s91234" name="Graph Sheet" r:id="rId3" imgW="10058400" imgH="7771395" progId="SPLUSGraphSheetFileType">
                  <p:embed/>
                </p:oleObj>
              </mc:Choice>
              <mc:Fallback>
                <p:oleObj name="Graph Sheet" r:id="rId3" imgW="10058400" imgH="7771395" progId="SPLUSGraphSheetFileTyp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557338"/>
                        <a:ext cx="40386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21" name="Line 108"/>
          <p:cNvSpPr>
            <a:spLocks noChangeShapeType="1"/>
          </p:cNvSpPr>
          <p:nvPr/>
        </p:nvSpPr>
        <p:spPr bwMode="auto">
          <a:xfrm>
            <a:off x="1898650" y="6173788"/>
            <a:ext cx="0"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94622" name="Line 109"/>
          <p:cNvSpPr>
            <a:spLocks noChangeShapeType="1"/>
          </p:cNvSpPr>
          <p:nvPr/>
        </p:nvSpPr>
        <p:spPr bwMode="auto">
          <a:xfrm>
            <a:off x="1908175" y="6597650"/>
            <a:ext cx="48244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194623" name="Line 110"/>
          <p:cNvSpPr>
            <a:spLocks noChangeShapeType="1"/>
          </p:cNvSpPr>
          <p:nvPr/>
        </p:nvSpPr>
        <p:spPr bwMode="auto">
          <a:xfrm flipV="1">
            <a:off x="6732588" y="5957888"/>
            <a:ext cx="0" cy="6477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94624" name="Rectangle 111"/>
          <p:cNvSpPr>
            <a:spLocks noChangeArrowheads="1"/>
          </p:cNvSpPr>
          <p:nvPr/>
        </p:nvSpPr>
        <p:spPr bwMode="auto">
          <a:xfrm>
            <a:off x="2555875" y="5734050"/>
            <a:ext cx="1439863" cy="287338"/>
          </a:xfrm>
          <a:prstGeom prst="rect">
            <a:avLst/>
          </a:prstGeom>
          <a:solidFill>
            <a:srgbClr val="00FF00">
              <a:alpha val="30196"/>
            </a:srgb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94625" name="Text Box 112"/>
          <p:cNvSpPr txBox="1">
            <a:spLocks noChangeArrowheads="1"/>
          </p:cNvSpPr>
          <p:nvPr/>
        </p:nvSpPr>
        <p:spPr bwMode="auto">
          <a:xfrm>
            <a:off x="7308850" y="1484313"/>
            <a:ext cx="86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400">
                <a:solidFill>
                  <a:srgbClr val="00FF00"/>
                </a:solidFill>
                <a:latin typeface="Comic Sans MS" pitchFamily="66" charset="0"/>
              </a:rPr>
              <a:t>44/74</a:t>
            </a:r>
            <a:endParaRPr lang="en-US" altLang="nl-BE" sz="1400">
              <a:solidFill>
                <a:srgbClr val="00FF00"/>
              </a:solidFill>
              <a:latin typeface="Comic Sans MS" pitchFamily="66" charset="0"/>
            </a:endParaRPr>
          </a:p>
        </p:txBody>
      </p:sp>
      <p:sp>
        <p:nvSpPr>
          <p:cNvPr id="194626" name="Line 113"/>
          <p:cNvSpPr>
            <a:spLocks noChangeShapeType="1"/>
          </p:cNvSpPr>
          <p:nvPr/>
        </p:nvSpPr>
        <p:spPr bwMode="auto">
          <a:xfrm>
            <a:off x="7667625" y="1700213"/>
            <a:ext cx="576263" cy="504825"/>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94627" name="Rectangle 114"/>
          <p:cNvSpPr>
            <a:spLocks noChangeArrowheads="1"/>
          </p:cNvSpPr>
          <p:nvPr/>
        </p:nvSpPr>
        <p:spPr bwMode="auto">
          <a:xfrm>
            <a:off x="2555875" y="5302250"/>
            <a:ext cx="1439863" cy="287338"/>
          </a:xfrm>
          <a:prstGeom prst="rect">
            <a:avLst/>
          </a:prstGeom>
          <a:solidFill>
            <a:srgbClr val="FF9900">
              <a:alpha val="30196"/>
            </a:srgb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94628" name="Text Box 115"/>
          <p:cNvSpPr txBox="1">
            <a:spLocks noChangeArrowheads="1"/>
          </p:cNvSpPr>
          <p:nvPr/>
        </p:nvSpPr>
        <p:spPr bwMode="auto">
          <a:xfrm>
            <a:off x="6804025" y="3068638"/>
            <a:ext cx="86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400">
                <a:solidFill>
                  <a:srgbClr val="FF9900"/>
                </a:solidFill>
                <a:latin typeface="Comic Sans MS" pitchFamily="66" charset="0"/>
              </a:rPr>
              <a:t>25/92</a:t>
            </a:r>
            <a:endParaRPr lang="en-US" altLang="nl-BE" sz="1400">
              <a:solidFill>
                <a:srgbClr val="FF9900"/>
              </a:solidFill>
              <a:latin typeface="Comic Sans MS" pitchFamily="66" charset="0"/>
            </a:endParaRPr>
          </a:p>
        </p:txBody>
      </p:sp>
      <p:sp>
        <p:nvSpPr>
          <p:cNvPr id="194629" name="Line 116"/>
          <p:cNvSpPr>
            <a:spLocks noChangeShapeType="1"/>
          </p:cNvSpPr>
          <p:nvPr/>
        </p:nvSpPr>
        <p:spPr bwMode="auto">
          <a:xfrm>
            <a:off x="7235825" y="3357563"/>
            <a:ext cx="360363" cy="576262"/>
          </a:xfrm>
          <a:prstGeom prst="line">
            <a:avLst/>
          </a:prstGeom>
          <a:noFill/>
          <a:ln w="9525">
            <a:solidFill>
              <a:srgbClr val="FF99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94630" name="Text Box 117"/>
          <p:cNvSpPr txBox="1">
            <a:spLocks noChangeArrowheads="1"/>
          </p:cNvSpPr>
          <p:nvPr/>
        </p:nvSpPr>
        <p:spPr bwMode="auto">
          <a:xfrm>
            <a:off x="34925" y="6589713"/>
            <a:ext cx="1727200" cy="24606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000" b="1">
                <a:solidFill>
                  <a:srgbClr val="FF3300"/>
                </a:solidFill>
                <a:latin typeface="Calibri" pitchFamily="34" charset="0"/>
              </a:rPr>
              <a:t>EXAMPLE 3: serological data</a:t>
            </a:r>
            <a:endParaRPr lang="en-US" altLang="nl-BE" sz="1000" b="1">
              <a:solidFill>
                <a:srgbClr val="FF3300"/>
              </a:solidFill>
              <a:latin typeface="Calibri" pitchFamily="34" charset="0"/>
            </a:endParaRPr>
          </a:p>
        </p:txBody>
      </p:sp>
    </p:spTree>
    <p:extLst>
      <p:ext uri="{BB962C8B-B14F-4D97-AF65-F5344CB8AC3E}">
        <p14:creationId xmlns:p14="http://schemas.microsoft.com/office/powerpoint/2010/main" val="335898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25</a:t>
            </a:fld>
            <a:endParaRPr lang="en-GB" dirty="0">
              <a:solidFill>
                <a:schemeClr val="tx2"/>
              </a:solidFill>
            </a:endParaRPr>
          </a:p>
        </p:txBody>
      </p:sp>
      <p:sp>
        <p:nvSpPr>
          <p:cNvPr id="5" name="TextBox 4"/>
          <p:cNvSpPr txBox="1"/>
          <p:nvPr/>
        </p:nvSpPr>
        <p:spPr>
          <a:xfrm>
            <a:off x="517846" y="1324239"/>
            <a:ext cx="8230617" cy="1615827"/>
          </a:xfrm>
          <a:prstGeom prst="rect">
            <a:avLst/>
          </a:prstGeom>
          <a:noFill/>
        </p:spPr>
        <p:txBody>
          <a:bodyPr wrap="square" rtlCol="0">
            <a:spAutoFit/>
          </a:bodyPr>
          <a:lstStyle/>
          <a:p>
            <a:pPr algn="just">
              <a:lnSpc>
                <a:spcPct val="150000"/>
              </a:lnSpc>
            </a:pPr>
            <a:r>
              <a:rPr lang="en-GB" sz="2200" dirty="0"/>
              <a:t>Suppose you take a sample of 10 independent biologist to determine how many of them used valid statistical methods if the probability of using valid statistical methods is 0.8.</a:t>
            </a:r>
          </a:p>
        </p:txBody>
      </p:sp>
      <p:sp>
        <p:nvSpPr>
          <p:cNvPr id="6" name="TextBox 5"/>
          <p:cNvSpPr txBox="1"/>
          <p:nvPr/>
        </p:nvSpPr>
        <p:spPr>
          <a:xfrm>
            <a:off x="786637" y="2996952"/>
            <a:ext cx="7920879" cy="1015663"/>
          </a:xfrm>
          <a:prstGeom prst="rect">
            <a:avLst/>
          </a:prstGeom>
          <a:noFill/>
        </p:spPr>
        <p:txBody>
          <a:bodyPr wrap="square" rtlCol="0">
            <a:spAutoFit/>
          </a:bodyPr>
          <a:lstStyle/>
          <a:p>
            <a:pPr marL="342900" indent="-342900" algn="just">
              <a:lnSpc>
                <a:spcPct val="150000"/>
              </a:lnSpc>
              <a:buFont typeface="+mj-lt"/>
              <a:buAutoNum type="arabicPeriod"/>
            </a:pPr>
            <a:r>
              <a:rPr lang="en-GB" sz="2000" dirty="0"/>
              <a:t>What is the probability that 10 out of 10 biologist used valid statistical methods?</a:t>
            </a:r>
          </a:p>
        </p:txBody>
      </p:sp>
      <p:sp>
        <p:nvSpPr>
          <p:cNvPr id="7" name="TextBox 6"/>
          <p:cNvSpPr txBox="1"/>
          <p:nvPr/>
        </p:nvSpPr>
        <p:spPr>
          <a:xfrm>
            <a:off x="748673" y="4114804"/>
            <a:ext cx="7992888" cy="1015663"/>
          </a:xfrm>
          <a:prstGeom prst="rect">
            <a:avLst/>
          </a:prstGeom>
          <a:noFill/>
        </p:spPr>
        <p:txBody>
          <a:bodyPr wrap="square" rtlCol="0">
            <a:spAutoFit/>
          </a:bodyPr>
          <a:lstStyle/>
          <a:p>
            <a:pPr marL="342900" indent="-342900" algn="just">
              <a:lnSpc>
                <a:spcPct val="150000"/>
              </a:lnSpc>
              <a:buFont typeface="+mj-lt"/>
              <a:buAutoNum type="arabicPeriod" startAt="2"/>
            </a:pPr>
            <a:r>
              <a:rPr lang="en-GB" sz="2000" dirty="0"/>
              <a:t>What is the probability that none  of the biologist used valid statistical methods?</a:t>
            </a:r>
          </a:p>
        </p:txBody>
      </p:sp>
      <p:sp>
        <p:nvSpPr>
          <p:cNvPr id="8" name="TextBox 7"/>
          <p:cNvSpPr txBox="1"/>
          <p:nvPr/>
        </p:nvSpPr>
        <p:spPr>
          <a:xfrm>
            <a:off x="725006" y="5301208"/>
            <a:ext cx="7992888" cy="1015663"/>
          </a:xfrm>
          <a:prstGeom prst="rect">
            <a:avLst/>
          </a:prstGeom>
          <a:noFill/>
        </p:spPr>
        <p:txBody>
          <a:bodyPr wrap="square" rtlCol="0">
            <a:spAutoFit/>
          </a:bodyPr>
          <a:lstStyle/>
          <a:p>
            <a:pPr marL="342900" indent="-342900" algn="just">
              <a:lnSpc>
                <a:spcPct val="150000"/>
              </a:lnSpc>
              <a:buFont typeface="+mj-lt"/>
              <a:buAutoNum type="arabicPeriod" startAt="3"/>
            </a:pPr>
            <a:r>
              <a:rPr lang="en-GB" sz="2000" dirty="0"/>
              <a:t>What is the probability that 5 out of the 10 biologist used valid statistical methods?</a:t>
            </a:r>
          </a:p>
        </p:txBody>
      </p:sp>
      <p:sp>
        <p:nvSpPr>
          <p:cNvPr id="9"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p:spTree>
    <p:extLst>
      <p:ext uri="{BB962C8B-B14F-4D97-AF65-F5344CB8AC3E}">
        <p14:creationId xmlns:p14="http://schemas.microsoft.com/office/powerpoint/2010/main" val="86212361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4"/>
          <p:cNvSpPr>
            <a:spLocks noGrp="1" noChangeArrowheads="1"/>
          </p:cNvSpPr>
          <p:nvPr>
            <p:ph type="title"/>
          </p:nvPr>
        </p:nvSpPr>
        <p:spPr/>
        <p:txBody>
          <a:bodyPr/>
          <a:lstStyle/>
          <a:p>
            <a:r>
              <a:rPr lang="nl-BE" altLang="nl-BE" sz="3200">
                <a:solidFill>
                  <a:srgbClr val="3333FF"/>
                </a:solidFill>
              </a:rPr>
              <a:t>Example 3: serological data</a:t>
            </a:r>
            <a:endParaRPr lang="en-US" altLang="nl-BE" sz="3200">
              <a:solidFill>
                <a:srgbClr val="3333FF"/>
              </a:solidFill>
            </a:endParaRPr>
          </a:p>
        </p:txBody>
      </p:sp>
      <p:sp>
        <p:nvSpPr>
          <p:cNvPr id="195587" name="Rectangle 6"/>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95588" name="Object 2"/>
          <p:cNvGraphicFramePr>
            <a:graphicFrameLocks noChangeAspect="1"/>
          </p:cNvGraphicFramePr>
          <p:nvPr/>
        </p:nvGraphicFramePr>
        <p:xfrm>
          <a:off x="3673475" y="1989138"/>
          <a:ext cx="1939925" cy="685800"/>
        </p:xfrm>
        <a:graphic>
          <a:graphicData uri="http://schemas.openxmlformats.org/presentationml/2006/ole">
            <mc:AlternateContent xmlns:mc="http://schemas.openxmlformats.org/markup-compatibility/2006">
              <mc:Choice xmlns:v="urn:schemas-microsoft-com:vml" Requires="v">
                <p:oleObj spid="_x0000_s92546" name="Equation" r:id="rId3" imgW="1295400" imgH="457200" progId="Equation.3">
                  <p:embed/>
                </p:oleObj>
              </mc:Choice>
              <mc:Fallback>
                <p:oleObj name="Equation" r:id="rId3" imgW="1295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3475" y="1989138"/>
                        <a:ext cx="19399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5589" name="Rectangle 8"/>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95590" name="Object 3"/>
          <p:cNvGraphicFramePr>
            <a:graphicFrameLocks noChangeAspect="1"/>
          </p:cNvGraphicFramePr>
          <p:nvPr/>
        </p:nvGraphicFramePr>
        <p:xfrm>
          <a:off x="4252913" y="3213100"/>
          <a:ext cx="1068387" cy="784225"/>
        </p:xfrm>
        <a:graphic>
          <a:graphicData uri="http://schemas.openxmlformats.org/presentationml/2006/ole">
            <mc:AlternateContent xmlns:mc="http://schemas.openxmlformats.org/markup-compatibility/2006">
              <mc:Choice xmlns:v="urn:schemas-microsoft-com:vml" Requires="v">
                <p:oleObj spid="_x0000_s92547" name="Equation" r:id="rId5" imgW="634725" imgH="469696" progId="Equation.3">
                  <p:embed/>
                </p:oleObj>
              </mc:Choice>
              <mc:Fallback>
                <p:oleObj name="Equation" r:id="rId5" imgW="634725" imgH="46969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2913" y="3213100"/>
                        <a:ext cx="106838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5591" name="Rectangle 1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95592" name="Object 4"/>
          <p:cNvGraphicFramePr>
            <a:graphicFrameLocks noChangeAspect="1"/>
          </p:cNvGraphicFramePr>
          <p:nvPr/>
        </p:nvGraphicFramePr>
        <p:xfrm>
          <a:off x="4067175" y="4221163"/>
          <a:ext cx="1582738" cy="368300"/>
        </p:xfrm>
        <a:graphic>
          <a:graphicData uri="http://schemas.openxmlformats.org/presentationml/2006/ole">
            <mc:AlternateContent xmlns:mc="http://schemas.openxmlformats.org/markup-compatibility/2006">
              <mc:Choice xmlns:v="urn:schemas-microsoft-com:vml" Requires="v">
                <p:oleObj spid="_x0000_s92548" name="Equation" r:id="rId7" imgW="977900" imgH="228600" progId="Equation.3">
                  <p:embed/>
                </p:oleObj>
              </mc:Choice>
              <mc:Fallback>
                <p:oleObj name="Equation" r:id="rId7" imgW="9779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175" y="4221163"/>
                        <a:ext cx="158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5050" name="Group 74"/>
          <p:cNvGraphicFramePr>
            <a:graphicFrameLocks noGrp="1"/>
          </p:cNvGraphicFramePr>
          <p:nvPr>
            <p:ph idx="1"/>
          </p:nvPr>
        </p:nvGraphicFramePr>
        <p:xfrm>
          <a:off x="971550" y="1412875"/>
          <a:ext cx="1728788" cy="3024190"/>
        </p:xfrm>
        <a:graphic>
          <a:graphicData uri="http://schemas.openxmlformats.org/drawingml/2006/table">
            <a:tbl>
              <a:tblPr/>
              <a:tblGrid>
                <a:gridCol w="576263">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tblGrid>
              <a:tr h="3444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Mid age</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Sero positive</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Sample size</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1.5</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8</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123</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4.0</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6</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132</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8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7.5</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18</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182</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6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12.5</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14</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140</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8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17.5</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20</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138</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8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25.0</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39</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161</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6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35.0</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19</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133</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6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47.0</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25</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92</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8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60.0</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44</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BE" sz="800" b="0" i="0" u="none" strike="noStrike" cap="none" normalizeH="0" baseline="0">
                          <a:ln>
                            <a:noFill/>
                          </a:ln>
                          <a:solidFill>
                            <a:schemeClr val="tx1"/>
                          </a:solidFill>
                          <a:effectLst/>
                          <a:latin typeface="Comic Sans MS" pitchFamily="66" charset="0"/>
                        </a:rPr>
                        <a:t>74</a:t>
                      </a:r>
                      <a:endParaRPr kumimoji="0" lang="en-US" sz="800" b="0" i="0" u="none" strike="noStrike" cap="none" normalizeH="0" baseline="0" dirty="0">
                        <a:ln>
                          <a:noFill/>
                        </a:ln>
                        <a:solidFill>
                          <a:schemeClr val="tx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95639" name="Rectangle 76"/>
          <p:cNvSpPr>
            <a:spLocks noChangeArrowheads="1"/>
          </p:cNvSpPr>
          <p:nvPr/>
        </p:nvSpPr>
        <p:spPr bwMode="auto">
          <a:xfrm>
            <a:off x="3851275" y="3213100"/>
            <a:ext cx="1800225" cy="647700"/>
          </a:xfrm>
          <a:prstGeom prst="rect">
            <a:avLst/>
          </a:prstGeom>
          <a:solidFill>
            <a:srgbClr val="FFFF00">
              <a:alpha val="39999"/>
            </a:srgb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95640" name="Rectangle 77"/>
          <p:cNvSpPr>
            <a:spLocks noChangeArrowheads="1"/>
          </p:cNvSpPr>
          <p:nvPr/>
        </p:nvSpPr>
        <p:spPr bwMode="auto">
          <a:xfrm>
            <a:off x="1547813" y="1412875"/>
            <a:ext cx="576262" cy="3024188"/>
          </a:xfrm>
          <a:prstGeom prst="rect">
            <a:avLst/>
          </a:prstGeom>
          <a:solidFill>
            <a:srgbClr val="FFFF00">
              <a:alpha val="39999"/>
            </a:srgb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95641" name="Rectangle 78"/>
          <p:cNvSpPr>
            <a:spLocks noChangeArrowheads="1"/>
          </p:cNvSpPr>
          <p:nvPr/>
        </p:nvSpPr>
        <p:spPr bwMode="auto">
          <a:xfrm>
            <a:off x="4787900" y="4221163"/>
            <a:ext cx="288925" cy="360362"/>
          </a:xfrm>
          <a:prstGeom prst="rect">
            <a:avLst/>
          </a:prstGeom>
          <a:solidFill>
            <a:srgbClr val="0000FF">
              <a:alpha val="39999"/>
            </a:srgb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95642" name="Rectangle 79"/>
          <p:cNvSpPr>
            <a:spLocks noChangeArrowheads="1"/>
          </p:cNvSpPr>
          <p:nvPr/>
        </p:nvSpPr>
        <p:spPr bwMode="auto">
          <a:xfrm>
            <a:off x="2124075" y="1412875"/>
            <a:ext cx="576263" cy="3024188"/>
          </a:xfrm>
          <a:prstGeom prst="rect">
            <a:avLst/>
          </a:prstGeom>
          <a:solidFill>
            <a:srgbClr val="0000FF">
              <a:alpha val="39999"/>
            </a:srgb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95643" name="Rectangle 81"/>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95644" name="Object 5"/>
          <p:cNvGraphicFramePr>
            <a:graphicFrameLocks noChangeAspect="1"/>
          </p:cNvGraphicFramePr>
          <p:nvPr/>
        </p:nvGraphicFramePr>
        <p:xfrm>
          <a:off x="2987675" y="5805488"/>
          <a:ext cx="3457575" cy="549275"/>
        </p:xfrm>
        <a:graphic>
          <a:graphicData uri="http://schemas.openxmlformats.org/presentationml/2006/ole">
            <mc:AlternateContent xmlns:mc="http://schemas.openxmlformats.org/markup-compatibility/2006">
              <mc:Choice xmlns:v="urn:schemas-microsoft-com:vml" Requires="v">
                <p:oleObj spid="_x0000_s92549" name="Equation" r:id="rId9" imgW="1435100" imgH="228600" progId="Equation.3">
                  <p:embed/>
                </p:oleObj>
              </mc:Choice>
              <mc:Fallback>
                <p:oleObj name="Equation" r:id="rId9" imgW="14351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675" y="5805488"/>
                        <a:ext cx="34575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5645" name="Rectangle 82"/>
          <p:cNvSpPr>
            <a:spLocks noChangeArrowheads="1"/>
          </p:cNvSpPr>
          <p:nvPr/>
        </p:nvSpPr>
        <p:spPr bwMode="auto">
          <a:xfrm>
            <a:off x="5795963" y="5876925"/>
            <a:ext cx="646112" cy="431800"/>
          </a:xfrm>
          <a:prstGeom prst="rect">
            <a:avLst/>
          </a:prstGeom>
          <a:solidFill>
            <a:srgbClr val="993366">
              <a:alpha val="39999"/>
            </a:srgb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95646" name="Rectangle 83"/>
          <p:cNvSpPr>
            <a:spLocks noChangeArrowheads="1"/>
          </p:cNvSpPr>
          <p:nvPr/>
        </p:nvSpPr>
        <p:spPr bwMode="auto">
          <a:xfrm>
            <a:off x="971550" y="1412875"/>
            <a:ext cx="576263" cy="3024188"/>
          </a:xfrm>
          <a:prstGeom prst="rect">
            <a:avLst/>
          </a:prstGeom>
          <a:solidFill>
            <a:srgbClr val="993366">
              <a:alpha val="39999"/>
            </a:srgbClr>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95647" name="Text Box 84"/>
          <p:cNvSpPr txBox="1">
            <a:spLocks noChangeArrowheads="1"/>
          </p:cNvSpPr>
          <p:nvPr/>
        </p:nvSpPr>
        <p:spPr bwMode="auto">
          <a:xfrm>
            <a:off x="5940425" y="3213100"/>
            <a:ext cx="30241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latin typeface="Calibri" pitchFamily="34" charset="0"/>
              </a:rPr>
              <a:t>Number of sero-positive at each age group</a:t>
            </a:r>
            <a:endParaRPr lang="en-US" altLang="nl-BE">
              <a:latin typeface="Calibri" pitchFamily="34" charset="0"/>
            </a:endParaRPr>
          </a:p>
        </p:txBody>
      </p:sp>
      <p:sp>
        <p:nvSpPr>
          <p:cNvPr id="195648" name="Text Box 85"/>
          <p:cNvSpPr txBox="1">
            <a:spLocks noChangeArrowheads="1"/>
          </p:cNvSpPr>
          <p:nvPr/>
        </p:nvSpPr>
        <p:spPr bwMode="auto">
          <a:xfrm>
            <a:off x="5940425" y="4083050"/>
            <a:ext cx="30241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a:latin typeface="Calibri" pitchFamily="34" charset="0"/>
              </a:rPr>
              <a:t>n</a:t>
            </a:r>
            <a:r>
              <a:rPr lang="nl-BE" altLang="nl-BE" baseline="-25000">
                <a:latin typeface="Calibri" pitchFamily="34" charset="0"/>
              </a:rPr>
              <a:t>i</a:t>
            </a:r>
            <a:r>
              <a:rPr lang="nl-BE" altLang="nl-BE">
                <a:latin typeface="Calibri" pitchFamily="34" charset="0"/>
              </a:rPr>
              <a:t>: sample size at each age group</a:t>
            </a:r>
            <a:endParaRPr lang="en-US" altLang="nl-BE">
              <a:latin typeface="Calibri" pitchFamily="34" charset="0"/>
            </a:endParaRPr>
          </a:p>
        </p:txBody>
      </p:sp>
      <p:sp>
        <p:nvSpPr>
          <p:cNvPr id="92225" name="Text Box 86"/>
          <p:cNvSpPr txBox="1">
            <a:spLocks noChangeArrowheads="1"/>
          </p:cNvSpPr>
          <p:nvPr/>
        </p:nvSpPr>
        <p:spPr bwMode="auto">
          <a:xfrm>
            <a:off x="250825" y="4941888"/>
            <a:ext cx="6913563" cy="646112"/>
          </a:xfrm>
          <a:prstGeom prst="rect">
            <a:avLst/>
          </a:prstGeom>
          <a:noFill/>
          <a:ln w="9525">
            <a:noFill/>
            <a:miter lim="800000"/>
            <a:headEnd/>
            <a:tailEnd/>
          </a:ln>
        </p:spPr>
        <p:txBody>
          <a:bodyPr>
            <a:spAutoFit/>
          </a:bodyPr>
          <a:lstStyle/>
          <a:p>
            <a:pPr>
              <a:spcBef>
                <a:spcPct val="50000"/>
              </a:spcBef>
              <a:defRPr/>
            </a:pPr>
            <a:r>
              <a:rPr lang="nl-BE" dirty="0">
                <a:latin typeface="+mn-lt"/>
              </a:rPr>
              <a:t>P</a:t>
            </a:r>
            <a:r>
              <a:rPr lang="nl-BE" baseline="-25000" dirty="0">
                <a:latin typeface="+mn-lt"/>
              </a:rPr>
              <a:t>i</a:t>
            </a:r>
            <a:r>
              <a:rPr lang="nl-BE" dirty="0">
                <a:latin typeface="+mn-lt"/>
              </a:rPr>
              <a:t> is the probability to be infected (the prevalence). We use logistic regression in order to model the prevalence as a function of age</a:t>
            </a:r>
            <a:endParaRPr lang="en-US" dirty="0">
              <a:latin typeface="+mn-lt"/>
            </a:endParaRPr>
          </a:p>
        </p:txBody>
      </p:sp>
    </p:spTree>
    <p:extLst>
      <p:ext uri="{BB962C8B-B14F-4D97-AF65-F5344CB8AC3E}">
        <p14:creationId xmlns:p14="http://schemas.microsoft.com/office/powerpoint/2010/main" val="3934402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nl-BE" altLang="nl-BE" sz="3200"/>
              <a:t>The probability of infection</a:t>
            </a:r>
            <a:endParaRPr lang="en-US" altLang="nl-BE" sz="3200"/>
          </a:p>
        </p:txBody>
      </p:sp>
      <p:graphicFrame>
        <p:nvGraphicFramePr>
          <p:cNvPr id="196612" name="Object 2"/>
          <p:cNvGraphicFramePr>
            <a:graphicFrameLocks noGrp="1" noChangeAspect="1"/>
          </p:cNvGraphicFramePr>
          <p:nvPr>
            <p:ph idx="1"/>
          </p:nvPr>
        </p:nvGraphicFramePr>
        <p:xfrm>
          <a:off x="304800" y="2819400"/>
          <a:ext cx="2087563" cy="962025"/>
        </p:xfrm>
        <a:graphic>
          <a:graphicData uri="http://schemas.openxmlformats.org/presentationml/2006/ole">
            <mc:AlternateContent xmlns:mc="http://schemas.openxmlformats.org/markup-compatibility/2006">
              <mc:Choice xmlns:v="urn:schemas-microsoft-com:vml" Requires="v">
                <p:oleObj spid="_x0000_s93282" name="Equation" r:id="rId3" imgW="965200" imgH="444500" progId="Equation.3">
                  <p:embed/>
                </p:oleObj>
              </mc:Choice>
              <mc:Fallback>
                <p:oleObj name="Equation" r:id="rId3" imgW="9652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19400"/>
                        <a:ext cx="2087563" cy="96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6613" name="Text Box 7"/>
          <p:cNvSpPr txBox="1">
            <a:spLocks noChangeArrowheads="1"/>
          </p:cNvSpPr>
          <p:nvPr/>
        </p:nvSpPr>
        <p:spPr bwMode="auto">
          <a:xfrm>
            <a:off x="2590800" y="1557338"/>
            <a:ext cx="6400800"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BE" sz="2400">
                <a:latin typeface="Calibri" pitchFamily="34" charset="0"/>
              </a:rPr>
              <a:t>If β&gt;0 then there is a positive association between the probability and age. This means that the probability of infection increase with age.</a:t>
            </a:r>
          </a:p>
          <a:p>
            <a:pPr eaLnBrk="1" hangingPunct="1">
              <a:spcBef>
                <a:spcPct val="50000"/>
              </a:spcBef>
            </a:pPr>
            <a:r>
              <a:rPr lang="en-US" altLang="nl-BE" sz="2400">
                <a:latin typeface="Calibri" pitchFamily="34" charset="0"/>
              </a:rPr>
              <a:t>If β&lt;0 then there is a negative association between the probability and age. This means that the probability of infection decrease with age.</a:t>
            </a:r>
          </a:p>
          <a:p>
            <a:pPr eaLnBrk="1" hangingPunct="1">
              <a:spcBef>
                <a:spcPct val="50000"/>
              </a:spcBef>
            </a:pPr>
            <a:endParaRPr lang="en-US" altLang="nl-BE" sz="2000">
              <a:latin typeface="Comic Sans MS" pitchFamily="66" charset="0"/>
              <a:cs typeface="Times New Roman" pitchFamily="18" charset="0"/>
            </a:endParaRPr>
          </a:p>
        </p:txBody>
      </p:sp>
    </p:spTree>
    <p:extLst>
      <p:ext uri="{BB962C8B-B14F-4D97-AF65-F5344CB8AC3E}">
        <p14:creationId xmlns:p14="http://schemas.microsoft.com/office/powerpoint/2010/main" val="314645947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4"/>
          <p:cNvSpPr>
            <a:spLocks noGrp="1" noChangeArrowheads="1"/>
          </p:cNvSpPr>
          <p:nvPr>
            <p:ph type="title"/>
          </p:nvPr>
        </p:nvSpPr>
        <p:spPr/>
        <p:txBody>
          <a:bodyPr/>
          <a:lstStyle/>
          <a:p>
            <a:r>
              <a:rPr lang="nl-BE" altLang="nl-BE" sz="3200"/>
              <a:t>logistic in R</a:t>
            </a:r>
            <a:endParaRPr lang="en-US" altLang="nl-BE" sz="3200"/>
          </a:p>
        </p:txBody>
      </p:sp>
      <p:graphicFrame>
        <p:nvGraphicFramePr>
          <p:cNvPr id="197635" name="Object 2"/>
          <p:cNvGraphicFramePr>
            <a:graphicFrameLocks noGrp="1" noChangeAspect="1"/>
          </p:cNvGraphicFramePr>
          <p:nvPr>
            <p:ph sz="half" idx="1"/>
          </p:nvPr>
        </p:nvGraphicFramePr>
        <p:xfrm>
          <a:off x="1044575" y="2270125"/>
          <a:ext cx="1871663" cy="438150"/>
        </p:xfrm>
        <a:graphic>
          <a:graphicData uri="http://schemas.openxmlformats.org/presentationml/2006/ole">
            <mc:AlternateContent xmlns:mc="http://schemas.openxmlformats.org/markup-compatibility/2006">
              <mc:Choice xmlns:v="urn:schemas-microsoft-com:vml" Requires="v">
                <p:oleObj spid="_x0000_s94402" name="Equation" r:id="rId3" imgW="977900" imgH="228600" progId="Equation.3">
                  <p:embed/>
                </p:oleObj>
              </mc:Choice>
              <mc:Fallback>
                <p:oleObj name="Equation" r:id="rId3" imgW="977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75" y="2270125"/>
                        <a:ext cx="1871663"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7636" name="Rectangle 11"/>
          <p:cNvSpPr>
            <a:spLocks noChangeArrowheads="1"/>
          </p:cNvSpPr>
          <p:nvPr/>
        </p:nvSpPr>
        <p:spPr bwMode="auto">
          <a:xfrm>
            <a:off x="1042988" y="2990850"/>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nl-BE"/>
              <a:t>pos/N</a:t>
            </a:r>
          </a:p>
        </p:txBody>
      </p:sp>
      <p:sp>
        <p:nvSpPr>
          <p:cNvPr id="197637" name="Line 12"/>
          <p:cNvSpPr>
            <a:spLocks noChangeShapeType="1"/>
          </p:cNvSpPr>
          <p:nvPr/>
        </p:nvSpPr>
        <p:spPr bwMode="auto">
          <a:xfrm flipH="1" flipV="1">
            <a:off x="1258888" y="2636838"/>
            <a:ext cx="144462" cy="431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97638" name="Line 13"/>
          <p:cNvSpPr>
            <a:spLocks noChangeShapeType="1"/>
          </p:cNvSpPr>
          <p:nvPr/>
        </p:nvSpPr>
        <p:spPr bwMode="auto">
          <a:xfrm flipV="1">
            <a:off x="1690688" y="2636838"/>
            <a:ext cx="217487" cy="4318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graphicFrame>
        <p:nvGraphicFramePr>
          <p:cNvPr id="197639" name="Object 3"/>
          <p:cNvGraphicFramePr>
            <a:graphicFrameLocks noGrp="1" noChangeAspect="1"/>
          </p:cNvGraphicFramePr>
          <p:nvPr>
            <p:ph sz="half" idx="2"/>
          </p:nvPr>
        </p:nvGraphicFramePr>
        <p:xfrm>
          <a:off x="2895600" y="5105400"/>
          <a:ext cx="3311525" cy="527050"/>
        </p:xfrm>
        <a:graphic>
          <a:graphicData uri="http://schemas.openxmlformats.org/presentationml/2006/ole">
            <mc:AlternateContent xmlns:mc="http://schemas.openxmlformats.org/markup-compatibility/2006">
              <mc:Choice xmlns:v="urn:schemas-microsoft-com:vml" Requires="v">
                <p:oleObj spid="_x0000_s94403" name="Equation" r:id="rId5" imgW="1435100" imgH="228600" progId="Equation.3">
                  <p:embed/>
                </p:oleObj>
              </mc:Choice>
              <mc:Fallback>
                <p:oleObj name="Equation" r:id="rId5" imgW="1435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105400"/>
                        <a:ext cx="3311525"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7640" name="Rectangle 16"/>
          <p:cNvSpPr>
            <a:spLocks noChangeArrowheads="1"/>
          </p:cNvSpPr>
          <p:nvPr/>
        </p:nvSpPr>
        <p:spPr bwMode="auto">
          <a:xfrm>
            <a:off x="3276600" y="5876925"/>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nl-BE"/>
              <a:t>model pos/N=age</a:t>
            </a:r>
          </a:p>
        </p:txBody>
      </p:sp>
      <p:sp>
        <p:nvSpPr>
          <p:cNvPr id="197641" name="Line 17"/>
          <p:cNvSpPr>
            <a:spLocks noChangeShapeType="1"/>
          </p:cNvSpPr>
          <p:nvPr/>
        </p:nvSpPr>
        <p:spPr bwMode="auto">
          <a:xfrm flipV="1">
            <a:off x="5148263" y="5516563"/>
            <a:ext cx="1008062" cy="504825"/>
          </a:xfrm>
          <a:prstGeom prst="line">
            <a:avLst/>
          </a:prstGeom>
          <a:noFill/>
          <a:ln w="9525">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97643" name="TextBox 12"/>
          <p:cNvSpPr txBox="1">
            <a:spLocks noChangeArrowheads="1"/>
          </p:cNvSpPr>
          <p:nvPr/>
        </p:nvSpPr>
        <p:spPr bwMode="auto">
          <a:xfrm>
            <a:off x="228600" y="3657600"/>
            <a:ext cx="868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sz="2400">
                <a:latin typeface="SAS Monospace" pitchFamily="49" charset="0"/>
              </a:rPr>
              <a:t>fit.malaria&lt;-glm(cbind(posi,negi)~agei,</a:t>
            </a:r>
          </a:p>
          <a:p>
            <a:pPr eaLnBrk="1" hangingPunct="1"/>
            <a:r>
              <a:rPr lang="nl-BE" altLang="nl-BE" sz="2400">
                <a:latin typeface="SAS Monospace" pitchFamily="49" charset="0"/>
              </a:rPr>
              <a:t>             family=binomial(link="logit"))</a:t>
            </a:r>
          </a:p>
        </p:txBody>
      </p:sp>
    </p:spTree>
    <p:extLst>
      <p:ext uri="{BB962C8B-B14F-4D97-AF65-F5344CB8AC3E}">
        <p14:creationId xmlns:p14="http://schemas.microsoft.com/office/powerpoint/2010/main" val="36860316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title"/>
          </p:nvPr>
        </p:nvSpPr>
        <p:spPr/>
        <p:txBody>
          <a:bodyPr/>
          <a:lstStyle/>
          <a:p>
            <a:r>
              <a:rPr lang="nl-BE" altLang="nl-BE" sz="3200"/>
              <a:t>Parameters estimate</a:t>
            </a:r>
            <a:endParaRPr lang="en-US" altLang="nl-BE" sz="3200"/>
          </a:p>
        </p:txBody>
      </p:sp>
      <p:sp>
        <p:nvSpPr>
          <p:cNvPr id="198659" name="Rectangle 1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198660" name="Rectangle 12"/>
          <p:cNvSpPr>
            <a:spLocks noChangeArrowheads="1"/>
          </p:cNvSpPr>
          <p:nvPr/>
        </p:nvSpPr>
        <p:spPr bwMode="auto">
          <a:xfrm>
            <a:off x="36513"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98661" name="Object 2"/>
          <p:cNvGraphicFramePr>
            <a:graphicFrameLocks noChangeAspect="1"/>
          </p:cNvGraphicFramePr>
          <p:nvPr/>
        </p:nvGraphicFramePr>
        <p:xfrm>
          <a:off x="314325" y="2060575"/>
          <a:ext cx="1889125" cy="365125"/>
        </p:xfrm>
        <a:graphic>
          <a:graphicData uri="http://schemas.openxmlformats.org/presentationml/2006/ole">
            <mc:AlternateContent xmlns:mc="http://schemas.openxmlformats.org/markup-compatibility/2006">
              <mc:Choice xmlns:v="urn:schemas-microsoft-com:vml" Requires="v">
                <p:oleObj spid="_x0000_s95426" name="Equation" r:id="rId3" imgW="1333500" imgH="254000" progId="Equation.3">
                  <p:embed/>
                </p:oleObj>
              </mc:Choice>
              <mc:Fallback>
                <p:oleObj name="Equation" r:id="rId3" imgW="13335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2060575"/>
                        <a:ext cx="18891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8662" name="Rectangle 16"/>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98663" name="Object 3"/>
          <p:cNvGraphicFramePr>
            <a:graphicFrameLocks noChangeAspect="1"/>
          </p:cNvGraphicFramePr>
          <p:nvPr/>
        </p:nvGraphicFramePr>
        <p:xfrm>
          <a:off x="142875" y="2852738"/>
          <a:ext cx="2430463" cy="338137"/>
        </p:xfrm>
        <a:graphic>
          <a:graphicData uri="http://schemas.openxmlformats.org/presentationml/2006/ole">
            <mc:AlternateContent xmlns:mc="http://schemas.openxmlformats.org/markup-compatibility/2006">
              <mc:Choice xmlns:v="urn:schemas-microsoft-com:vml" Requires="v">
                <p:oleObj spid="_x0000_s95427" name="Equation" r:id="rId5" imgW="1854200" imgH="254000" progId="Equation.3">
                  <p:embed/>
                </p:oleObj>
              </mc:Choice>
              <mc:Fallback>
                <p:oleObj name="Equation" r:id="rId5" imgW="1854200" imgH="25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 y="2852738"/>
                        <a:ext cx="24304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8664" name="Line 17"/>
          <p:cNvSpPr>
            <a:spLocks noChangeShapeType="1"/>
          </p:cNvSpPr>
          <p:nvPr/>
        </p:nvSpPr>
        <p:spPr bwMode="auto">
          <a:xfrm>
            <a:off x="1258888" y="2420938"/>
            <a:ext cx="0" cy="503237"/>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98665" name="Line 18"/>
          <p:cNvSpPr>
            <a:spLocks noChangeShapeType="1"/>
          </p:cNvSpPr>
          <p:nvPr/>
        </p:nvSpPr>
        <p:spPr bwMode="auto">
          <a:xfrm>
            <a:off x="1692275" y="2420938"/>
            <a:ext cx="0" cy="503237"/>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198667" name="TextBox 11"/>
          <p:cNvSpPr txBox="1">
            <a:spLocks noChangeArrowheads="1"/>
          </p:cNvSpPr>
          <p:nvPr/>
        </p:nvSpPr>
        <p:spPr bwMode="auto">
          <a:xfrm>
            <a:off x="2895600" y="2057400"/>
            <a:ext cx="6096000"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sz="1400">
                <a:latin typeface="SAS Monospace" pitchFamily="49" charset="0"/>
              </a:rPr>
              <a:t>&gt; summary(fit.malaria)</a:t>
            </a:r>
          </a:p>
          <a:p>
            <a:pPr eaLnBrk="1" hangingPunct="1"/>
            <a:endParaRPr lang="nl-BE" altLang="nl-BE" sz="1400">
              <a:latin typeface="SAS Monospace" pitchFamily="49" charset="0"/>
            </a:endParaRPr>
          </a:p>
          <a:p>
            <a:pPr eaLnBrk="1" hangingPunct="1"/>
            <a:r>
              <a:rPr lang="nl-BE" altLang="nl-BE" sz="1400">
                <a:latin typeface="SAS Monospace" pitchFamily="49" charset="0"/>
              </a:rPr>
              <a:t>Call:</a:t>
            </a:r>
          </a:p>
          <a:p>
            <a:pPr eaLnBrk="1" hangingPunct="1"/>
            <a:r>
              <a:rPr lang="nl-BE" altLang="nl-BE" sz="1400">
                <a:latin typeface="SAS Monospace" pitchFamily="49" charset="0"/>
              </a:rPr>
              <a:t>glm(formula = cbind(posi, negi) ~ agei, family = binomial(link = "logit"))</a:t>
            </a:r>
          </a:p>
          <a:p>
            <a:pPr eaLnBrk="1" hangingPunct="1"/>
            <a:endParaRPr lang="nl-BE" altLang="nl-BE" sz="1400">
              <a:latin typeface="SAS Monospace" pitchFamily="49" charset="0"/>
            </a:endParaRPr>
          </a:p>
          <a:p>
            <a:pPr eaLnBrk="1" hangingPunct="1"/>
            <a:r>
              <a:rPr lang="nl-BE" altLang="nl-BE" sz="1400">
                <a:latin typeface="SAS Monospace" pitchFamily="49" charset="0"/>
              </a:rPr>
              <a:t>Deviance Residuals: </a:t>
            </a:r>
          </a:p>
          <a:p>
            <a:pPr eaLnBrk="1" hangingPunct="1"/>
            <a:r>
              <a:rPr lang="nl-BE" altLang="nl-BE" sz="1400">
                <a:latin typeface="SAS Monospace" pitchFamily="49" charset="0"/>
              </a:rPr>
              <a:t>     Min        1Q    Median        3Q       Max  </a:t>
            </a:r>
          </a:p>
          <a:p>
            <a:pPr eaLnBrk="1" hangingPunct="1"/>
            <a:r>
              <a:rPr lang="nl-BE" altLang="nl-BE" sz="1400">
                <a:latin typeface="SAS Monospace" pitchFamily="49" charset="0"/>
              </a:rPr>
              <a:t>-2.78685  -1.31863  -0.05053   0.66752   2.38275  </a:t>
            </a:r>
          </a:p>
          <a:p>
            <a:pPr eaLnBrk="1" hangingPunct="1"/>
            <a:endParaRPr lang="nl-BE" altLang="nl-BE" sz="1400">
              <a:latin typeface="SAS Monospace" pitchFamily="49" charset="0"/>
            </a:endParaRPr>
          </a:p>
          <a:p>
            <a:pPr eaLnBrk="1" hangingPunct="1"/>
            <a:r>
              <a:rPr lang="nl-BE" altLang="nl-BE" sz="1400">
                <a:latin typeface="SAS Monospace" pitchFamily="49" charset="0"/>
              </a:rPr>
              <a:t>Coefficients:</a:t>
            </a:r>
          </a:p>
          <a:p>
            <a:pPr eaLnBrk="1" hangingPunct="1"/>
            <a:r>
              <a:rPr lang="nl-BE" altLang="nl-BE" sz="1400">
                <a:latin typeface="SAS Monospace" pitchFamily="49" charset="0"/>
              </a:rPr>
              <a:t>             Estimate Std. Error z value Pr(&gt;|z|)    </a:t>
            </a:r>
          </a:p>
          <a:p>
            <a:pPr eaLnBrk="1" hangingPunct="1"/>
            <a:r>
              <a:rPr lang="nl-BE" altLang="nl-BE" sz="1400">
                <a:latin typeface="SAS Monospace" pitchFamily="49" charset="0"/>
              </a:rPr>
              <a:t>(Intercept) -2.714074   0.151740 -17.886   &lt;2e-16 ***</a:t>
            </a:r>
          </a:p>
          <a:p>
            <a:pPr eaLnBrk="1" hangingPunct="1"/>
            <a:r>
              <a:rPr lang="nl-BE" altLang="nl-BE" sz="1400">
                <a:latin typeface="SAS Monospace" pitchFamily="49" charset="0"/>
              </a:rPr>
              <a:t>agei         0.044672   0.004511   9.904   &lt;2e-16 ***</a:t>
            </a:r>
          </a:p>
          <a:p>
            <a:pPr eaLnBrk="1" hangingPunct="1"/>
            <a:r>
              <a:rPr lang="nl-BE" altLang="nl-BE" sz="1400">
                <a:latin typeface="SAS Monospace" pitchFamily="49" charset="0"/>
              </a:rPr>
              <a:t>---</a:t>
            </a:r>
          </a:p>
          <a:p>
            <a:pPr eaLnBrk="1" hangingPunct="1"/>
            <a:r>
              <a:rPr lang="nl-BE" altLang="nl-BE" sz="1400">
                <a:latin typeface="SAS Monospace" pitchFamily="49" charset="0"/>
              </a:rPr>
              <a:t>Signif. codes:  0 ‘***’ 0.001 ‘**’ 0.01 ‘*’ 0.05 ‘.’ 0.1 ‘ ’ 1 </a:t>
            </a:r>
          </a:p>
        </p:txBody>
      </p:sp>
    </p:spTree>
    <p:extLst>
      <p:ext uri="{BB962C8B-B14F-4D97-AF65-F5344CB8AC3E}">
        <p14:creationId xmlns:p14="http://schemas.microsoft.com/office/powerpoint/2010/main" val="289245606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6"/>
          <p:cNvSpPr>
            <a:spLocks noGrp="1" noChangeArrowheads="1"/>
          </p:cNvSpPr>
          <p:nvPr>
            <p:ph type="title"/>
          </p:nvPr>
        </p:nvSpPr>
        <p:spPr>
          <a:xfrm>
            <a:off x="381000" y="304800"/>
            <a:ext cx="8229600" cy="1143000"/>
          </a:xfrm>
        </p:spPr>
        <p:txBody>
          <a:bodyPr/>
          <a:lstStyle/>
          <a:p>
            <a:r>
              <a:rPr lang="nl-BE" altLang="nl-BE" sz="3200"/>
              <a:t>Data and predicted values</a:t>
            </a:r>
            <a:endParaRPr lang="en-US" altLang="nl-BE" sz="3200"/>
          </a:p>
        </p:txBody>
      </p:sp>
      <p:graphicFrame>
        <p:nvGraphicFramePr>
          <p:cNvPr id="199683" name="Object 2"/>
          <p:cNvGraphicFramePr>
            <a:graphicFrameLocks noGrp="1" noChangeAspect="1"/>
          </p:cNvGraphicFramePr>
          <p:nvPr>
            <p:ph idx="1"/>
          </p:nvPr>
        </p:nvGraphicFramePr>
        <p:xfrm>
          <a:off x="3059113" y="1773238"/>
          <a:ext cx="5715000" cy="4414837"/>
        </p:xfrm>
        <a:graphic>
          <a:graphicData uri="http://schemas.openxmlformats.org/presentationml/2006/ole">
            <mc:AlternateContent xmlns:mc="http://schemas.openxmlformats.org/markup-compatibility/2006">
              <mc:Choice xmlns:v="urn:schemas-microsoft-com:vml" Requires="v">
                <p:oleObj spid="_x0000_s96546" name="Graph Sheet" r:id="rId3" imgW="10058400" imgH="7771395" progId="SPLUSGraphSheetFileType">
                  <p:embed/>
                </p:oleObj>
              </mc:Choice>
              <mc:Fallback>
                <p:oleObj name="Graph Sheet" r:id="rId3" imgW="10058400" imgH="7771395" progId="SPLUSGraphSheetFileTyp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773238"/>
                        <a:ext cx="5715000" cy="441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9684" name="Rectangle 9"/>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nl-BE" altLang="nl-BE"/>
          </a:p>
        </p:txBody>
      </p:sp>
      <p:graphicFrame>
        <p:nvGraphicFramePr>
          <p:cNvPr id="199685" name="Object 3"/>
          <p:cNvGraphicFramePr>
            <a:graphicFrameLocks noChangeAspect="1"/>
          </p:cNvGraphicFramePr>
          <p:nvPr/>
        </p:nvGraphicFramePr>
        <p:xfrm>
          <a:off x="579438" y="2420938"/>
          <a:ext cx="2368550" cy="328612"/>
        </p:xfrm>
        <a:graphic>
          <a:graphicData uri="http://schemas.openxmlformats.org/presentationml/2006/ole">
            <mc:AlternateContent xmlns:mc="http://schemas.openxmlformats.org/markup-compatibility/2006">
              <mc:Choice xmlns:v="urn:schemas-microsoft-com:vml" Requires="v">
                <p:oleObj spid="_x0000_s96547" name="Equation" r:id="rId5" imgW="1854200" imgH="254000" progId="Equation.3">
                  <p:embed/>
                </p:oleObj>
              </mc:Choice>
              <mc:Fallback>
                <p:oleObj name="Equation" r:id="rId5" imgW="1854200" imgH="25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438" y="2420938"/>
                        <a:ext cx="236855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9686"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199687" name="Object 4"/>
          <p:cNvGraphicFramePr>
            <a:graphicFrameLocks noChangeAspect="1"/>
          </p:cNvGraphicFramePr>
          <p:nvPr/>
        </p:nvGraphicFramePr>
        <p:xfrm>
          <a:off x="674688" y="3789363"/>
          <a:ext cx="1963737" cy="652462"/>
        </p:xfrm>
        <a:graphic>
          <a:graphicData uri="http://schemas.openxmlformats.org/presentationml/2006/ole">
            <mc:AlternateContent xmlns:mc="http://schemas.openxmlformats.org/markup-compatibility/2006">
              <mc:Choice xmlns:v="urn:schemas-microsoft-com:vml" Requires="v">
                <p:oleObj spid="_x0000_s96548" name="Equation" r:id="rId7" imgW="1257300" imgH="419100" progId="Equation.3">
                  <p:embed/>
                </p:oleObj>
              </mc:Choice>
              <mc:Fallback>
                <p:oleObj name="Equation" r:id="rId7" imgW="12573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688" y="3789363"/>
                        <a:ext cx="1963737"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9688" name="Line 12"/>
          <p:cNvSpPr>
            <a:spLocks noChangeShapeType="1"/>
          </p:cNvSpPr>
          <p:nvPr/>
        </p:nvSpPr>
        <p:spPr bwMode="auto">
          <a:xfrm>
            <a:off x="2627313" y="4149725"/>
            <a:ext cx="2808287" cy="6477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Tree>
    <p:extLst>
      <p:ext uri="{BB962C8B-B14F-4D97-AF65-F5344CB8AC3E}">
        <p14:creationId xmlns:p14="http://schemas.microsoft.com/office/powerpoint/2010/main" val="337360773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nl-BE" altLang="nl-BE" sz="3200"/>
              <a:t>The odds ratio: point estimator</a:t>
            </a:r>
            <a:endParaRPr lang="en-US" altLang="nl-BE" sz="3200"/>
          </a:p>
        </p:txBody>
      </p:sp>
      <p:sp>
        <p:nvSpPr>
          <p:cNvPr id="200708" name="Text Box 6"/>
          <p:cNvSpPr txBox="1">
            <a:spLocks noChangeArrowheads="1"/>
          </p:cNvSpPr>
          <p:nvPr/>
        </p:nvSpPr>
        <p:spPr bwMode="auto">
          <a:xfrm>
            <a:off x="685800" y="2819400"/>
            <a:ext cx="81375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ltLang="nl-BE" sz="2400">
                <a:latin typeface="Calibri" pitchFamily="34" charset="0"/>
              </a:rPr>
              <a:t>How to calculate the odds ratio ? For continuous predictor the odds ratio is given by</a:t>
            </a:r>
          </a:p>
          <a:p>
            <a:pPr eaLnBrk="1" hangingPunct="1">
              <a:spcBef>
                <a:spcPct val="50000"/>
              </a:spcBef>
            </a:pPr>
            <a:r>
              <a:rPr lang="en-GB" altLang="nl-BE" sz="2400">
                <a:latin typeface="Calibri" pitchFamily="34" charset="0"/>
                <a:cs typeface="Arial" charset="0"/>
              </a:rPr>
              <a:t>θ=exp(</a:t>
            </a:r>
            <a:r>
              <a:rPr lang="en-GB" altLang="nl-BE" sz="2400">
                <a:latin typeface="Calibri" pitchFamily="34" charset="0"/>
                <a:cs typeface="Times New Roman" pitchFamily="18" charset="0"/>
              </a:rPr>
              <a:t>β).</a:t>
            </a:r>
          </a:p>
          <a:p>
            <a:pPr eaLnBrk="1" hangingPunct="1">
              <a:spcBef>
                <a:spcPct val="50000"/>
              </a:spcBef>
            </a:pPr>
            <a:r>
              <a:rPr lang="en-GB" altLang="nl-BE" sz="2400">
                <a:latin typeface="Calibri" pitchFamily="34" charset="0"/>
                <a:cs typeface="Times New Roman" pitchFamily="18" charset="0"/>
              </a:rPr>
              <a:t>In our example θ=exp(0.0447)=</a:t>
            </a:r>
            <a:r>
              <a:rPr lang="en-GB" altLang="nl-BE" sz="2400">
                <a:solidFill>
                  <a:srgbClr val="FF3300"/>
                </a:solidFill>
                <a:latin typeface="Calibri" pitchFamily="34" charset="0"/>
                <a:cs typeface="Times New Roman" pitchFamily="18" charset="0"/>
              </a:rPr>
              <a:t>1.046</a:t>
            </a:r>
            <a:r>
              <a:rPr lang="en-GB" altLang="nl-BE" sz="2400">
                <a:latin typeface="Calibri" pitchFamily="34" charset="0"/>
                <a:cs typeface="Times New Roman" pitchFamily="18" charset="0"/>
              </a:rPr>
              <a:t>.</a:t>
            </a:r>
          </a:p>
          <a:p>
            <a:pPr eaLnBrk="1" hangingPunct="1">
              <a:spcBef>
                <a:spcPct val="50000"/>
              </a:spcBef>
            </a:pPr>
            <a:r>
              <a:rPr lang="en-GB" altLang="nl-BE" sz="2400">
                <a:latin typeface="Calibri" pitchFamily="34" charset="0"/>
                <a:cs typeface="Times New Roman" pitchFamily="18" charset="0"/>
              </a:rPr>
              <a:t>Implies per unit increase of the odds to be infected by malaria increase by 4.6%</a:t>
            </a:r>
          </a:p>
        </p:txBody>
      </p:sp>
      <p:sp>
        <p:nvSpPr>
          <p:cNvPr id="200709" name="TextBox 5"/>
          <p:cNvSpPr txBox="1">
            <a:spLocks noChangeArrowheads="1"/>
          </p:cNvSpPr>
          <p:nvPr/>
        </p:nvSpPr>
        <p:spPr bwMode="auto">
          <a:xfrm>
            <a:off x="2819400" y="1905000"/>
            <a:ext cx="3581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sz="2400">
                <a:latin typeface="SAS Monospace" pitchFamily="49" charset="0"/>
              </a:rPr>
              <a:t>&gt; exp(0.044672)</a:t>
            </a:r>
          </a:p>
          <a:p>
            <a:pPr eaLnBrk="1" hangingPunct="1"/>
            <a:r>
              <a:rPr lang="nl-BE" altLang="nl-BE" sz="2400">
                <a:latin typeface="SAS Monospace" pitchFamily="49" charset="0"/>
              </a:rPr>
              <a:t>[1] 1.045685</a:t>
            </a:r>
          </a:p>
        </p:txBody>
      </p:sp>
    </p:spTree>
    <p:extLst>
      <p:ext uri="{BB962C8B-B14F-4D97-AF65-F5344CB8AC3E}">
        <p14:creationId xmlns:p14="http://schemas.microsoft.com/office/powerpoint/2010/main" val="22667020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5"/>
          <p:cNvSpPr>
            <a:spLocks noGrp="1"/>
          </p:cNvSpPr>
          <p:nvPr>
            <p:ph type="title"/>
          </p:nvPr>
        </p:nvSpPr>
        <p:spPr/>
        <p:txBody>
          <a:bodyPr/>
          <a:lstStyle/>
          <a:p>
            <a:r>
              <a:rPr lang="en-ZA" altLang="nl-BE" sz="3200">
                <a:solidFill>
                  <a:srgbClr val="3333FF"/>
                </a:solidFill>
              </a:rPr>
              <a:t>Example 4: HIV data</a:t>
            </a:r>
            <a:endParaRPr lang="nl-BE" altLang="nl-BE" sz="3200">
              <a:solidFill>
                <a:srgbClr val="3333FF"/>
              </a:solidFill>
            </a:endParaRPr>
          </a:p>
        </p:txBody>
      </p:sp>
      <p:sp>
        <p:nvSpPr>
          <p:cNvPr id="201731" name="Content Placeholder 6"/>
          <p:cNvSpPr>
            <a:spLocks noGrp="1"/>
          </p:cNvSpPr>
          <p:nvPr>
            <p:ph idx="1"/>
          </p:nvPr>
        </p:nvSpPr>
        <p:spPr>
          <a:xfrm>
            <a:off x="457200" y="1600200"/>
            <a:ext cx="8229600" cy="1143000"/>
          </a:xfrm>
        </p:spPr>
        <p:txBody>
          <a:bodyPr/>
          <a:lstStyle/>
          <a:p>
            <a:r>
              <a:rPr lang="en-US" altLang="nl-BE" sz="2400"/>
              <a:t>Dependency of the probability to be HIV positive on different covariates.</a:t>
            </a:r>
          </a:p>
          <a:p>
            <a:endParaRPr lang="nl-BE" altLang="nl-BE"/>
          </a:p>
        </p:txBody>
      </p:sp>
      <p:sp>
        <p:nvSpPr>
          <p:cNvPr id="5" name="Slide Number Placeholder 4"/>
          <p:cNvSpPr>
            <a:spLocks noGrp="1"/>
          </p:cNvSpPr>
          <p:nvPr>
            <p:ph type="sldNum" sz="quarter" idx="12"/>
          </p:nvPr>
        </p:nvSpPr>
        <p:spPr/>
        <p:txBody>
          <a:bodyPr/>
          <a:lstStyle/>
          <a:p>
            <a:pPr>
              <a:defRPr/>
            </a:pPr>
            <a:fld id="{92CB6C31-5BE3-4E71-AD0C-550BFF49C77C}" type="slidenum">
              <a:rPr lang="en-US" smtClean="0"/>
              <a:pPr>
                <a:defRPr/>
              </a:pPr>
              <a:t>256</a:t>
            </a:fld>
            <a:endParaRPr lang="en-US" dirty="0"/>
          </a:p>
        </p:txBody>
      </p:sp>
      <p:graphicFrame>
        <p:nvGraphicFramePr>
          <p:cNvPr id="201733" name="Object 3"/>
          <p:cNvGraphicFramePr>
            <a:graphicFrameLocks noChangeAspect="1"/>
          </p:cNvGraphicFramePr>
          <p:nvPr/>
        </p:nvGraphicFramePr>
        <p:xfrm>
          <a:off x="914400" y="2743200"/>
          <a:ext cx="2119313" cy="977900"/>
        </p:xfrm>
        <a:graphic>
          <a:graphicData uri="http://schemas.openxmlformats.org/presentationml/2006/ole">
            <mc:AlternateContent xmlns:mc="http://schemas.openxmlformats.org/markup-compatibility/2006">
              <mc:Choice xmlns:v="urn:schemas-microsoft-com:vml" Requires="v">
                <p:oleObj spid="_x0000_s97570" name="Vergelijking" r:id="rId3" imgW="990600" imgH="457200" progId="Equation.3">
                  <p:embed/>
                </p:oleObj>
              </mc:Choice>
              <mc:Fallback>
                <p:oleObj name="Vergelijking" r:id="rId3" imgW="9906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743200"/>
                        <a:ext cx="2119313"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34" name="Object 2"/>
          <p:cNvGraphicFramePr>
            <a:graphicFrameLocks noChangeAspect="1"/>
          </p:cNvGraphicFramePr>
          <p:nvPr/>
        </p:nvGraphicFramePr>
        <p:xfrm>
          <a:off x="990600" y="4038600"/>
          <a:ext cx="1738313" cy="549275"/>
        </p:xfrm>
        <a:graphic>
          <a:graphicData uri="http://schemas.openxmlformats.org/presentationml/2006/ole">
            <mc:AlternateContent xmlns:mc="http://schemas.openxmlformats.org/markup-compatibility/2006">
              <mc:Choice xmlns:v="urn:schemas-microsoft-com:vml" Requires="v">
                <p:oleObj spid="_x0000_s97571" name="Vergelijking" r:id="rId5" imgW="723586" imgH="228501" progId="Equation.3">
                  <p:embed/>
                </p:oleObj>
              </mc:Choice>
              <mc:Fallback>
                <p:oleObj name="Vergelijking" r:id="rId5" imgW="72358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038600"/>
                        <a:ext cx="1738313"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1735" name="Object 4"/>
          <p:cNvGraphicFramePr>
            <a:graphicFrameLocks noChangeAspect="1"/>
          </p:cNvGraphicFramePr>
          <p:nvPr/>
        </p:nvGraphicFramePr>
        <p:xfrm>
          <a:off x="990600" y="4876800"/>
          <a:ext cx="1465263" cy="549275"/>
        </p:xfrm>
        <a:graphic>
          <a:graphicData uri="http://schemas.openxmlformats.org/presentationml/2006/ole">
            <mc:AlternateContent xmlns:mc="http://schemas.openxmlformats.org/markup-compatibility/2006">
              <mc:Choice xmlns:v="urn:schemas-microsoft-com:vml" Requires="v">
                <p:oleObj spid="_x0000_s97572" name="Vergelijking" r:id="rId7" imgW="609600" imgH="228600" progId="Equation.3">
                  <p:embed/>
                </p:oleObj>
              </mc:Choice>
              <mc:Fallback>
                <p:oleObj name="Vergelijking" r:id="rId7" imgW="6096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876800"/>
                        <a:ext cx="1465263"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ight Brace 12"/>
          <p:cNvSpPr/>
          <p:nvPr/>
        </p:nvSpPr>
        <p:spPr>
          <a:xfrm>
            <a:off x="3657600" y="2819400"/>
            <a:ext cx="457200" cy="25146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nl-BE"/>
          </a:p>
        </p:txBody>
      </p:sp>
      <p:sp>
        <p:nvSpPr>
          <p:cNvPr id="14" name="Content Placeholder 6"/>
          <p:cNvSpPr txBox="1">
            <a:spLocks/>
          </p:cNvSpPr>
          <p:nvPr/>
        </p:nvSpPr>
        <p:spPr bwMode="auto">
          <a:xfrm>
            <a:off x="4495800" y="3429000"/>
            <a:ext cx="4114800" cy="990600"/>
          </a:xfrm>
          <a:prstGeom prst="rect">
            <a:avLst/>
          </a:prstGeom>
          <a:noFill/>
          <a:ln w="9525">
            <a:noFill/>
            <a:miter lim="800000"/>
            <a:headEnd/>
            <a:tailEnd/>
          </a:ln>
        </p:spPr>
        <p:txBody>
          <a:bodyPr/>
          <a:lstStyle/>
          <a:p>
            <a:pPr marL="342900" indent="-342900" eaLnBrk="0" hangingPunct="0">
              <a:spcBef>
                <a:spcPct val="20000"/>
              </a:spcBef>
              <a:defRPr/>
            </a:pPr>
            <a:r>
              <a:rPr lang="en-US" sz="2400" dirty="0">
                <a:latin typeface="+mn-lt"/>
              </a:rPr>
              <a:t>Does the probability to be HIV</a:t>
            </a:r>
          </a:p>
          <a:p>
            <a:pPr marL="342900" indent="-342900" eaLnBrk="0" hangingPunct="0">
              <a:spcBef>
                <a:spcPct val="20000"/>
              </a:spcBef>
              <a:defRPr/>
            </a:pPr>
            <a:r>
              <a:rPr lang="en-US" sz="2400" dirty="0">
                <a:latin typeface="+mn-lt"/>
              </a:rPr>
              <a:t> positive depends on age</a:t>
            </a:r>
            <a:endParaRPr lang="nl-BE" sz="3200" dirty="0">
              <a:latin typeface="+mn-lt"/>
            </a:endParaRPr>
          </a:p>
        </p:txBody>
      </p:sp>
    </p:spTree>
    <p:extLst>
      <p:ext uri="{BB962C8B-B14F-4D97-AF65-F5344CB8AC3E}">
        <p14:creationId xmlns:p14="http://schemas.microsoft.com/office/powerpoint/2010/main" val="5136725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altLang="nl-BE" sz="3200">
                <a:solidFill>
                  <a:srgbClr val="3333FF"/>
                </a:solidFill>
              </a:rPr>
              <a:t>Example 4: HIV data</a:t>
            </a:r>
            <a:endParaRPr lang="nl-BE" altLang="nl-BE" sz="3200">
              <a:solidFill>
                <a:srgbClr val="3333FF"/>
              </a:solidFill>
            </a:endParaRPr>
          </a:p>
        </p:txBody>
      </p:sp>
      <p:sp>
        <p:nvSpPr>
          <p:cNvPr id="4" name="Slide Number Placeholder 3"/>
          <p:cNvSpPr>
            <a:spLocks noGrp="1"/>
          </p:cNvSpPr>
          <p:nvPr>
            <p:ph type="sldNum" sz="quarter" idx="12"/>
          </p:nvPr>
        </p:nvSpPr>
        <p:spPr/>
        <p:txBody>
          <a:bodyPr/>
          <a:lstStyle/>
          <a:p>
            <a:pPr>
              <a:defRPr/>
            </a:pPr>
            <a:fld id="{2E3FA855-E935-4C9D-AFF0-4E53E135418B}" type="slidenum">
              <a:rPr lang="en-US" smtClean="0"/>
              <a:pPr>
                <a:defRPr/>
              </a:pPr>
              <a:t>257</a:t>
            </a:fld>
            <a:endParaRPr lang="en-US" dirty="0"/>
          </a:p>
        </p:txBody>
      </p:sp>
      <p:sp>
        <p:nvSpPr>
          <p:cNvPr id="202756" name="Rectangle 4"/>
          <p:cNvSpPr>
            <a:spLocks noChangeArrowheads="1"/>
          </p:cNvSpPr>
          <p:nvPr/>
        </p:nvSpPr>
        <p:spPr bwMode="auto">
          <a:xfrm>
            <a:off x="0" y="15240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a:latin typeface="SAS Monospace" pitchFamily="49" charset="0"/>
              </a:rPr>
              <a:t>&gt; par(mfrow=c(1,1))</a:t>
            </a:r>
          </a:p>
          <a:p>
            <a:pPr eaLnBrk="1" hangingPunct="1"/>
            <a:r>
              <a:rPr lang="nl-BE" altLang="nl-BE">
                <a:latin typeface="SAS Monospace" pitchFamily="49" charset="0"/>
              </a:rPr>
              <a:t>&gt; plot(hivdat$age,hivdat$hiv)</a:t>
            </a:r>
          </a:p>
        </p:txBody>
      </p:sp>
      <p:pic>
        <p:nvPicPr>
          <p:cNvPr id="2027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525" y="762000"/>
            <a:ext cx="54006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52400" y="2590800"/>
            <a:ext cx="3962400" cy="1570038"/>
          </a:xfrm>
          <a:prstGeom prst="rect">
            <a:avLst/>
          </a:prstGeom>
          <a:noFill/>
        </p:spPr>
        <p:txBody>
          <a:bodyPr>
            <a:spAutoFit/>
          </a:bodyPr>
          <a:lstStyle/>
          <a:p>
            <a:pPr>
              <a:buFont typeface="Arial" pitchFamily="34" charset="0"/>
              <a:buChar char="•"/>
              <a:defRPr/>
            </a:pPr>
            <a:r>
              <a:rPr lang="en-US" sz="2400" dirty="0">
                <a:latin typeface="+mn-lt"/>
              </a:rPr>
              <a:t>Continuous predictor.</a:t>
            </a:r>
          </a:p>
          <a:p>
            <a:pPr>
              <a:buFont typeface="Arial" pitchFamily="34" charset="0"/>
              <a:buChar char="•"/>
              <a:defRPr/>
            </a:pPr>
            <a:r>
              <a:rPr lang="en-US" sz="2400" dirty="0">
                <a:latin typeface="+mn-lt"/>
              </a:rPr>
              <a:t>Age as predictor variable.</a:t>
            </a:r>
          </a:p>
          <a:p>
            <a:pPr>
              <a:buFont typeface="Arial" pitchFamily="34" charset="0"/>
              <a:buChar char="•"/>
              <a:defRPr/>
            </a:pPr>
            <a:r>
              <a:rPr lang="en-US" sz="2400" dirty="0">
                <a:latin typeface="+mn-lt"/>
              </a:rPr>
              <a:t>Response: HIV STATUS</a:t>
            </a:r>
          </a:p>
          <a:p>
            <a:pPr>
              <a:defRPr/>
            </a:pPr>
            <a:endParaRPr lang="nl-BE" sz="2400" dirty="0">
              <a:latin typeface="+mn-lt"/>
            </a:endParaRPr>
          </a:p>
        </p:txBody>
      </p:sp>
      <p:sp>
        <p:nvSpPr>
          <p:cNvPr id="8" name="Content Placeholder 6"/>
          <p:cNvSpPr txBox="1">
            <a:spLocks/>
          </p:cNvSpPr>
          <p:nvPr/>
        </p:nvSpPr>
        <p:spPr bwMode="auto">
          <a:xfrm>
            <a:off x="304800" y="4343400"/>
            <a:ext cx="4114800" cy="990600"/>
          </a:xfrm>
          <a:prstGeom prst="rect">
            <a:avLst/>
          </a:prstGeom>
          <a:noFill/>
          <a:ln w="9525">
            <a:noFill/>
            <a:miter lim="800000"/>
            <a:headEnd/>
            <a:tailEnd/>
          </a:ln>
        </p:spPr>
        <p:txBody>
          <a:bodyPr/>
          <a:lstStyle/>
          <a:p>
            <a:pPr marL="342900" indent="-342900" eaLnBrk="0" hangingPunct="0">
              <a:spcBef>
                <a:spcPct val="20000"/>
              </a:spcBef>
              <a:defRPr/>
            </a:pPr>
            <a:r>
              <a:rPr lang="en-US" sz="2400" dirty="0">
                <a:solidFill>
                  <a:srgbClr val="3333FF"/>
                </a:solidFill>
                <a:latin typeface="+mn-lt"/>
              </a:rPr>
              <a:t>Does the probability to be HIV</a:t>
            </a:r>
          </a:p>
          <a:p>
            <a:pPr marL="342900" indent="-342900" eaLnBrk="0" hangingPunct="0">
              <a:spcBef>
                <a:spcPct val="20000"/>
              </a:spcBef>
              <a:defRPr/>
            </a:pPr>
            <a:r>
              <a:rPr lang="en-US" sz="2400" dirty="0">
                <a:solidFill>
                  <a:srgbClr val="3333FF"/>
                </a:solidFill>
                <a:latin typeface="+mn-lt"/>
              </a:rPr>
              <a:t> positive depends on age ?</a:t>
            </a:r>
            <a:endParaRPr lang="nl-BE" sz="3200" dirty="0">
              <a:solidFill>
                <a:srgbClr val="3333FF"/>
              </a:solidFill>
              <a:latin typeface="+mn-lt"/>
            </a:endParaRPr>
          </a:p>
        </p:txBody>
      </p:sp>
    </p:spTree>
    <p:extLst>
      <p:ext uri="{BB962C8B-B14F-4D97-AF65-F5344CB8AC3E}">
        <p14:creationId xmlns:p14="http://schemas.microsoft.com/office/powerpoint/2010/main" val="405634899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p:cNvSpPr>
            <a:spLocks noGrp="1"/>
          </p:cNvSpPr>
          <p:nvPr>
            <p:ph type="title"/>
          </p:nvPr>
        </p:nvSpPr>
        <p:spPr/>
        <p:txBody>
          <a:bodyPr/>
          <a:lstStyle/>
          <a:p>
            <a:r>
              <a:rPr lang="en-US" altLang="nl-BE" sz="3200"/>
              <a:t>Model formulation</a:t>
            </a:r>
            <a:endParaRPr lang="nl-BE" altLang="nl-BE" sz="3200"/>
          </a:p>
        </p:txBody>
      </p:sp>
      <p:sp>
        <p:nvSpPr>
          <p:cNvPr id="4" name="Slide Number Placeholder 3"/>
          <p:cNvSpPr>
            <a:spLocks noGrp="1"/>
          </p:cNvSpPr>
          <p:nvPr>
            <p:ph type="sldNum" sz="quarter" idx="12"/>
          </p:nvPr>
        </p:nvSpPr>
        <p:spPr/>
        <p:txBody>
          <a:bodyPr/>
          <a:lstStyle/>
          <a:p>
            <a:pPr>
              <a:defRPr/>
            </a:pPr>
            <a:fld id="{5D17F5D9-80E3-4F9C-BE10-3F2DCED63390}" type="slidenum">
              <a:rPr lang="en-US" smtClean="0"/>
              <a:pPr>
                <a:defRPr/>
              </a:pPr>
              <a:t>258</a:t>
            </a:fld>
            <a:endParaRPr lang="en-US" dirty="0"/>
          </a:p>
        </p:txBody>
      </p:sp>
      <p:graphicFrame>
        <p:nvGraphicFramePr>
          <p:cNvPr id="203780" name="Object 2"/>
          <p:cNvGraphicFramePr>
            <a:graphicFrameLocks noChangeAspect="1"/>
          </p:cNvGraphicFramePr>
          <p:nvPr/>
        </p:nvGraphicFramePr>
        <p:xfrm>
          <a:off x="2895600" y="1447800"/>
          <a:ext cx="3141663" cy="1647825"/>
        </p:xfrm>
        <a:graphic>
          <a:graphicData uri="http://schemas.openxmlformats.org/presentationml/2006/ole">
            <mc:AlternateContent xmlns:mc="http://schemas.openxmlformats.org/markup-compatibility/2006">
              <mc:Choice xmlns:v="urn:schemas-microsoft-com:vml" Requires="v">
                <p:oleObj spid="_x0000_s98594" name="Vergelijking" r:id="rId3" imgW="1308100" imgH="685800" progId="Equation.3">
                  <p:embed/>
                </p:oleObj>
              </mc:Choice>
              <mc:Fallback>
                <p:oleObj name="Vergelijking" r:id="rId3" imgW="1308100" imgH="685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447800"/>
                        <a:ext cx="3141663" cy="164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3781" name="Object 3"/>
          <p:cNvGraphicFramePr>
            <a:graphicFrameLocks noChangeAspect="1"/>
          </p:cNvGraphicFramePr>
          <p:nvPr/>
        </p:nvGraphicFramePr>
        <p:xfrm>
          <a:off x="1508125" y="4038600"/>
          <a:ext cx="2257425" cy="2136775"/>
        </p:xfrm>
        <a:graphic>
          <a:graphicData uri="http://schemas.openxmlformats.org/presentationml/2006/ole">
            <mc:AlternateContent xmlns:mc="http://schemas.openxmlformats.org/markup-compatibility/2006">
              <mc:Choice xmlns:v="urn:schemas-microsoft-com:vml" Requires="v">
                <p:oleObj spid="_x0000_s98595" name="Vergelijking" r:id="rId5" imgW="939800" imgH="889000" progId="Equation.3">
                  <p:embed/>
                </p:oleObj>
              </mc:Choice>
              <mc:Fallback>
                <p:oleObj name="Vergelijking" r:id="rId5" imgW="939800" imgH="889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8125" y="4038600"/>
                        <a:ext cx="2257425" cy="213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3782" name="TextBox 6"/>
          <p:cNvSpPr txBox="1">
            <a:spLocks noChangeArrowheads="1"/>
          </p:cNvSpPr>
          <p:nvPr/>
        </p:nvSpPr>
        <p:spPr bwMode="auto">
          <a:xfrm>
            <a:off x="609600" y="3429000"/>
            <a:ext cx="2743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nl-BE"/>
              <a:t>The GLM</a:t>
            </a:r>
            <a:endParaRPr lang="nl-BE" altLang="nl-BE"/>
          </a:p>
        </p:txBody>
      </p:sp>
      <p:sp>
        <p:nvSpPr>
          <p:cNvPr id="8" name="Right Brace 7"/>
          <p:cNvSpPr/>
          <p:nvPr/>
        </p:nvSpPr>
        <p:spPr>
          <a:xfrm>
            <a:off x="4114800" y="3962400"/>
            <a:ext cx="457200" cy="2286000"/>
          </a:xfrm>
          <a:prstGeom prst="rightBrace">
            <a:avLst>
              <a:gd name="adj1" fmla="val 88930"/>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nl-BE"/>
          </a:p>
        </p:txBody>
      </p:sp>
      <p:graphicFrame>
        <p:nvGraphicFramePr>
          <p:cNvPr id="203784" name="Object 9"/>
          <p:cNvGraphicFramePr>
            <a:graphicFrameLocks noChangeAspect="1"/>
          </p:cNvGraphicFramePr>
          <p:nvPr/>
        </p:nvGraphicFramePr>
        <p:xfrm>
          <a:off x="4876800" y="4876800"/>
          <a:ext cx="3425825" cy="482600"/>
        </p:xfrm>
        <a:graphic>
          <a:graphicData uri="http://schemas.openxmlformats.org/presentationml/2006/ole">
            <mc:AlternateContent xmlns:mc="http://schemas.openxmlformats.org/markup-compatibility/2006">
              <mc:Choice xmlns:v="urn:schemas-microsoft-com:vml" Requires="v">
                <p:oleObj spid="_x0000_s98596" name="Vergelijking" r:id="rId7" imgW="1790700" imgH="228600" progId="Equation.3">
                  <p:embed/>
                </p:oleObj>
              </mc:Choice>
              <mc:Fallback>
                <p:oleObj name="Vergelijking" r:id="rId7" imgW="17907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4876800"/>
                        <a:ext cx="34258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4789150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p:cNvSpPr>
            <a:spLocks noGrp="1"/>
          </p:cNvSpPr>
          <p:nvPr>
            <p:ph type="title"/>
          </p:nvPr>
        </p:nvSpPr>
        <p:spPr/>
        <p:txBody>
          <a:bodyPr/>
          <a:lstStyle/>
          <a:p>
            <a:r>
              <a:rPr lang="en-US" altLang="nl-BE" sz="3200"/>
              <a:t>The GLM in R</a:t>
            </a:r>
            <a:endParaRPr lang="nl-BE" altLang="nl-BE" sz="3200"/>
          </a:p>
        </p:txBody>
      </p:sp>
      <p:sp>
        <p:nvSpPr>
          <p:cNvPr id="4" name="Slide Number Placeholder 3"/>
          <p:cNvSpPr>
            <a:spLocks noGrp="1"/>
          </p:cNvSpPr>
          <p:nvPr>
            <p:ph type="sldNum" sz="quarter" idx="12"/>
          </p:nvPr>
        </p:nvSpPr>
        <p:spPr/>
        <p:txBody>
          <a:bodyPr/>
          <a:lstStyle/>
          <a:p>
            <a:pPr>
              <a:defRPr/>
            </a:pPr>
            <a:fld id="{5354CC56-1174-45FF-B5CE-1EA200D0E019}" type="slidenum">
              <a:rPr lang="en-US" smtClean="0"/>
              <a:pPr>
                <a:defRPr/>
              </a:pPr>
              <a:t>259</a:t>
            </a:fld>
            <a:endParaRPr lang="en-US" dirty="0"/>
          </a:p>
        </p:txBody>
      </p:sp>
      <p:sp>
        <p:nvSpPr>
          <p:cNvPr id="204804" name="TextBox 4"/>
          <p:cNvSpPr txBox="1">
            <a:spLocks noChangeArrowheads="1"/>
          </p:cNvSpPr>
          <p:nvPr/>
        </p:nvSpPr>
        <p:spPr bwMode="auto">
          <a:xfrm>
            <a:off x="228600" y="1371600"/>
            <a:ext cx="8763000" cy="357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sz="1600" dirty="0">
                <a:solidFill>
                  <a:srgbClr val="3333FF"/>
                </a:solidFill>
                <a:latin typeface="SAS Monospace" pitchFamily="49" charset="0"/>
              </a:rPr>
              <a:t>&gt; hiv.fit1 &lt;- </a:t>
            </a:r>
            <a:r>
              <a:rPr lang="nl-BE" altLang="nl-BE" sz="1600" dirty="0" err="1">
                <a:solidFill>
                  <a:srgbClr val="3333FF"/>
                </a:solidFill>
                <a:latin typeface="SAS Monospace" pitchFamily="49" charset="0"/>
              </a:rPr>
              <a:t>glm</a:t>
            </a:r>
            <a:r>
              <a:rPr lang="nl-BE" altLang="nl-BE" sz="1600" dirty="0">
                <a:solidFill>
                  <a:srgbClr val="3333FF"/>
                </a:solidFill>
                <a:latin typeface="SAS Monospace" pitchFamily="49" charset="0"/>
              </a:rPr>
              <a:t>(hiv ~ </a:t>
            </a:r>
            <a:r>
              <a:rPr lang="nl-BE" altLang="nl-BE" sz="1600" dirty="0" err="1">
                <a:solidFill>
                  <a:srgbClr val="3333FF"/>
                </a:solidFill>
                <a:latin typeface="SAS Monospace" pitchFamily="49" charset="0"/>
              </a:rPr>
              <a:t>age</a:t>
            </a:r>
            <a:r>
              <a:rPr lang="nl-BE" altLang="nl-BE" sz="1600" dirty="0">
                <a:solidFill>
                  <a:srgbClr val="3333FF"/>
                </a:solidFill>
                <a:latin typeface="SAS Monospace" pitchFamily="49" charset="0"/>
              </a:rPr>
              <a:t>, family=</a:t>
            </a:r>
            <a:r>
              <a:rPr lang="nl-BE" altLang="nl-BE" sz="1600" dirty="0" err="1">
                <a:solidFill>
                  <a:srgbClr val="3333FF"/>
                </a:solidFill>
                <a:latin typeface="SAS Monospace" pitchFamily="49" charset="0"/>
              </a:rPr>
              <a:t>binomial</a:t>
            </a:r>
            <a:r>
              <a:rPr lang="nl-BE" altLang="nl-BE" sz="1600" dirty="0">
                <a:solidFill>
                  <a:srgbClr val="3333FF"/>
                </a:solidFill>
                <a:latin typeface="SAS Monospace" pitchFamily="49" charset="0"/>
              </a:rPr>
              <a:t>(link = "</a:t>
            </a:r>
            <a:r>
              <a:rPr lang="nl-BE" altLang="nl-BE" sz="1600" dirty="0" err="1">
                <a:solidFill>
                  <a:srgbClr val="3333FF"/>
                </a:solidFill>
                <a:latin typeface="SAS Monospace" pitchFamily="49" charset="0"/>
              </a:rPr>
              <a:t>logit</a:t>
            </a:r>
            <a:r>
              <a:rPr lang="nl-BE" altLang="nl-BE" sz="1600" dirty="0">
                <a:solidFill>
                  <a:srgbClr val="3333FF"/>
                </a:solidFill>
                <a:latin typeface="SAS Monospace" pitchFamily="49" charset="0"/>
              </a:rPr>
              <a:t>"),   </a:t>
            </a:r>
          </a:p>
          <a:p>
            <a:pPr eaLnBrk="1" hangingPunct="1"/>
            <a:r>
              <a:rPr lang="nl-BE" altLang="nl-BE" sz="1600" dirty="0">
                <a:solidFill>
                  <a:srgbClr val="3333FF"/>
                </a:solidFill>
                <a:latin typeface="SAS Monospace" pitchFamily="49" charset="0"/>
              </a:rPr>
              <a:t>                  data= </a:t>
            </a:r>
            <a:r>
              <a:rPr lang="nl-BE" altLang="nl-BE" sz="1600" dirty="0" err="1">
                <a:solidFill>
                  <a:srgbClr val="3333FF"/>
                </a:solidFill>
                <a:latin typeface="SAS Monospace" pitchFamily="49" charset="0"/>
              </a:rPr>
              <a:t>hivdat</a:t>
            </a:r>
            <a:r>
              <a:rPr lang="nl-BE" altLang="nl-BE" sz="1600" dirty="0">
                <a:solidFill>
                  <a:srgbClr val="3333FF"/>
                </a:solidFill>
                <a:latin typeface="SAS Monospace" pitchFamily="49" charset="0"/>
              </a:rPr>
              <a:t>)</a:t>
            </a:r>
          </a:p>
          <a:p>
            <a:pPr eaLnBrk="1" hangingPunct="1"/>
            <a:r>
              <a:rPr lang="nl-BE" altLang="nl-BE" sz="1600" dirty="0">
                <a:latin typeface="SAS Monospace" pitchFamily="49" charset="0"/>
              </a:rPr>
              <a:t>&gt; summary(hiv.fit1)</a:t>
            </a:r>
          </a:p>
          <a:p>
            <a:pPr eaLnBrk="1" hangingPunct="1"/>
            <a:endParaRPr lang="nl-BE" altLang="nl-BE" sz="1600" dirty="0">
              <a:latin typeface="SAS Monospace" pitchFamily="49" charset="0"/>
            </a:endParaRPr>
          </a:p>
          <a:p>
            <a:pPr eaLnBrk="1" hangingPunct="1"/>
            <a:r>
              <a:rPr lang="nl-BE" altLang="nl-BE" sz="1600" dirty="0">
                <a:latin typeface="SAS Monospace" pitchFamily="49" charset="0"/>
              </a:rPr>
              <a:t>Call:</a:t>
            </a:r>
          </a:p>
          <a:p>
            <a:pPr eaLnBrk="1" hangingPunct="1"/>
            <a:r>
              <a:rPr lang="nl-BE" altLang="nl-BE" sz="1600" dirty="0" err="1">
                <a:latin typeface="SAS Monospace" pitchFamily="49" charset="0"/>
              </a:rPr>
              <a:t>glm</a:t>
            </a:r>
            <a:r>
              <a:rPr lang="nl-BE" altLang="nl-BE" sz="1600" dirty="0">
                <a:latin typeface="SAS Monospace" pitchFamily="49" charset="0"/>
              </a:rPr>
              <a:t>(</a:t>
            </a:r>
            <a:r>
              <a:rPr lang="nl-BE" altLang="nl-BE" sz="1600" dirty="0" err="1">
                <a:latin typeface="SAS Monospace" pitchFamily="49" charset="0"/>
              </a:rPr>
              <a:t>formula</a:t>
            </a:r>
            <a:r>
              <a:rPr lang="nl-BE" altLang="nl-BE" sz="1600" dirty="0">
                <a:latin typeface="SAS Monospace" pitchFamily="49" charset="0"/>
              </a:rPr>
              <a:t> = hiv ~ </a:t>
            </a:r>
            <a:r>
              <a:rPr lang="nl-BE" altLang="nl-BE" sz="1600" dirty="0" err="1">
                <a:latin typeface="SAS Monospace" pitchFamily="49" charset="0"/>
              </a:rPr>
              <a:t>age</a:t>
            </a:r>
            <a:r>
              <a:rPr lang="nl-BE" altLang="nl-BE" sz="1600" dirty="0">
                <a:latin typeface="SAS Monospace" pitchFamily="49" charset="0"/>
              </a:rPr>
              <a:t>, family = </a:t>
            </a:r>
            <a:r>
              <a:rPr lang="nl-BE" altLang="nl-BE" sz="1600" dirty="0" err="1">
                <a:latin typeface="SAS Monospace" pitchFamily="49" charset="0"/>
              </a:rPr>
              <a:t>binomial</a:t>
            </a:r>
            <a:r>
              <a:rPr lang="nl-BE" altLang="nl-BE" sz="1600" dirty="0">
                <a:latin typeface="SAS Monospace" pitchFamily="49" charset="0"/>
              </a:rPr>
              <a:t>(link = "</a:t>
            </a:r>
            <a:r>
              <a:rPr lang="nl-BE" altLang="nl-BE" sz="1600" dirty="0" err="1">
                <a:latin typeface="SAS Monospace" pitchFamily="49" charset="0"/>
              </a:rPr>
              <a:t>logit</a:t>
            </a:r>
            <a:r>
              <a:rPr lang="nl-BE" altLang="nl-BE" sz="1600" dirty="0">
                <a:latin typeface="SAS Monospace" pitchFamily="49" charset="0"/>
              </a:rPr>
              <a:t>"), data = </a:t>
            </a:r>
            <a:r>
              <a:rPr lang="nl-BE" altLang="nl-BE" sz="1600" dirty="0" err="1">
                <a:latin typeface="SAS Monospace" pitchFamily="49" charset="0"/>
              </a:rPr>
              <a:t>hivdat</a:t>
            </a:r>
            <a:r>
              <a:rPr lang="nl-BE" altLang="nl-BE" sz="1600" dirty="0">
                <a:latin typeface="SAS Monospace" pitchFamily="49" charset="0"/>
              </a:rPr>
              <a:t>)</a:t>
            </a:r>
          </a:p>
          <a:p>
            <a:pPr eaLnBrk="1" hangingPunct="1"/>
            <a:endParaRPr lang="nl-BE" altLang="nl-BE" sz="1600" dirty="0">
              <a:latin typeface="SAS Monospace" pitchFamily="49" charset="0"/>
            </a:endParaRPr>
          </a:p>
          <a:p>
            <a:pPr eaLnBrk="1" hangingPunct="1"/>
            <a:r>
              <a:rPr lang="nl-BE" altLang="nl-BE" sz="1600" dirty="0" err="1">
                <a:latin typeface="SAS Monospace" pitchFamily="49" charset="0"/>
              </a:rPr>
              <a:t>Coefficients</a:t>
            </a:r>
            <a:r>
              <a:rPr lang="nl-BE" altLang="nl-BE" sz="1600" dirty="0">
                <a:latin typeface="SAS Monospace" pitchFamily="49" charset="0"/>
              </a:rPr>
              <a:t>:</a:t>
            </a:r>
          </a:p>
          <a:p>
            <a:pPr eaLnBrk="1" hangingPunct="1"/>
            <a:r>
              <a:rPr lang="nl-BE" altLang="nl-BE" sz="1600" dirty="0">
                <a:latin typeface="SAS Monospace" pitchFamily="49" charset="0"/>
              </a:rPr>
              <a:t>                   </a:t>
            </a:r>
            <a:r>
              <a:rPr lang="nl-BE" altLang="nl-BE" sz="1600" dirty="0" err="1">
                <a:latin typeface="SAS Monospace" pitchFamily="49" charset="0"/>
              </a:rPr>
              <a:t>Estimate</a:t>
            </a:r>
            <a:r>
              <a:rPr lang="nl-BE" altLang="nl-BE" sz="1600" dirty="0">
                <a:latin typeface="SAS Monospace" pitchFamily="49" charset="0"/>
              </a:rPr>
              <a:t>  </a:t>
            </a:r>
            <a:r>
              <a:rPr lang="nl-BE" altLang="nl-BE" sz="1600" dirty="0" err="1">
                <a:latin typeface="SAS Monospace" pitchFamily="49" charset="0"/>
              </a:rPr>
              <a:t>Std</a:t>
            </a:r>
            <a:r>
              <a:rPr lang="nl-BE" altLang="nl-BE" sz="1600" dirty="0">
                <a:latin typeface="SAS Monospace" pitchFamily="49" charset="0"/>
              </a:rPr>
              <a:t>. Error </a:t>
            </a:r>
            <a:r>
              <a:rPr lang="nl-BE" altLang="nl-BE" sz="1600" dirty="0" err="1">
                <a:latin typeface="SAS Monospace" pitchFamily="49" charset="0"/>
              </a:rPr>
              <a:t>z</a:t>
            </a:r>
            <a:r>
              <a:rPr lang="nl-BE" altLang="nl-BE" sz="1600" dirty="0">
                <a:latin typeface="SAS Monospace" pitchFamily="49" charset="0"/>
              </a:rPr>
              <a:t> </a:t>
            </a:r>
            <a:r>
              <a:rPr lang="nl-BE" altLang="nl-BE" sz="1600" dirty="0" err="1">
                <a:latin typeface="SAS Monospace" pitchFamily="49" charset="0"/>
              </a:rPr>
              <a:t>value</a:t>
            </a:r>
            <a:r>
              <a:rPr lang="nl-BE" altLang="nl-BE" sz="1600" dirty="0">
                <a:latin typeface="SAS Monospace" pitchFamily="49" charset="0"/>
              </a:rPr>
              <a:t> Pr(&gt;|</a:t>
            </a:r>
            <a:r>
              <a:rPr lang="nl-BE" altLang="nl-BE" sz="1600" dirty="0" err="1">
                <a:latin typeface="SAS Monospace" pitchFamily="49" charset="0"/>
              </a:rPr>
              <a:t>z</a:t>
            </a:r>
            <a:r>
              <a:rPr lang="nl-BE" altLang="nl-BE" sz="1600" dirty="0">
                <a:latin typeface="SAS Monospace" pitchFamily="49" charset="0"/>
              </a:rPr>
              <a:t>|)</a:t>
            </a:r>
          </a:p>
          <a:p>
            <a:pPr eaLnBrk="1" hangingPunct="1"/>
            <a:r>
              <a:rPr lang="nl-BE" altLang="nl-BE" sz="1600" dirty="0">
                <a:latin typeface="SAS Monospace" pitchFamily="49" charset="0"/>
              </a:rPr>
              <a:t>(</a:t>
            </a:r>
            <a:r>
              <a:rPr lang="nl-BE" altLang="nl-BE" sz="1600" dirty="0" err="1">
                <a:latin typeface="SAS Monospace" pitchFamily="49" charset="0"/>
              </a:rPr>
              <a:t>Intercept</a:t>
            </a:r>
            <a:r>
              <a:rPr lang="nl-BE" altLang="nl-BE" sz="1600" dirty="0">
                <a:latin typeface="SAS Monospace" pitchFamily="49" charset="0"/>
              </a:rPr>
              <a:t>) -3.79597    3.43622  -1.105    0.269</a:t>
            </a:r>
          </a:p>
          <a:p>
            <a:pPr eaLnBrk="1" hangingPunct="1"/>
            <a:r>
              <a:rPr lang="nl-BE" altLang="nl-BE" sz="1600" dirty="0" err="1">
                <a:latin typeface="SAS Monospace" pitchFamily="49" charset="0"/>
              </a:rPr>
              <a:t>age</a:t>
            </a:r>
            <a:r>
              <a:rPr lang="nl-BE" altLang="nl-BE" sz="1600" dirty="0">
                <a:latin typeface="SAS Monospace" pitchFamily="49" charset="0"/>
              </a:rPr>
              <a:t>               0.07492    0.08314   0.901    0.367</a:t>
            </a:r>
          </a:p>
          <a:p>
            <a:pPr eaLnBrk="1" hangingPunct="1"/>
            <a:endParaRPr lang="nl-BE" altLang="nl-BE" sz="1600" dirty="0">
              <a:latin typeface="SAS Monospace" pitchFamily="49" charset="0"/>
            </a:endParaRPr>
          </a:p>
          <a:p>
            <a:pPr eaLnBrk="1" hangingPunct="1"/>
            <a:r>
              <a:rPr lang="nl-BE" altLang="nl-BE" sz="1600" dirty="0">
                <a:latin typeface="SAS Monospace" pitchFamily="49" charset="0"/>
              </a:rPr>
              <a:t>(</a:t>
            </a:r>
            <a:r>
              <a:rPr lang="nl-BE" altLang="nl-BE" sz="1600" dirty="0" err="1">
                <a:latin typeface="SAS Monospace" pitchFamily="49" charset="0"/>
              </a:rPr>
              <a:t>Dispersion</a:t>
            </a:r>
            <a:r>
              <a:rPr lang="nl-BE" altLang="nl-BE" sz="1600" dirty="0">
                <a:latin typeface="SAS Monospace" pitchFamily="49" charset="0"/>
              </a:rPr>
              <a:t> parameter </a:t>
            </a:r>
            <a:r>
              <a:rPr lang="nl-BE" altLang="nl-BE" sz="1600" dirty="0" err="1">
                <a:latin typeface="SAS Monospace" pitchFamily="49" charset="0"/>
              </a:rPr>
              <a:t>for</a:t>
            </a:r>
            <a:r>
              <a:rPr lang="nl-BE" altLang="nl-BE" sz="1600" dirty="0">
                <a:latin typeface="SAS Monospace" pitchFamily="49" charset="0"/>
              </a:rPr>
              <a:t> </a:t>
            </a:r>
            <a:r>
              <a:rPr lang="nl-BE" altLang="nl-BE" sz="1600" dirty="0" err="1">
                <a:latin typeface="SAS Monospace" pitchFamily="49" charset="0"/>
              </a:rPr>
              <a:t>binomial</a:t>
            </a:r>
            <a:r>
              <a:rPr lang="nl-BE" altLang="nl-BE" sz="1600" dirty="0">
                <a:latin typeface="SAS Monospace" pitchFamily="49" charset="0"/>
              </a:rPr>
              <a:t> family taken </a:t>
            </a:r>
            <a:r>
              <a:rPr lang="nl-BE" altLang="nl-BE" sz="1600" dirty="0" err="1">
                <a:latin typeface="SAS Monospace" pitchFamily="49" charset="0"/>
              </a:rPr>
              <a:t>to</a:t>
            </a:r>
            <a:r>
              <a:rPr lang="nl-BE" altLang="nl-BE" sz="1600" dirty="0">
                <a:latin typeface="SAS Monospace" pitchFamily="49" charset="0"/>
              </a:rPr>
              <a:t> </a:t>
            </a:r>
            <a:r>
              <a:rPr lang="nl-BE" altLang="nl-BE" sz="1600" dirty="0" err="1">
                <a:latin typeface="SAS Monospace" pitchFamily="49" charset="0"/>
              </a:rPr>
              <a:t>be</a:t>
            </a:r>
            <a:r>
              <a:rPr lang="nl-BE" altLang="nl-BE" sz="1600" dirty="0">
                <a:latin typeface="SAS Monospace" pitchFamily="49" charset="0"/>
              </a:rPr>
              <a:t> 1)</a:t>
            </a:r>
          </a:p>
          <a:p>
            <a:pPr eaLnBrk="1" hangingPunct="1"/>
            <a:endParaRPr lang="nl-BE" altLang="nl-BE" dirty="0">
              <a:latin typeface="SAS Monospace" pitchFamily="49" charset="0"/>
            </a:endParaRPr>
          </a:p>
        </p:txBody>
      </p:sp>
      <p:sp>
        <p:nvSpPr>
          <p:cNvPr id="6" name="Rectangle 5"/>
          <p:cNvSpPr/>
          <p:nvPr/>
        </p:nvSpPr>
        <p:spPr>
          <a:xfrm>
            <a:off x="1187624" y="3501008"/>
            <a:ext cx="864096"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Tree>
    <p:extLst>
      <p:ext uri="{BB962C8B-B14F-4D97-AF65-F5344CB8AC3E}">
        <p14:creationId xmlns:p14="http://schemas.microsoft.com/office/powerpoint/2010/main" val="3648740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19672" y="843082"/>
            <a:ext cx="4970884" cy="4962182"/>
          </a:xfrm>
        </p:spPr>
      </p:pic>
      <p:sp>
        <p:nvSpPr>
          <p:cNvPr id="13" name="Date Placeholder 2"/>
          <p:cNvSpPr>
            <a:spLocks noGrp="1"/>
          </p:cNvSpPr>
          <p:nvPr>
            <p:ph type="dt" sz="half" idx="10"/>
          </p:nvPr>
        </p:nvSpPr>
        <p:spPr/>
        <p:txBody>
          <a:bodyPr/>
          <a:lstStyle/>
          <a:p>
            <a:endParaRPr lang="en-GB" dirty="0"/>
          </a:p>
        </p:txBody>
      </p:sp>
      <p:sp>
        <p:nvSpPr>
          <p:cNvPr id="12" name="Slide Number Placeholder 1"/>
          <p:cNvSpPr>
            <a:spLocks noGrp="1"/>
          </p:cNvSpPr>
          <p:nvPr>
            <p:ph type="sldNum" sz="quarter" idx="12"/>
          </p:nvPr>
        </p:nvSpPr>
        <p:spPr/>
        <p:txBody>
          <a:bodyPr/>
          <a:lstStyle/>
          <a:p>
            <a:fld id="{027F8F33-E833-410C-86D4-1EA22AEB9AFA}" type="slidenum">
              <a:rPr lang="en-GB" smtClean="0">
                <a:solidFill>
                  <a:schemeClr val="tx2"/>
                </a:solidFill>
              </a:rPr>
              <a:t>26</a:t>
            </a:fld>
            <a:endParaRPr lang="en-GB" dirty="0">
              <a:solidFill>
                <a:schemeClr val="tx2"/>
              </a:solidFill>
            </a:endParaRPr>
          </a:p>
        </p:txBody>
      </p:sp>
      <mc:AlternateContent xmlns:mc="http://schemas.openxmlformats.org/markup-compatibility/2006" xmlns:a14="http://schemas.microsoft.com/office/drawing/2010/main">
        <mc:Choice Requires="a14">
          <p:sp>
            <p:nvSpPr>
              <p:cNvPr id="8" name="TextBox 7"/>
              <p:cNvSpPr txBox="1"/>
              <p:nvPr/>
            </p:nvSpPr>
            <p:spPr>
              <a:xfrm>
                <a:off x="755576" y="5950441"/>
                <a:ext cx="7128792" cy="430887"/>
              </a:xfrm>
              <a:prstGeom prst="rect">
                <a:avLst/>
              </a:prstGeom>
              <a:noFill/>
            </p:spPr>
            <p:txBody>
              <a:bodyPr wrap="square" rtlCol="0">
                <a:spAutoFit/>
              </a:bodyPr>
              <a:lstStyle/>
              <a:p>
                <a14:m>
                  <m:oMath xmlns:m="http://schemas.openxmlformats.org/officeDocument/2006/math">
                    <m:r>
                      <m:rPr>
                        <m:nor/>
                      </m:rPr>
                      <a:rPr lang="en-GB" sz="2200" b="0" i="0" smtClean="0">
                        <a:latin typeface="Cambria Math"/>
                      </a:rPr>
                      <m:t>Normal</m:t>
                    </m:r>
                    <m:r>
                      <m:rPr>
                        <m:nor/>
                      </m:rPr>
                      <a:rPr lang="en-GB" sz="2200" b="0" i="0" smtClean="0">
                        <a:latin typeface="Cambria Math"/>
                      </a:rPr>
                      <m:t> </m:t>
                    </m:r>
                    <m:r>
                      <m:rPr>
                        <m:nor/>
                      </m:rPr>
                      <a:rPr lang="en-GB" sz="2200" b="0" i="0" smtClean="0">
                        <a:latin typeface="Cambria Math"/>
                      </a:rPr>
                      <m:t>approximation</m:t>
                    </m:r>
                    <m:r>
                      <m:rPr>
                        <m:nor/>
                      </m:rPr>
                      <a:rPr lang="en-GB" sz="2200" b="0" i="0" smtClean="0">
                        <a:latin typeface="Cambria Math"/>
                      </a:rPr>
                      <m:t> </m:t>
                    </m:r>
                    <m:r>
                      <m:rPr>
                        <m:nor/>
                      </m:rPr>
                      <a:rPr lang="en-GB" sz="2200" b="0" i="0" smtClean="0">
                        <a:latin typeface="Cambria Math"/>
                      </a:rPr>
                      <m:t>of</m:t>
                    </m:r>
                    <m:r>
                      <m:rPr>
                        <m:nor/>
                      </m:rPr>
                      <a:rPr lang="en-GB" sz="2200" b="0" i="0" smtClean="0">
                        <a:latin typeface="Cambria Math"/>
                      </a:rPr>
                      <m:t> </m:t>
                    </m:r>
                    <m:r>
                      <m:rPr>
                        <m:nor/>
                      </m:rPr>
                      <a:rPr lang="en-GB" sz="2200" b="0" i="0" smtClean="0">
                        <a:latin typeface="Cambria Math"/>
                      </a:rPr>
                      <m:t>Binomial</m:t>
                    </m:r>
                    <m:r>
                      <m:rPr>
                        <m:nor/>
                      </m:rPr>
                      <a:rPr lang="en-GB" sz="2200" b="0" i="0" smtClean="0">
                        <a:latin typeface="Cambria Math"/>
                      </a:rPr>
                      <m:t> </m:t>
                    </m:r>
                    <m:r>
                      <m:rPr>
                        <m:nor/>
                      </m:rPr>
                      <a:rPr lang="en-GB" sz="2200" b="0" i="0" smtClean="0">
                        <a:latin typeface="Cambria Math"/>
                      </a:rPr>
                      <m:t>distribution</m:t>
                    </m:r>
                    <m:r>
                      <a:rPr lang="en-GB" sz="2200" b="0" i="1" smtClean="0">
                        <a:latin typeface="Cambria Math"/>
                      </a:rPr>
                      <m:t> (</m:t>
                    </m:r>
                    <m:r>
                      <a:rPr lang="en-GB" sz="2200" b="0" i="1" smtClean="0">
                        <a:latin typeface="Cambria Math"/>
                      </a:rPr>
                      <m:t>𝑝</m:t>
                    </m:r>
                    <m:r>
                      <a:rPr lang="en-GB" sz="2200" b="0" i="1" smtClean="0">
                        <a:latin typeface="Cambria Math"/>
                      </a:rPr>
                      <m:t>=0.2</m:t>
                    </m:r>
                  </m:oMath>
                </a14:m>
                <a:r>
                  <a:rPr lang="en-GB" sz="2200" dirty="0"/>
                  <a:t>)</a:t>
                </a:r>
              </a:p>
            </p:txBody>
          </p:sp>
        </mc:Choice>
        <mc:Fallback xmlns="">
          <p:sp>
            <p:nvSpPr>
              <p:cNvPr id="8" name="TextBox 7"/>
              <p:cNvSpPr txBox="1">
                <a:spLocks noRot="1" noChangeAspect="1" noMove="1" noResize="1" noEditPoints="1" noAdjustHandles="1" noChangeArrowheads="1" noChangeShapeType="1" noTextEdit="1"/>
              </p:cNvSpPr>
              <p:nvPr/>
            </p:nvSpPr>
            <p:spPr>
              <a:xfrm>
                <a:off x="755576" y="5950441"/>
                <a:ext cx="7128792" cy="430887"/>
              </a:xfrm>
              <a:prstGeom prst="rect">
                <a:avLst/>
              </a:prstGeom>
              <a:blipFill rotWithShape="1">
                <a:blip r:embed="rId3"/>
                <a:stretch>
                  <a:fillRect l="-171" t="-7042" b="-28169"/>
                </a:stretch>
              </a:blipFill>
            </p:spPr>
            <p:txBody>
              <a:bodyPr/>
              <a:lstStyle/>
              <a:p>
                <a:r>
                  <a:rPr lang="en-GB">
                    <a:noFill/>
                  </a:rPr>
                  <a:t> </a:t>
                </a:r>
              </a:p>
            </p:txBody>
          </p:sp>
        </mc:Fallback>
      </mc:AlternateContent>
      <p:sp>
        <p:nvSpPr>
          <p:cNvPr id="2" name="TextBox 1"/>
          <p:cNvSpPr txBox="1"/>
          <p:nvPr/>
        </p:nvSpPr>
        <p:spPr>
          <a:xfrm>
            <a:off x="2411760" y="2993252"/>
            <a:ext cx="1008112" cy="369332"/>
          </a:xfrm>
          <a:prstGeom prst="rect">
            <a:avLst/>
          </a:prstGeom>
          <a:solidFill>
            <a:schemeClr val="bg1"/>
          </a:solidFill>
        </p:spPr>
        <p:txBody>
          <a:bodyPr wrap="square" rtlCol="0">
            <a:spAutoFit/>
          </a:bodyPr>
          <a:lstStyle/>
          <a:p>
            <a:r>
              <a:rPr lang="en-GB" dirty="0"/>
              <a:t>(i)  N =5</a:t>
            </a:r>
          </a:p>
        </p:txBody>
      </p:sp>
      <p:sp>
        <p:nvSpPr>
          <p:cNvPr id="7" name="TextBox 6"/>
          <p:cNvSpPr txBox="1"/>
          <p:nvPr/>
        </p:nvSpPr>
        <p:spPr>
          <a:xfrm>
            <a:off x="5004048" y="2924944"/>
            <a:ext cx="1440160" cy="369332"/>
          </a:xfrm>
          <a:prstGeom prst="rect">
            <a:avLst/>
          </a:prstGeom>
          <a:solidFill>
            <a:schemeClr val="bg1"/>
          </a:solidFill>
        </p:spPr>
        <p:txBody>
          <a:bodyPr wrap="square" rtlCol="0">
            <a:spAutoFit/>
          </a:bodyPr>
          <a:lstStyle/>
          <a:p>
            <a:r>
              <a:rPr lang="en-GB" dirty="0"/>
              <a:t>(ii)  N =15</a:t>
            </a:r>
          </a:p>
        </p:txBody>
      </p:sp>
      <p:sp>
        <p:nvSpPr>
          <p:cNvPr id="9" name="TextBox 8"/>
          <p:cNvSpPr txBox="1"/>
          <p:nvPr/>
        </p:nvSpPr>
        <p:spPr>
          <a:xfrm>
            <a:off x="2267744" y="5435932"/>
            <a:ext cx="1440160" cy="369332"/>
          </a:xfrm>
          <a:prstGeom prst="rect">
            <a:avLst/>
          </a:prstGeom>
          <a:solidFill>
            <a:schemeClr val="bg1"/>
          </a:solidFill>
        </p:spPr>
        <p:txBody>
          <a:bodyPr wrap="square" rtlCol="0">
            <a:spAutoFit/>
          </a:bodyPr>
          <a:lstStyle/>
          <a:p>
            <a:r>
              <a:rPr lang="en-GB" dirty="0"/>
              <a:t>(iii)  N =25</a:t>
            </a:r>
          </a:p>
        </p:txBody>
      </p:sp>
      <p:sp>
        <p:nvSpPr>
          <p:cNvPr id="10" name="TextBox 9"/>
          <p:cNvSpPr txBox="1"/>
          <p:nvPr/>
        </p:nvSpPr>
        <p:spPr>
          <a:xfrm>
            <a:off x="4932040" y="5445224"/>
            <a:ext cx="1440160" cy="369332"/>
          </a:xfrm>
          <a:prstGeom prst="rect">
            <a:avLst/>
          </a:prstGeom>
          <a:solidFill>
            <a:schemeClr val="bg1"/>
          </a:solidFill>
        </p:spPr>
        <p:txBody>
          <a:bodyPr wrap="square" rtlCol="0">
            <a:spAutoFit/>
          </a:bodyPr>
          <a:lstStyle/>
          <a:p>
            <a:r>
              <a:rPr lang="en-GB" dirty="0"/>
              <a:t>(iv)  N =50</a:t>
            </a:r>
          </a:p>
        </p:txBody>
      </p:sp>
      <p:sp>
        <p:nvSpPr>
          <p:cNvPr id="11" name="Title 1"/>
          <p:cNvSpPr txBox="1">
            <a:spLocks/>
          </p:cNvSpPr>
          <p:nvPr/>
        </p:nvSpPr>
        <p:spPr>
          <a:xfrm>
            <a:off x="971600" y="207079"/>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p:spTree>
    <p:extLst>
      <p:ext uri="{BB962C8B-B14F-4D97-AF65-F5344CB8AC3E}">
        <p14:creationId xmlns:p14="http://schemas.microsoft.com/office/powerpoint/2010/main" val="408747023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4"/>
          <p:cNvSpPr>
            <a:spLocks noGrp="1"/>
          </p:cNvSpPr>
          <p:nvPr>
            <p:ph type="title"/>
          </p:nvPr>
        </p:nvSpPr>
        <p:spPr>
          <a:xfrm>
            <a:off x="457200" y="274638"/>
            <a:ext cx="8229600" cy="1020762"/>
          </a:xfrm>
        </p:spPr>
        <p:txBody>
          <a:bodyPr/>
          <a:lstStyle/>
          <a:p>
            <a:r>
              <a:rPr lang="nl-BE" altLang="nl-BE"/>
              <a:t> </a:t>
            </a:r>
            <a:r>
              <a:rPr lang="nl-BE" altLang="nl-BE" sz="3200"/>
              <a:t>The data and fitted model plot</a:t>
            </a:r>
          </a:p>
        </p:txBody>
      </p:sp>
      <p:sp>
        <p:nvSpPr>
          <p:cNvPr id="4" name="Slide Number Placeholder 3"/>
          <p:cNvSpPr>
            <a:spLocks noGrp="1"/>
          </p:cNvSpPr>
          <p:nvPr>
            <p:ph type="sldNum" sz="quarter" idx="12"/>
          </p:nvPr>
        </p:nvSpPr>
        <p:spPr/>
        <p:txBody>
          <a:bodyPr/>
          <a:lstStyle/>
          <a:p>
            <a:pPr>
              <a:defRPr/>
            </a:pPr>
            <a:fld id="{C2E63E6B-D353-4FBC-8BDE-766ACA385602}" type="slidenum">
              <a:rPr lang="en-US" smtClean="0"/>
              <a:pPr>
                <a:defRPr/>
              </a:pPr>
              <a:t>260</a:t>
            </a:fld>
            <a:endParaRPr lang="en-US" dirty="0"/>
          </a:p>
        </p:txBody>
      </p:sp>
      <p:pic>
        <p:nvPicPr>
          <p:cNvPr id="205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219200"/>
            <a:ext cx="4724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05829" name="Object 9"/>
              <p:cNvSpPr txBox="1"/>
              <p:nvPr/>
            </p:nvSpPr>
            <p:spPr bwMode="auto">
              <a:xfrm>
                <a:off x="228600" y="2971800"/>
                <a:ext cx="3451225" cy="482600"/>
              </a:xfrm>
              <a:prstGeom prst="rect">
                <a:avLst/>
              </a:prstGeom>
              <a:noFill/>
              <a:ln>
                <a:noFill/>
              </a:ln>
              <a:extLst/>
            </p:spPr>
            <p:txBody>
              <a:bodyPr>
                <a:normAutofit/>
              </a:bodyPr>
              <a:lstStyle/>
              <a:p>
                <a:pPr/>
                <a14:m>
                  <m:oMathPara xmlns:m="http://schemas.openxmlformats.org/officeDocument/2006/math">
                    <m:oMathParaPr>
                      <m:jc m:val="centerGroup"/>
                    </m:oMathParaPr>
                    <m:oMath xmlns:m="http://schemas.openxmlformats.org/officeDocument/2006/math">
                      <m:r>
                        <a:rPr lang="en-GB" i="1">
                          <a:solidFill>
                            <a:srgbClr val="000000"/>
                          </a:solidFill>
                          <a:latin typeface="Cambria Math" panose="02040503050406030204" pitchFamily="18" charset="0"/>
                        </a:rPr>
                        <m:t>𝑔</m:t>
                      </m:r>
                      <m:r>
                        <a:rPr lang="en-GB" i="1">
                          <a:solidFill>
                            <a:srgbClr val="000000"/>
                          </a:solidFill>
                          <a:latin typeface="Cambria Math" panose="02040503050406030204" pitchFamily="18" charset="0"/>
                        </a:rPr>
                        <m:t>(</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𝜋</m:t>
                          </m:r>
                        </m:e>
                        <m:sub>
                          <m:r>
                            <a:rPr lang="en-GB" i="1">
                              <a:solidFill>
                                <a:srgbClr val="000000"/>
                              </a:solidFill>
                              <a:latin typeface="Cambria Math" panose="02040503050406030204" pitchFamily="18" charset="0"/>
                            </a:rPr>
                            <m:t>𝑖</m:t>
                          </m:r>
                        </m:sub>
                      </m:sSub>
                      <m:r>
                        <a:rPr lang="en-GB" i="1">
                          <a:solidFill>
                            <a:srgbClr val="000000"/>
                          </a:solidFill>
                          <a:latin typeface="Cambria Math" panose="02040503050406030204" pitchFamily="18" charset="0"/>
                        </a:rPr>
                        <m:t>)=−3.79+0.0749×</m:t>
                      </m:r>
                      <m:r>
                        <a:rPr lang="en-GB" i="1">
                          <a:solidFill>
                            <a:srgbClr val="000000"/>
                          </a:solidFill>
                          <a:latin typeface="Cambria Math" panose="02040503050406030204" pitchFamily="18" charset="0"/>
                        </a:rPr>
                        <m:t>𝑎𝑔</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𝑒</m:t>
                          </m:r>
                        </m:e>
                        <m:sub>
                          <m:r>
                            <a:rPr lang="en-GB" i="1">
                              <a:solidFill>
                                <a:srgbClr val="000000"/>
                              </a:solidFill>
                              <a:latin typeface="Cambria Math" panose="02040503050406030204" pitchFamily="18" charset="0"/>
                            </a:rPr>
                            <m:t>𝑖</m:t>
                          </m:r>
                        </m:sub>
                      </m:sSub>
                    </m:oMath>
                  </m:oMathPara>
                </a14:m>
                <a:endParaRPr lang="en-GB"/>
              </a:p>
            </p:txBody>
          </p:sp>
        </mc:Choice>
        <mc:Fallback xmlns="">
          <p:sp>
            <p:nvSpPr>
              <p:cNvPr id="205829" name="Object 9"/>
              <p:cNvSpPr txBox="1">
                <a:spLocks noRot="1" noChangeAspect="1" noMove="1" noResize="1" noEditPoints="1" noAdjustHandles="1" noChangeArrowheads="1" noChangeShapeType="1" noTextEdit="1"/>
              </p:cNvSpPr>
              <p:nvPr/>
            </p:nvSpPr>
            <p:spPr bwMode="auto">
              <a:xfrm>
                <a:off x="228600" y="2971800"/>
                <a:ext cx="3451225" cy="482600"/>
              </a:xfrm>
              <a:prstGeom prst="rect">
                <a:avLst/>
              </a:prstGeom>
              <a:blipFill>
                <a:blip r:embed="rId3"/>
                <a:stretch>
                  <a:fillRect/>
                </a:stretch>
              </a:blipFill>
              <a:ln>
                <a:noFill/>
              </a:ln>
              <a:extLst/>
            </p:spPr>
            <p:txBody>
              <a:bodyPr/>
              <a:lstStyle/>
              <a:p>
                <a:r>
                  <a:rPr lang="en-GB">
                    <a:noFill/>
                  </a:rPr>
                  <a:t> </a:t>
                </a:r>
              </a:p>
            </p:txBody>
          </p:sp>
        </mc:Fallback>
      </mc:AlternateContent>
      <p:sp>
        <p:nvSpPr>
          <p:cNvPr id="205830" name="TextBox 7"/>
          <p:cNvSpPr txBox="1">
            <a:spLocks noChangeArrowheads="1"/>
          </p:cNvSpPr>
          <p:nvPr/>
        </p:nvSpPr>
        <p:spPr bwMode="auto">
          <a:xfrm>
            <a:off x="0" y="1863725"/>
            <a:ext cx="4724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sz="1200" dirty="0" err="1">
                <a:latin typeface="SAS Monospace" pitchFamily="49" charset="0"/>
              </a:rPr>
              <a:t>Coefficients</a:t>
            </a:r>
            <a:r>
              <a:rPr lang="nl-BE" altLang="nl-BE" sz="1200" dirty="0">
                <a:latin typeface="SAS Monospace" pitchFamily="49" charset="0"/>
              </a:rPr>
              <a:t>:</a:t>
            </a:r>
          </a:p>
          <a:p>
            <a:pPr eaLnBrk="1" hangingPunct="1"/>
            <a:r>
              <a:rPr lang="nl-BE" altLang="nl-BE" sz="1200" dirty="0">
                <a:latin typeface="SAS Monospace" pitchFamily="49" charset="0"/>
              </a:rPr>
              <a:t>            </a:t>
            </a:r>
            <a:r>
              <a:rPr lang="nl-BE" altLang="nl-BE" sz="1200" dirty="0" err="1">
                <a:latin typeface="SAS Monospace" pitchFamily="49" charset="0"/>
              </a:rPr>
              <a:t>Estimate</a:t>
            </a:r>
            <a:r>
              <a:rPr lang="nl-BE" altLang="nl-BE" sz="1200" dirty="0">
                <a:latin typeface="SAS Monospace" pitchFamily="49" charset="0"/>
              </a:rPr>
              <a:t> </a:t>
            </a:r>
            <a:r>
              <a:rPr lang="nl-BE" altLang="nl-BE" sz="1200" dirty="0" err="1">
                <a:latin typeface="SAS Monospace" pitchFamily="49" charset="0"/>
              </a:rPr>
              <a:t>Std</a:t>
            </a:r>
            <a:r>
              <a:rPr lang="nl-BE" altLang="nl-BE" sz="1200" dirty="0">
                <a:latin typeface="SAS Monospace" pitchFamily="49" charset="0"/>
              </a:rPr>
              <a:t>. Error </a:t>
            </a:r>
            <a:r>
              <a:rPr lang="nl-BE" altLang="nl-BE" sz="1200" dirty="0" err="1">
                <a:latin typeface="SAS Monospace" pitchFamily="49" charset="0"/>
              </a:rPr>
              <a:t>z</a:t>
            </a:r>
            <a:r>
              <a:rPr lang="nl-BE" altLang="nl-BE" sz="1200" dirty="0">
                <a:latin typeface="SAS Monospace" pitchFamily="49" charset="0"/>
              </a:rPr>
              <a:t> </a:t>
            </a:r>
            <a:r>
              <a:rPr lang="nl-BE" altLang="nl-BE" sz="1200" dirty="0" err="1">
                <a:latin typeface="SAS Monospace" pitchFamily="49" charset="0"/>
              </a:rPr>
              <a:t>value</a:t>
            </a:r>
            <a:r>
              <a:rPr lang="nl-BE" altLang="nl-BE" sz="1200" dirty="0">
                <a:latin typeface="SAS Monospace" pitchFamily="49" charset="0"/>
              </a:rPr>
              <a:t> Pr(&gt;|</a:t>
            </a:r>
            <a:r>
              <a:rPr lang="nl-BE" altLang="nl-BE" sz="1200" dirty="0" err="1">
                <a:latin typeface="SAS Monospace" pitchFamily="49" charset="0"/>
              </a:rPr>
              <a:t>z</a:t>
            </a:r>
            <a:r>
              <a:rPr lang="nl-BE" altLang="nl-BE" sz="1200" dirty="0">
                <a:latin typeface="SAS Monospace" pitchFamily="49" charset="0"/>
              </a:rPr>
              <a:t>|)</a:t>
            </a:r>
          </a:p>
          <a:p>
            <a:pPr eaLnBrk="1" hangingPunct="1"/>
            <a:r>
              <a:rPr lang="nl-BE" altLang="nl-BE" sz="1200" dirty="0">
                <a:latin typeface="SAS Monospace" pitchFamily="49" charset="0"/>
              </a:rPr>
              <a:t>(</a:t>
            </a:r>
            <a:r>
              <a:rPr lang="nl-BE" altLang="nl-BE" sz="1200" dirty="0" err="1">
                <a:latin typeface="SAS Monospace" pitchFamily="49" charset="0"/>
              </a:rPr>
              <a:t>Intercept</a:t>
            </a:r>
            <a:r>
              <a:rPr lang="nl-BE" altLang="nl-BE" sz="1200" dirty="0">
                <a:latin typeface="SAS Monospace" pitchFamily="49" charset="0"/>
              </a:rPr>
              <a:t>) </a:t>
            </a:r>
            <a:r>
              <a:rPr lang="nl-BE" altLang="nl-BE" sz="1200" dirty="0">
                <a:solidFill>
                  <a:srgbClr val="FF0000"/>
                </a:solidFill>
                <a:latin typeface="SAS Monospace" pitchFamily="49" charset="0"/>
              </a:rPr>
              <a:t>-3.79597    </a:t>
            </a:r>
            <a:r>
              <a:rPr lang="nl-BE" altLang="nl-BE" sz="1200" dirty="0">
                <a:latin typeface="SAS Monospace" pitchFamily="49" charset="0"/>
              </a:rPr>
              <a:t>3.43622  -1.105    0.269</a:t>
            </a:r>
          </a:p>
          <a:p>
            <a:pPr eaLnBrk="1" hangingPunct="1"/>
            <a:r>
              <a:rPr lang="nl-BE" altLang="nl-BE" sz="1200" dirty="0" err="1">
                <a:latin typeface="SAS Monospace" pitchFamily="49" charset="0"/>
              </a:rPr>
              <a:t>age</a:t>
            </a:r>
            <a:r>
              <a:rPr lang="nl-BE" altLang="nl-BE" sz="1200" dirty="0">
                <a:latin typeface="SAS Monospace" pitchFamily="49" charset="0"/>
              </a:rPr>
              <a:t>              </a:t>
            </a:r>
            <a:r>
              <a:rPr lang="nl-BE" altLang="nl-BE" sz="1200" dirty="0">
                <a:solidFill>
                  <a:srgbClr val="FF0000"/>
                </a:solidFill>
                <a:latin typeface="SAS Monospace" pitchFamily="49" charset="0"/>
              </a:rPr>
              <a:t> 0.07492    </a:t>
            </a:r>
            <a:r>
              <a:rPr lang="nl-BE" altLang="nl-BE" sz="1200" dirty="0">
                <a:latin typeface="SAS Monospace" pitchFamily="49" charset="0"/>
              </a:rPr>
              <a:t>0.08314   0.901    0.367</a:t>
            </a:r>
          </a:p>
          <a:p>
            <a:pPr eaLnBrk="1" hangingPunct="1"/>
            <a:endParaRPr lang="nl-BE" altLang="nl-BE" dirty="0">
              <a:latin typeface="SAS Monospace" pitchFamily="49" charset="0"/>
            </a:endParaRPr>
          </a:p>
        </p:txBody>
      </p:sp>
      <mc:AlternateContent xmlns:mc="http://schemas.openxmlformats.org/markup-compatibility/2006" xmlns:a14="http://schemas.microsoft.com/office/drawing/2010/main">
        <mc:Choice Requires="a14">
          <p:sp>
            <p:nvSpPr>
              <p:cNvPr id="205831" name="Object 3"/>
              <p:cNvSpPr txBox="1"/>
              <p:nvPr/>
            </p:nvSpPr>
            <p:spPr bwMode="auto">
              <a:xfrm>
                <a:off x="0" y="3695700"/>
                <a:ext cx="3468688" cy="1190625"/>
              </a:xfrm>
              <a:prstGeom prst="rect">
                <a:avLst/>
              </a:prstGeom>
              <a:noFill/>
              <a:ln>
                <a:noFill/>
              </a:ln>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n-GB" i="1" smtClean="0">
                              <a:solidFill>
                                <a:srgbClr val="000000"/>
                              </a:solidFill>
                              <a:latin typeface="Cambria Math" panose="02040503050406030204" pitchFamily="18" charset="0"/>
                            </a:rPr>
                          </m:ctrlPr>
                        </m:sSubPr>
                        <m:e>
                          <m:acc>
                            <m:accPr>
                              <m:chr m:val="̂"/>
                              <m:ctrlPr>
                                <a:rPr lang="en-GB" i="1" smtClean="0">
                                  <a:solidFill>
                                    <a:srgbClr val="000000"/>
                                  </a:solidFill>
                                  <a:latin typeface="Cambria Math" panose="02040503050406030204" pitchFamily="18" charset="0"/>
                                </a:rPr>
                              </m:ctrlPr>
                            </m:accPr>
                            <m:e>
                              <m:r>
                                <a:rPr lang="en-GB" i="1" smtClean="0">
                                  <a:solidFill>
                                    <a:srgbClr val="000000"/>
                                  </a:solidFill>
                                  <a:latin typeface="Cambria Math" panose="02040503050406030204" pitchFamily="18" charset="0"/>
                                  <a:ea typeface="Cambria Math" panose="02040503050406030204" pitchFamily="18" charset="0"/>
                                </a:rPr>
                                <m:t>𝜋</m:t>
                              </m:r>
                            </m:e>
                          </m:acc>
                        </m:e>
                        <m:sub>
                          <m:r>
                            <a:rPr lang="en-US" b="0" i="1" smtClean="0">
                              <a:solidFill>
                                <a:srgbClr val="000000"/>
                              </a:solidFill>
                              <a:latin typeface="Cambria Math" panose="02040503050406030204" pitchFamily="18" charset="0"/>
                            </a:rPr>
                            <m:t>𝑖</m:t>
                          </m:r>
                        </m:sub>
                      </m:sSub>
                      <m:r>
                        <a:rPr lang="en-GB" i="1">
                          <a:solidFill>
                            <a:srgbClr val="000000"/>
                          </a:solidFill>
                          <a:latin typeface="Cambria Math" panose="02040503050406030204" pitchFamily="18" charset="0"/>
                        </a:rPr>
                        <m:t>=</m:t>
                      </m:r>
                      <m:f>
                        <m:fPr>
                          <m:ctrlPr>
                            <a:rPr lang="en-GB" i="1">
                              <a:solidFill>
                                <a:srgbClr val="000000"/>
                              </a:solidFill>
                              <a:latin typeface="Cambria Math" panose="02040503050406030204" pitchFamily="18" charset="0"/>
                            </a:rPr>
                          </m:ctrlPr>
                        </m:fPr>
                        <m:num>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𝑒</m:t>
                              </m:r>
                            </m:e>
                            <m:sup>
                              <m:r>
                                <a:rPr lang="en-GB" i="1">
                                  <a:solidFill>
                                    <a:srgbClr val="000000"/>
                                  </a:solidFill>
                                  <a:latin typeface="Cambria Math" panose="02040503050406030204" pitchFamily="18" charset="0"/>
                                </a:rPr>
                                <m:t>−3.79+0.0749×</m:t>
                              </m:r>
                              <m:r>
                                <a:rPr lang="en-GB" i="1">
                                  <a:solidFill>
                                    <a:srgbClr val="000000"/>
                                  </a:solidFill>
                                  <a:latin typeface="Cambria Math" panose="02040503050406030204" pitchFamily="18" charset="0"/>
                                </a:rPr>
                                <m:t>𝑎𝑔</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𝑒</m:t>
                                  </m:r>
                                </m:e>
                                <m:sub>
                                  <m:r>
                                    <a:rPr lang="en-GB" i="1">
                                      <a:solidFill>
                                        <a:srgbClr val="000000"/>
                                      </a:solidFill>
                                      <a:latin typeface="Cambria Math" panose="02040503050406030204" pitchFamily="18" charset="0"/>
                                    </a:rPr>
                                    <m:t>𝑖</m:t>
                                  </m:r>
                                </m:sub>
                              </m:sSub>
                            </m:sup>
                          </m:sSup>
                        </m:num>
                        <m:den>
                          <m:r>
                            <a:rPr lang="en-GB" i="1">
                              <a:solidFill>
                                <a:srgbClr val="000000"/>
                              </a:solidFill>
                              <a:latin typeface="Cambria Math" panose="02040503050406030204" pitchFamily="18" charset="0"/>
                            </a:rPr>
                            <m:t>1+</m:t>
                          </m:r>
                          <m:sSup>
                            <m:sSupPr>
                              <m:ctrlPr>
                                <a:rPr lang="en-GB" i="1">
                                  <a:solidFill>
                                    <a:srgbClr val="000000"/>
                                  </a:solidFill>
                                  <a:latin typeface="Cambria Math" panose="02040503050406030204" pitchFamily="18" charset="0"/>
                                </a:rPr>
                              </m:ctrlPr>
                            </m:sSupPr>
                            <m:e>
                              <m:r>
                                <a:rPr lang="en-GB" i="1">
                                  <a:solidFill>
                                    <a:srgbClr val="000000"/>
                                  </a:solidFill>
                                  <a:latin typeface="Cambria Math" panose="02040503050406030204" pitchFamily="18" charset="0"/>
                                </a:rPr>
                                <m:t>𝑒</m:t>
                              </m:r>
                            </m:e>
                            <m:sup>
                              <m:r>
                                <a:rPr lang="en-GB" i="1">
                                  <a:solidFill>
                                    <a:srgbClr val="000000"/>
                                  </a:solidFill>
                                  <a:latin typeface="Cambria Math" panose="02040503050406030204" pitchFamily="18" charset="0"/>
                                </a:rPr>
                                <m:t>−3.79+0.0749×</m:t>
                              </m:r>
                              <m:r>
                                <a:rPr lang="en-GB" i="1">
                                  <a:solidFill>
                                    <a:srgbClr val="000000"/>
                                  </a:solidFill>
                                  <a:latin typeface="Cambria Math" panose="02040503050406030204" pitchFamily="18" charset="0"/>
                                </a:rPr>
                                <m:t>𝑎𝑔</m:t>
                              </m:r>
                              <m:sSub>
                                <m:sSubPr>
                                  <m:ctrlPr>
                                    <a:rPr lang="en-GB" i="1">
                                      <a:solidFill>
                                        <a:srgbClr val="000000"/>
                                      </a:solidFill>
                                      <a:latin typeface="Cambria Math" panose="02040503050406030204" pitchFamily="18" charset="0"/>
                                    </a:rPr>
                                  </m:ctrlPr>
                                </m:sSubPr>
                                <m:e>
                                  <m:r>
                                    <a:rPr lang="en-GB" i="1">
                                      <a:solidFill>
                                        <a:srgbClr val="000000"/>
                                      </a:solidFill>
                                      <a:latin typeface="Cambria Math" panose="02040503050406030204" pitchFamily="18" charset="0"/>
                                    </a:rPr>
                                    <m:t>𝑒</m:t>
                                  </m:r>
                                </m:e>
                                <m:sub>
                                  <m:r>
                                    <a:rPr lang="en-GB" i="1">
                                      <a:solidFill>
                                        <a:srgbClr val="000000"/>
                                      </a:solidFill>
                                      <a:latin typeface="Cambria Math" panose="02040503050406030204" pitchFamily="18" charset="0"/>
                                    </a:rPr>
                                    <m:t>𝑖</m:t>
                                  </m:r>
                                </m:sub>
                              </m:sSub>
                            </m:sup>
                          </m:sSup>
                        </m:den>
                      </m:f>
                    </m:oMath>
                  </m:oMathPara>
                </a14:m>
                <a:endParaRPr lang="en-GB" dirty="0"/>
              </a:p>
            </p:txBody>
          </p:sp>
        </mc:Choice>
        <mc:Fallback xmlns="">
          <p:sp>
            <p:nvSpPr>
              <p:cNvPr id="205831" name="Object 3"/>
              <p:cNvSpPr txBox="1">
                <a:spLocks noRot="1" noChangeAspect="1" noMove="1" noResize="1" noEditPoints="1" noAdjustHandles="1" noChangeArrowheads="1" noChangeShapeType="1" noTextEdit="1"/>
              </p:cNvSpPr>
              <p:nvPr/>
            </p:nvSpPr>
            <p:spPr bwMode="auto">
              <a:xfrm>
                <a:off x="0" y="3695700"/>
                <a:ext cx="3468688" cy="1190625"/>
              </a:xfrm>
              <a:prstGeom prst="rect">
                <a:avLst/>
              </a:prstGeom>
              <a:blipFill>
                <a:blip r:embed="rId4"/>
                <a:stretch>
                  <a:fillRect/>
                </a:stretch>
              </a:blipFill>
              <a:ln>
                <a:noFill/>
              </a:ln>
              <a:extLst/>
            </p:spPr>
            <p:txBody>
              <a:bodyPr/>
              <a:lstStyle/>
              <a:p>
                <a:r>
                  <a:rPr lang="en-GB">
                    <a:noFill/>
                  </a:rPr>
                  <a:t> </a:t>
                </a:r>
              </a:p>
            </p:txBody>
          </p:sp>
        </mc:Fallback>
      </mc:AlternateContent>
    </p:spTree>
    <p:extLst>
      <p:ext uri="{BB962C8B-B14F-4D97-AF65-F5344CB8AC3E}">
        <p14:creationId xmlns:p14="http://schemas.microsoft.com/office/powerpoint/2010/main" val="66756750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nl-BE" altLang="nl-BE" sz="3200"/>
              <a:t>The odds ratio: point estimator</a:t>
            </a:r>
            <a:endParaRPr lang="en-US" altLang="nl-BE" sz="3200"/>
          </a:p>
        </p:txBody>
      </p:sp>
      <p:sp>
        <p:nvSpPr>
          <p:cNvPr id="206852" name="Text Box 6"/>
          <p:cNvSpPr txBox="1">
            <a:spLocks noChangeArrowheads="1"/>
          </p:cNvSpPr>
          <p:nvPr/>
        </p:nvSpPr>
        <p:spPr bwMode="auto">
          <a:xfrm>
            <a:off x="533400" y="2438400"/>
            <a:ext cx="813752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ltLang="nl-BE" sz="2400">
                <a:latin typeface="Calibri" pitchFamily="34" charset="0"/>
              </a:rPr>
              <a:t>How to calculate the odds ratio ? For continuous predictor the odds ratio is given by</a:t>
            </a:r>
          </a:p>
          <a:p>
            <a:pPr eaLnBrk="1" hangingPunct="1">
              <a:spcBef>
                <a:spcPct val="50000"/>
              </a:spcBef>
            </a:pPr>
            <a:r>
              <a:rPr lang="en-GB" altLang="nl-BE" sz="2400">
                <a:latin typeface="Calibri" pitchFamily="34" charset="0"/>
                <a:cs typeface="Arial" charset="0"/>
              </a:rPr>
              <a:t>θ=exp(</a:t>
            </a:r>
            <a:r>
              <a:rPr lang="en-GB" altLang="nl-BE" sz="2400">
                <a:latin typeface="Calibri" pitchFamily="34" charset="0"/>
                <a:cs typeface="Times New Roman" pitchFamily="18" charset="0"/>
              </a:rPr>
              <a:t>β).</a:t>
            </a:r>
          </a:p>
          <a:p>
            <a:pPr eaLnBrk="1" hangingPunct="1">
              <a:spcBef>
                <a:spcPct val="50000"/>
              </a:spcBef>
            </a:pPr>
            <a:r>
              <a:rPr lang="en-GB" altLang="nl-BE" sz="2400">
                <a:latin typeface="Calibri" pitchFamily="34" charset="0"/>
                <a:cs typeface="Times New Roman" pitchFamily="18" charset="0"/>
              </a:rPr>
              <a:t>In our example θ=exp(0.07492)=</a:t>
            </a:r>
            <a:r>
              <a:rPr lang="en-GB" altLang="nl-BE" sz="2400">
                <a:solidFill>
                  <a:srgbClr val="FF3300"/>
                </a:solidFill>
                <a:latin typeface="Calibri" pitchFamily="34" charset="0"/>
                <a:cs typeface="Times New Roman" pitchFamily="18" charset="0"/>
              </a:rPr>
              <a:t>1.07798</a:t>
            </a:r>
            <a:r>
              <a:rPr lang="en-GB" altLang="nl-BE" sz="2400">
                <a:latin typeface="Calibri" pitchFamily="34" charset="0"/>
                <a:cs typeface="Times New Roman" pitchFamily="18" charset="0"/>
              </a:rPr>
              <a:t>.</a:t>
            </a:r>
          </a:p>
          <a:p>
            <a:pPr eaLnBrk="1" hangingPunct="1">
              <a:spcBef>
                <a:spcPct val="50000"/>
              </a:spcBef>
            </a:pPr>
            <a:r>
              <a:rPr lang="en-GB" altLang="nl-BE" sz="2400">
                <a:latin typeface="Calibri" pitchFamily="34" charset="0"/>
                <a:cs typeface="Times New Roman" pitchFamily="18" charset="0"/>
              </a:rPr>
              <a:t>As age increases the probability to have HIV posetive increase by 7.8%</a:t>
            </a:r>
          </a:p>
          <a:p>
            <a:pPr eaLnBrk="1" hangingPunct="1">
              <a:spcBef>
                <a:spcPct val="50000"/>
              </a:spcBef>
            </a:pPr>
            <a:endParaRPr lang="en-GB" altLang="nl-BE" sz="2400">
              <a:latin typeface="Comic Sans MS" pitchFamily="66" charset="0"/>
              <a:cs typeface="Times New Roman" pitchFamily="18" charset="0"/>
            </a:endParaRPr>
          </a:p>
        </p:txBody>
      </p:sp>
      <p:sp>
        <p:nvSpPr>
          <p:cNvPr id="206853" name="TextBox 5"/>
          <p:cNvSpPr txBox="1">
            <a:spLocks noChangeArrowheads="1"/>
          </p:cNvSpPr>
          <p:nvPr/>
        </p:nvSpPr>
        <p:spPr bwMode="auto">
          <a:xfrm>
            <a:off x="2743200" y="1524000"/>
            <a:ext cx="3581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sz="2400">
                <a:latin typeface="SAS Monospace" pitchFamily="49" charset="0"/>
              </a:rPr>
              <a:t>&gt; exp(0.07492) </a:t>
            </a:r>
          </a:p>
          <a:p>
            <a:pPr eaLnBrk="1" hangingPunct="1"/>
            <a:r>
              <a:rPr lang="nl-BE" altLang="nl-BE" sz="2400">
                <a:latin typeface="SAS Monospace" pitchFamily="49" charset="0"/>
              </a:rPr>
              <a:t>[1] 1.077798</a:t>
            </a:r>
          </a:p>
        </p:txBody>
      </p:sp>
    </p:spTree>
    <p:extLst>
      <p:ext uri="{BB962C8B-B14F-4D97-AF65-F5344CB8AC3E}">
        <p14:creationId xmlns:p14="http://schemas.microsoft.com/office/powerpoint/2010/main" val="267072125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a:xfrm>
            <a:off x="457200" y="274638"/>
            <a:ext cx="8229600" cy="563562"/>
          </a:xfrm>
        </p:spPr>
        <p:txBody>
          <a:bodyPr>
            <a:normAutofit fontScale="90000"/>
          </a:bodyPr>
          <a:lstStyle/>
          <a:p>
            <a:pPr eaLnBrk="1" hangingPunct="1"/>
            <a:r>
              <a:rPr lang="en-US" altLang="nl-BE" sz="3200">
                <a:solidFill>
                  <a:srgbClr val="3333FF"/>
                </a:solidFill>
              </a:rPr>
              <a:t>Example 5: toxicity example (Budworm) </a:t>
            </a:r>
          </a:p>
        </p:txBody>
      </p:sp>
      <p:sp>
        <p:nvSpPr>
          <p:cNvPr id="207875" name="Content Placeholder 2"/>
          <p:cNvSpPr>
            <a:spLocks noGrp="1"/>
          </p:cNvSpPr>
          <p:nvPr>
            <p:ph idx="1"/>
          </p:nvPr>
        </p:nvSpPr>
        <p:spPr>
          <a:xfrm>
            <a:off x="457200" y="838200"/>
            <a:ext cx="8229600" cy="5486400"/>
          </a:xfrm>
        </p:spPr>
        <p:txBody>
          <a:bodyPr>
            <a:normAutofit lnSpcReduction="10000"/>
          </a:bodyPr>
          <a:lstStyle/>
          <a:p>
            <a:pPr algn="ctr" eaLnBrk="1" hangingPunct="1">
              <a:buFont typeface="Arial" charset="0"/>
              <a:buNone/>
            </a:pPr>
            <a:r>
              <a:rPr lang="en-US" altLang="nl-BE" sz="2400" dirty="0"/>
              <a:t>	</a:t>
            </a:r>
          </a:p>
          <a:p>
            <a:pPr algn="just" eaLnBrk="1" hangingPunct="1">
              <a:buFont typeface="Arial" charset="0"/>
              <a:buNone/>
            </a:pPr>
            <a:r>
              <a:rPr lang="en-US" altLang="nl-BE" sz="2400" dirty="0"/>
              <a:t>	</a:t>
            </a:r>
            <a:r>
              <a:rPr lang="en-US" altLang="nl-BE" sz="2400" dirty="0" err="1"/>
              <a:t>Collett</a:t>
            </a:r>
            <a:r>
              <a:rPr lang="en-US" altLang="nl-BE" sz="2400" dirty="0"/>
              <a:t> (1991) describes an  experiment on the toxicity of the </a:t>
            </a:r>
            <a:r>
              <a:rPr lang="en-US" altLang="nl-BE" sz="2400" dirty="0" err="1"/>
              <a:t>pyrethoid</a:t>
            </a:r>
            <a:r>
              <a:rPr lang="en-US" altLang="nl-BE" sz="2400" dirty="0"/>
              <a:t> trans - </a:t>
            </a:r>
            <a:r>
              <a:rPr lang="en-US" altLang="nl-BE" sz="2400" dirty="0" err="1"/>
              <a:t>cypermethrin</a:t>
            </a:r>
            <a:r>
              <a:rPr lang="en-US" altLang="nl-BE" sz="2400" dirty="0"/>
              <a:t> to the tobacco budworm. </a:t>
            </a:r>
          </a:p>
          <a:p>
            <a:pPr algn="just" eaLnBrk="1" hangingPunct="1">
              <a:buFont typeface="Arial" charset="0"/>
              <a:buNone/>
            </a:pPr>
            <a:r>
              <a:rPr lang="en-US" altLang="nl-BE" sz="2400" dirty="0"/>
              <a:t>     </a:t>
            </a:r>
          </a:p>
          <a:p>
            <a:pPr algn="just" eaLnBrk="1" hangingPunct="1">
              <a:buFont typeface="Arial" charset="0"/>
              <a:buNone/>
            </a:pPr>
            <a:r>
              <a:rPr lang="en-US" altLang="nl-BE" sz="2400" dirty="0"/>
              <a:t>     Batches of 20 moths of each sex were exposed to varying doses of the </a:t>
            </a:r>
            <a:r>
              <a:rPr lang="en-US" altLang="nl-BE" sz="2400" dirty="0" err="1"/>
              <a:t>pyrethoid</a:t>
            </a:r>
            <a:r>
              <a:rPr lang="en-US" altLang="nl-BE" sz="2400" dirty="0"/>
              <a:t> for three days and the </a:t>
            </a:r>
            <a:r>
              <a:rPr lang="en-US" altLang="nl-BE" sz="2400" dirty="0">
                <a:solidFill>
                  <a:srgbClr val="FF0000"/>
                </a:solidFill>
              </a:rPr>
              <a:t>number knocked out </a:t>
            </a:r>
            <a:r>
              <a:rPr lang="en-US" altLang="nl-BE" sz="2400" dirty="0"/>
              <a:t>in each batch was recorded:</a:t>
            </a:r>
          </a:p>
          <a:p>
            <a:pPr algn="just" eaLnBrk="1" hangingPunct="1">
              <a:buFont typeface="Arial" charset="0"/>
              <a:buNone/>
            </a:pPr>
            <a:endParaRPr lang="en-US" altLang="nl-BE" sz="2400" dirty="0"/>
          </a:p>
          <a:p>
            <a:pPr algn="just" eaLnBrk="1" hangingPunct="1">
              <a:buFont typeface="Arial" charset="0"/>
              <a:buNone/>
            </a:pPr>
            <a:endParaRPr lang="en-US" altLang="nl-BE" sz="2400" dirty="0"/>
          </a:p>
          <a:p>
            <a:pPr algn="just" eaLnBrk="1" hangingPunct="1">
              <a:buFont typeface="Arial" charset="0"/>
              <a:buNone/>
            </a:pPr>
            <a:endParaRPr lang="en-US" altLang="nl-BE" sz="2400" dirty="0"/>
          </a:p>
          <a:p>
            <a:pPr algn="just" eaLnBrk="1" hangingPunct="1">
              <a:buFont typeface="Arial" charset="0"/>
              <a:buNone/>
            </a:pPr>
            <a:endParaRPr lang="en-US" altLang="nl-BE" sz="2400" dirty="0"/>
          </a:p>
          <a:p>
            <a:pPr algn="just" eaLnBrk="1" hangingPunct="1">
              <a:buFont typeface="Arial" charset="0"/>
              <a:buNone/>
            </a:pPr>
            <a:endParaRPr lang="en-US" altLang="nl-BE" sz="2400" dirty="0"/>
          </a:p>
          <a:p>
            <a:pPr algn="just" eaLnBrk="1" hangingPunct="1">
              <a:buFont typeface="Arial" charset="0"/>
              <a:buNone/>
            </a:pPr>
            <a:r>
              <a:rPr lang="en-US" altLang="nl-BE" sz="2400" dirty="0"/>
              <a:t>      Predictor: log(dose)</a:t>
            </a:r>
          </a:p>
          <a:p>
            <a:pPr algn="just" eaLnBrk="1" hangingPunct="1">
              <a:buFont typeface="Arial" charset="0"/>
              <a:buNone/>
            </a:pPr>
            <a:endParaRPr lang="en-US" altLang="nl-BE" sz="2400" dirty="0"/>
          </a:p>
          <a:p>
            <a:pPr algn="just" eaLnBrk="1" hangingPunct="1">
              <a:buFont typeface="Arial" charset="0"/>
              <a:buNone/>
            </a:pPr>
            <a:endParaRPr lang="en-US" altLang="nl-BE" sz="2400" dirty="0"/>
          </a:p>
          <a:p>
            <a:pPr algn="just" eaLnBrk="1" hangingPunct="1">
              <a:buFont typeface="Arial" charset="0"/>
              <a:buNone/>
            </a:pPr>
            <a:endParaRPr lang="en-US" altLang="nl-BE" sz="2400" dirty="0"/>
          </a:p>
        </p:txBody>
      </p:sp>
      <p:graphicFrame>
        <p:nvGraphicFramePr>
          <p:cNvPr id="5" name="Table 4"/>
          <p:cNvGraphicFramePr>
            <a:graphicFrameLocks noGrp="1"/>
          </p:cNvGraphicFramePr>
          <p:nvPr/>
        </p:nvGraphicFramePr>
        <p:xfrm>
          <a:off x="2514600" y="4079875"/>
          <a:ext cx="4419599" cy="1482724"/>
        </p:xfrm>
        <a:graphic>
          <a:graphicData uri="http://schemas.openxmlformats.org/drawingml/2006/table">
            <a:tbl>
              <a:tblPr firstRow="1" bandRow="1">
                <a:tableStyleId>{5940675A-B579-460E-94D1-54222C63F5DA}</a:tableStyleId>
              </a:tblPr>
              <a:tblGrid>
                <a:gridCol w="1157390">
                  <a:extLst>
                    <a:ext uri="{9D8B030D-6E8A-4147-A177-3AD203B41FA5}">
                      <a16:colId xmlns:a16="http://schemas.microsoft.com/office/drawing/2014/main" val="20000"/>
                    </a:ext>
                  </a:extLst>
                </a:gridCol>
                <a:gridCol w="466693">
                  <a:extLst>
                    <a:ext uri="{9D8B030D-6E8A-4147-A177-3AD203B41FA5}">
                      <a16:colId xmlns:a16="http://schemas.microsoft.com/office/drawing/2014/main" val="20001"/>
                    </a:ext>
                  </a:extLst>
                </a:gridCol>
                <a:gridCol w="466693">
                  <a:extLst>
                    <a:ext uri="{9D8B030D-6E8A-4147-A177-3AD203B41FA5}">
                      <a16:colId xmlns:a16="http://schemas.microsoft.com/office/drawing/2014/main" val="20002"/>
                    </a:ext>
                  </a:extLst>
                </a:gridCol>
                <a:gridCol w="466693">
                  <a:extLst>
                    <a:ext uri="{9D8B030D-6E8A-4147-A177-3AD203B41FA5}">
                      <a16:colId xmlns:a16="http://schemas.microsoft.com/office/drawing/2014/main" val="20003"/>
                    </a:ext>
                  </a:extLst>
                </a:gridCol>
                <a:gridCol w="620710">
                  <a:extLst>
                    <a:ext uri="{9D8B030D-6E8A-4147-A177-3AD203B41FA5}">
                      <a16:colId xmlns:a16="http://schemas.microsoft.com/office/drawing/2014/main" val="20004"/>
                    </a:ext>
                  </a:extLst>
                </a:gridCol>
                <a:gridCol w="620710">
                  <a:extLst>
                    <a:ext uri="{9D8B030D-6E8A-4147-A177-3AD203B41FA5}">
                      <a16:colId xmlns:a16="http://schemas.microsoft.com/office/drawing/2014/main" val="20005"/>
                    </a:ext>
                  </a:extLst>
                </a:gridCol>
                <a:gridCol w="620710">
                  <a:extLst>
                    <a:ext uri="{9D8B030D-6E8A-4147-A177-3AD203B41FA5}">
                      <a16:colId xmlns:a16="http://schemas.microsoft.com/office/drawing/2014/main" val="20006"/>
                    </a:ext>
                  </a:extLst>
                </a:gridCol>
              </a:tblGrid>
              <a:tr h="370681">
                <a:tc rowSpan="2">
                  <a:txBody>
                    <a:bodyPr/>
                    <a:lstStyle/>
                    <a:p>
                      <a:pPr algn="ctr"/>
                      <a:endParaRPr lang="en-US" sz="1800" dirty="0"/>
                    </a:p>
                    <a:p>
                      <a:pPr algn="ctr"/>
                      <a:r>
                        <a:rPr lang="en-US" sz="1800" dirty="0"/>
                        <a:t>Sex</a:t>
                      </a:r>
                    </a:p>
                  </a:txBody>
                  <a:tcPr marT="45700" marB="45700">
                    <a:lnL w="12700" cmpd="sng">
                      <a:noFill/>
                    </a:lnL>
                    <a:lnR w="12700" cmpd="sng">
                      <a:noFill/>
                    </a:lnR>
                  </a:tcPr>
                </a:tc>
                <a:tc gridSpan="6">
                  <a:txBody>
                    <a:bodyPr/>
                    <a:lstStyle/>
                    <a:p>
                      <a:pPr algn="ctr"/>
                      <a:r>
                        <a:rPr lang="en-US" sz="1800" dirty="0"/>
                        <a:t>Dose (</a:t>
                      </a:r>
                      <a:r>
                        <a:rPr lang="en-US" sz="1800" dirty="0">
                          <a:sym typeface="Symbol"/>
                        </a:rPr>
                        <a:t> g)</a:t>
                      </a:r>
                      <a:endParaRPr lang="en-US" sz="1800" dirty="0"/>
                    </a:p>
                  </a:txBody>
                  <a:tcPr marT="45700" marB="45700">
                    <a:lnL w="12700" cmpd="sng">
                      <a:noFill/>
                    </a:lnL>
                    <a:lnR w="12700" cmpd="sng">
                      <a:noFill/>
                    </a:lnR>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370681">
                <a:tc vMerge="1">
                  <a:txBody>
                    <a:bodyPr/>
                    <a:lstStyle/>
                    <a:p>
                      <a:endParaRPr lang="en-US" dirty="0"/>
                    </a:p>
                  </a:txBody>
                  <a:tcPr/>
                </a:tc>
                <a:tc>
                  <a:txBody>
                    <a:bodyPr/>
                    <a:lstStyle/>
                    <a:p>
                      <a:r>
                        <a:rPr lang="en-US" sz="1800" dirty="0"/>
                        <a:t>1</a:t>
                      </a:r>
                    </a:p>
                  </a:txBody>
                  <a:tcPr marT="45700" marB="45700">
                    <a:lnL w="12700" cmpd="sng">
                      <a:noFill/>
                    </a:lnL>
                    <a:lnR w="12700" cmpd="sng">
                      <a:noFill/>
                    </a:lnR>
                  </a:tcPr>
                </a:tc>
                <a:tc>
                  <a:txBody>
                    <a:bodyPr/>
                    <a:lstStyle/>
                    <a:p>
                      <a:r>
                        <a:rPr lang="en-US" sz="1800" dirty="0"/>
                        <a:t>2</a:t>
                      </a:r>
                    </a:p>
                  </a:txBody>
                  <a:tcPr marT="45700" marB="45700">
                    <a:lnL w="12700" cmpd="sng">
                      <a:noFill/>
                    </a:lnL>
                    <a:lnR w="12700" cmpd="sng">
                      <a:noFill/>
                    </a:lnR>
                  </a:tcPr>
                </a:tc>
                <a:tc>
                  <a:txBody>
                    <a:bodyPr/>
                    <a:lstStyle/>
                    <a:p>
                      <a:r>
                        <a:rPr lang="en-US" sz="1800" dirty="0"/>
                        <a:t>4</a:t>
                      </a:r>
                    </a:p>
                  </a:txBody>
                  <a:tcPr marT="45700" marB="45700">
                    <a:lnL w="12700" cmpd="sng">
                      <a:noFill/>
                    </a:lnL>
                    <a:lnR w="12700" cmpd="sng">
                      <a:noFill/>
                    </a:lnR>
                  </a:tcPr>
                </a:tc>
                <a:tc>
                  <a:txBody>
                    <a:bodyPr/>
                    <a:lstStyle/>
                    <a:p>
                      <a:r>
                        <a:rPr lang="en-US" sz="1800" dirty="0"/>
                        <a:t>8</a:t>
                      </a:r>
                    </a:p>
                  </a:txBody>
                  <a:tcPr marT="45700" marB="45700">
                    <a:lnL w="12700" cmpd="sng">
                      <a:noFill/>
                    </a:lnL>
                    <a:lnR w="12700" cmpd="sng">
                      <a:noFill/>
                    </a:lnR>
                  </a:tcPr>
                </a:tc>
                <a:tc>
                  <a:txBody>
                    <a:bodyPr/>
                    <a:lstStyle/>
                    <a:p>
                      <a:r>
                        <a:rPr lang="en-US" sz="1800" dirty="0"/>
                        <a:t>16</a:t>
                      </a:r>
                    </a:p>
                  </a:txBody>
                  <a:tcPr marT="45700" marB="45700">
                    <a:lnL w="12700" cmpd="sng">
                      <a:noFill/>
                    </a:lnL>
                    <a:lnR w="12700" cmpd="sng">
                      <a:noFill/>
                    </a:lnR>
                  </a:tcPr>
                </a:tc>
                <a:tc>
                  <a:txBody>
                    <a:bodyPr/>
                    <a:lstStyle/>
                    <a:p>
                      <a:r>
                        <a:rPr lang="en-US" sz="1800" dirty="0"/>
                        <a:t>32</a:t>
                      </a:r>
                    </a:p>
                  </a:txBody>
                  <a:tcPr marT="45700" marB="45700">
                    <a:lnL w="12700" cmpd="sng">
                      <a:noFill/>
                    </a:lnL>
                    <a:lnR w="12700" cmpd="sng">
                      <a:noFill/>
                    </a:lnR>
                  </a:tcPr>
                </a:tc>
                <a:extLst>
                  <a:ext uri="{0D108BD9-81ED-4DB2-BD59-A6C34878D82A}">
                    <a16:rowId xmlns:a16="http://schemas.microsoft.com/office/drawing/2014/main" val="10001"/>
                  </a:ext>
                </a:extLst>
              </a:tr>
              <a:tr h="370681">
                <a:tc>
                  <a:txBody>
                    <a:bodyPr/>
                    <a:lstStyle/>
                    <a:p>
                      <a:r>
                        <a:rPr lang="en-US" sz="1800" dirty="0"/>
                        <a:t>Male</a:t>
                      </a:r>
                    </a:p>
                  </a:txBody>
                  <a:tcPr marT="45700" marB="45700">
                    <a:lnL w="12700" cmpd="sng">
                      <a:noFill/>
                    </a:lnL>
                    <a:lnR w="12700" cmpd="sng">
                      <a:noFill/>
                    </a:lnR>
                    <a:lnB w="12700" cmpd="sng">
                      <a:noFill/>
                    </a:lnB>
                  </a:tcPr>
                </a:tc>
                <a:tc>
                  <a:txBody>
                    <a:bodyPr/>
                    <a:lstStyle/>
                    <a:p>
                      <a:r>
                        <a:rPr lang="en-US" sz="1800" dirty="0"/>
                        <a:t>1</a:t>
                      </a:r>
                    </a:p>
                  </a:txBody>
                  <a:tcPr marT="45700" marB="45700">
                    <a:lnL w="12700" cmpd="sng">
                      <a:noFill/>
                    </a:lnL>
                    <a:lnR w="12700" cmpd="sng">
                      <a:noFill/>
                    </a:lnR>
                    <a:lnB w="12700" cmpd="sng">
                      <a:noFill/>
                    </a:lnB>
                  </a:tcPr>
                </a:tc>
                <a:tc>
                  <a:txBody>
                    <a:bodyPr/>
                    <a:lstStyle/>
                    <a:p>
                      <a:r>
                        <a:rPr lang="en-US" sz="1800" dirty="0"/>
                        <a:t>4</a:t>
                      </a:r>
                    </a:p>
                  </a:txBody>
                  <a:tcPr marT="45700" marB="45700">
                    <a:lnL w="12700" cmpd="sng">
                      <a:noFill/>
                    </a:lnL>
                    <a:lnR w="12700" cmpd="sng">
                      <a:noFill/>
                    </a:lnR>
                    <a:lnB w="12700" cmpd="sng">
                      <a:noFill/>
                    </a:lnB>
                  </a:tcPr>
                </a:tc>
                <a:tc>
                  <a:txBody>
                    <a:bodyPr/>
                    <a:lstStyle/>
                    <a:p>
                      <a:r>
                        <a:rPr lang="en-US" sz="1800" dirty="0"/>
                        <a:t>9</a:t>
                      </a:r>
                    </a:p>
                  </a:txBody>
                  <a:tcPr marT="45700" marB="45700">
                    <a:lnL w="12700" cmpd="sng">
                      <a:noFill/>
                    </a:lnL>
                    <a:lnR w="12700" cmpd="sng">
                      <a:noFill/>
                    </a:lnR>
                    <a:lnB w="12700" cmpd="sng">
                      <a:noFill/>
                    </a:lnB>
                  </a:tcPr>
                </a:tc>
                <a:tc>
                  <a:txBody>
                    <a:bodyPr/>
                    <a:lstStyle/>
                    <a:p>
                      <a:r>
                        <a:rPr lang="en-US" sz="1800" dirty="0"/>
                        <a:t>13</a:t>
                      </a:r>
                    </a:p>
                  </a:txBody>
                  <a:tcPr marT="45700" marB="45700">
                    <a:lnL w="12700" cmpd="sng">
                      <a:noFill/>
                    </a:lnL>
                    <a:lnR w="12700" cmpd="sng">
                      <a:noFill/>
                    </a:lnR>
                    <a:lnB w="12700" cmpd="sng">
                      <a:noFill/>
                    </a:lnB>
                  </a:tcPr>
                </a:tc>
                <a:tc>
                  <a:txBody>
                    <a:bodyPr/>
                    <a:lstStyle/>
                    <a:p>
                      <a:r>
                        <a:rPr lang="en-US" sz="1800" dirty="0"/>
                        <a:t>18</a:t>
                      </a:r>
                    </a:p>
                  </a:txBody>
                  <a:tcPr marT="45700" marB="45700">
                    <a:lnL w="12700" cmpd="sng">
                      <a:noFill/>
                    </a:lnL>
                    <a:lnR w="12700" cmpd="sng">
                      <a:noFill/>
                    </a:lnR>
                    <a:lnB w="12700" cmpd="sng">
                      <a:noFill/>
                    </a:lnB>
                  </a:tcPr>
                </a:tc>
                <a:tc>
                  <a:txBody>
                    <a:bodyPr/>
                    <a:lstStyle/>
                    <a:p>
                      <a:r>
                        <a:rPr lang="en-US" sz="1800" dirty="0"/>
                        <a:t>20</a:t>
                      </a:r>
                    </a:p>
                  </a:txBody>
                  <a:tcPr marT="45700" marB="45700">
                    <a:lnL w="12700" cmpd="sng">
                      <a:noFill/>
                    </a:lnL>
                    <a:lnR w="12700" cmpd="sng">
                      <a:noFill/>
                    </a:lnR>
                    <a:lnB w="12700" cmpd="sng">
                      <a:noFill/>
                    </a:lnB>
                  </a:tcPr>
                </a:tc>
                <a:extLst>
                  <a:ext uri="{0D108BD9-81ED-4DB2-BD59-A6C34878D82A}">
                    <a16:rowId xmlns:a16="http://schemas.microsoft.com/office/drawing/2014/main" val="10002"/>
                  </a:ext>
                </a:extLst>
              </a:tr>
              <a:tr h="370681">
                <a:tc>
                  <a:txBody>
                    <a:bodyPr/>
                    <a:lstStyle/>
                    <a:p>
                      <a:r>
                        <a:rPr lang="en-US" sz="1800" dirty="0"/>
                        <a:t>Female</a:t>
                      </a:r>
                    </a:p>
                  </a:txBody>
                  <a:tcPr marT="45700" marB="45700">
                    <a:lnL w="12700" cmpd="sng">
                      <a:noFill/>
                    </a:lnL>
                    <a:lnR w="12700" cmpd="sng">
                      <a:noFill/>
                    </a:lnR>
                    <a:lnT w="12700" cmpd="sng">
                      <a:noFill/>
                    </a:lnT>
                  </a:tcPr>
                </a:tc>
                <a:tc>
                  <a:txBody>
                    <a:bodyPr/>
                    <a:lstStyle/>
                    <a:p>
                      <a:r>
                        <a:rPr lang="en-US" sz="1800" dirty="0"/>
                        <a:t>0</a:t>
                      </a:r>
                    </a:p>
                  </a:txBody>
                  <a:tcPr marT="45700" marB="45700">
                    <a:lnL w="12700" cmpd="sng">
                      <a:noFill/>
                    </a:lnL>
                    <a:lnR w="12700" cmpd="sng">
                      <a:noFill/>
                    </a:lnR>
                    <a:lnT w="12700" cmpd="sng">
                      <a:noFill/>
                    </a:lnT>
                  </a:tcPr>
                </a:tc>
                <a:tc>
                  <a:txBody>
                    <a:bodyPr/>
                    <a:lstStyle/>
                    <a:p>
                      <a:r>
                        <a:rPr lang="en-US" sz="1800" dirty="0"/>
                        <a:t>2</a:t>
                      </a:r>
                    </a:p>
                  </a:txBody>
                  <a:tcPr marT="45700" marB="45700">
                    <a:lnL w="12700" cmpd="sng">
                      <a:noFill/>
                    </a:lnL>
                    <a:lnR w="12700" cmpd="sng">
                      <a:noFill/>
                    </a:lnR>
                    <a:lnT w="12700" cmpd="sng">
                      <a:noFill/>
                    </a:lnT>
                  </a:tcPr>
                </a:tc>
                <a:tc>
                  <a:txBody>
                    <a:bodyPr/>
                    <a:lstStyle/>
                    <a:p>
                      <a:r>
                        <a:rPr lang="en-US" sz="1800" dirty="0"/>
                        <a:t>6</a:t>
                      </a:r>
                    </a:p>
                  </a:txBody>
                  <a:tcPr marT="45700" marB="45700">
                    <a:lnL w="12700" cmpd="sng">
                      <a:noFill/>
                    </a:lnL>
                    <a:lnR w="12700" cmpd="sng">
                      <a:noFill/>
                    </a:lnR>
                    <a:lnT w="12700" cmpd="sng">
                      <a:noFill/>
                    </a:lnT>
                  </a:tcPr>
                </a:tc>
                <a:tc>
                  <a:txBody>
                    <a:bodyPr/>
                    <a:lstStyle/>
                    <a:p>
                      <a:r>
                        <a:rPr lang="en-US" sz="1800" dirty="0"/>
                        <a:t>10</a:t>
                      </a:r>
                    </a:p>
                  </a:txBody>
                  <a:tcPr marT="45700" marB="45700">
                    <a:lnL w="12700" cmpd="sng">
                      <a:noFill/>
                    </a:lnL>
                    <a:lnR w="12700" cmpd="sng">
                      <a:noFill/>
                    </a:lnR>
                    <a:lnT w="12700" cmpd="sng">
                      <a:noFill/>
                    </a:lnT>
                  </a:tcPr>
                </a:tc>
                <a:tc>
                  <a:txBody>
                    <a:bodyPr/>
                    <a:lstStyle/>
                    <a:p>
                      <a:r>
                        <a:rPr lang="en-US" sz="1800" dirty="0"/>
                        <a:t>12</a:t>
                      </a:r>
                    </a:p>
                  </a:txBody>
                  <a:tcPr marT="45700" marB="45700">
                    <a:lnL w="12700" cmpd="sng">
                      <a:noFill/>
                    </a:lnL>
                    <a:lnR w="12700" cmpd="sng">
                      <a:noFill/>
                    </a:lnR>
                    <a:lnT w="12700" cmpd="sng">
                      <a:noFill/>
                    </a:lnT>
                  </a:tcPr>
                </a:tc>
                <a:tc>
                  <a:txBody>
                    <a:bodyPr/>
                    <a:lstStyle/>
                    <a:p>
                      <a:r>
                        <a:rPr lang="en-US" sz="1800" dirty="0"/>
                        <a:t>16</a:t>
                      </a:r>
                    </a:p>
                  </a:txBody>
                  <a:tcPr marT="45700" marB="45700">
                    <a:lnL w="12700" cmpd="sng">
                      <a:noFill/>
                    </a:lnL>
                    <a:lnR w="12700" cmpd="sng">
                      <a:noFill/>
                    </a:lnR>
                    <a:lnT w="12700" cmpd="sng">
                      <a:noFill/>
                    </a:lnT>
                  </a:tcPr>
                </a:tc>
                <a:extLst>
                  <a:ext uri="{0D108BD9-81ED-4DB2-BD59-A6C34878D82A}">
                    <a16:rowId xmlns:a16="http://schemas.microsoft.com/office/drawing/2014/main" val="10003"/>
                  </a:ext>
                </a:extLst>
              </a:tr>
            </a:tbl>
          </a:graphicData>
        </a:graphic>
      </p:graphicFrame>
      <p:sp>
        <p:nvSpPr>
          <p:cNvPr id="6" name="Slide Number Placeholder 5"/>
          <p:cNvSpPr>
            <a:spLocks noGrp="1"/>
          </p:cNvSpPr>
          <p:nvPr>
            <p:ph type="sldNum" sz="quarter" idx="12"/>
          </p:nvPr>
        </p:nvSpPr>
        <p:spPr/>
        <p:txBody>
          <a:bodyPr/>
          <a:lstStyle/>
          <a:p>
            <a:pPr>
              <a:defRPr/>
            </a:pPr>
            <a:fld id="{E6B6F301-8670-47FD-9A91-A58D9E9046B8}" type="slidenum">
              <a:rPr lang="en-US" smtClean="0"/>
              <a:pPr>
                <a:defRPr/>
              </a:pPr>
              <a:t>262</a:t>
            </a:fld>
            <a:endParaRPr lang="en-US" dirty="0"/>
          </a:p>
        </p:txBody>
      </p:sp>
    </p:spTree>
    <p:extLst>
      <p:ext uri="{BB962C8B-B14F-4D97-AF65-F5344CB8AC3E}">
        <p14:creationId xmlns:p14="http://schemas.microsoft.com/office/powerpoint/2010/main" val="28079617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title"/>
          </p:nvPr>
        </p:nvSpPr>
        <p:spPr>
          <a:xfrm>
            <a:off x="457200" y="274638"/>
            <a:ext cx="8229600" cy="868362"/>
          </a:xfrm>
        </p:spPr>
        <p:txBody>
          <a:bodyPr/>
          <a:lstStyle/>
          <a:p>
            <a:r>
              <a:rPr lang="en-US" altLang="nl-BE" sz="3200"/>
              <a:t>Data and Plot in R</a:t>
            </a:r>
          </a:p>
        </p:txBody>
      </p:sp>
      <p:sp>
        <p:nvSpPr>
          <p:cNvPr id="208899" name="Content Placeholder 2"/>
          <p:cNvSpPr>
            <a:spLocks noGrp="1"/>
          </p:cNvSpPr>
          <p:nvPr>
            <p:ph idx="1"/>
          </p:nvPr>
        </p:nvSpPr>
        <p:spPr>
          <a:xfrm>
            <a:off x="457200" y="1371600"/>
            <a:ext cx="8229600" cy="5181600"/>
          </a:xfrm>
        </p:spPr>
        <p:txBody>
          <a:bodyPr/>
          <a:lstStyle/>
          <a:p>
            <a:pPr>
              <a:buFont typeface="Arial" charset="0"/>
              <a:buNone/>
            </a:pPr>
            <a:r>
              <a:rPr lang="en-US" altLang="nl-BE" sz="1600">
                <a:latin typeface="SAS Monospace" pitchFamily="49" charset="0"/>
              </a:rPr>
              <a:t>&gt; ldose &lt;- rep(0:5, 2)</a:t>
            </a:r>
          </a:p>
          <a:p>
            <a:pPr>
              <a:buFont typeface="Arial" charset="0"/>
              <a:buNone/>
            </a:pPr>
            <a:r>
              <a:rPr lang="en-US" altLang="nl-BE" sz="1600">
                <a:latin typeface="SAS Monospace" pitchFamily="49" charset="0"/>
              </a:rPr>
              <a:t>&gt; numdead &lt;- c(1, 4, 9, 13, 18, 20, 0, 2, 6, 10, 12, 16)</a:t>
            </a:r>
          </a:p>
          <a:p>
            <a:pPr>
              <a:buFont typeface="Arial" charset="0"/>
              <a:buNone/>
            </a:pPr>
            <a:r>
              <a:rPr lang="en-US" altLang="nl-BE" sz="1600">
                <a:latin typeface="SAS Monospace" pitchFamily="49" charset="0"/>
              </a:rPr>
              <a:t>&gt; sex &lt;- factor(rep(c("M", "F"), c(6, 6)))</a:t>
            </a:r>
          </a:p>
          <a:p>
            <a:pPr>
              <a:buFont typeface="Arial" charset="0"/>
              <a:buNone/>
            </a:pPr>
            <a:r>
              <a:rPr lang="en-US" altLang="nl-BE" sz="1600">
                <a:latin typeface="SAS Monospace" pitchFamily="49" charset="0"/>
              </a:rPr>
              <a:t>&gt; SF &lt;- cbind(numdead, numalive=20-numdead)</a:t>
            </a:r>
          </a:p>
          <a:p>
            <a:pPr>
              <a:buFont typeface="Arial" charset="0"/>
              <a:buNone/>
            </a:pPr>
            <a:r>
              <a:rPr lang="en-US" altLang="nl-BE" sz="1600">
                <a:latin typeface="SAS Monospace" pitchFamily="49" charset="0"/>
              </a:rPr>
              <a:t>&gt; p&lt;-numdead/20</a:t>
            </a:r>
          </a:p>
          <a:p>
            <a:pPr>
              <a:buFont typeface="Arial" charset="0"/>
              <a:buNone/>
            </a:pPr>
            <a:r>
              <a:rPr lang="en-US" altLang="nl-BE" sz="1600">
                <a:latin typeface="SAS Monospace" pitchFamily="49" charset="0"/>
              </a:rPr>
              <a:t>&gt; par(mfrow=c(1,2))</a:t>
            </a:r>
          </a:p>
          <a:p>
            <a:pPr>
              <a:buFont typeface="Arial" charset="0"/>
              <a:buNone/>
            </a:pPr>
            <a:r>
              <a:rPr lang="en-US" altLang="nl-BE" sz="1600">
                <a:latin typeface="SAS Monospace" pitchFamily="49" charset="0"/>
              </a:rPr>
              <a:t>&gt; plot(p ~ ldose)</a:t>
            </a:r>
          </a:p>
          <a:p>
            <a:pPr>
              <a:buFont typeface="Arial" charset="0"/>
              <a:buNone/>
            </a:pPr>
            <a:r>
              <a:rPr lang="en-US" altLang="nl-BE" sz="1600">
                <a:latin typeface="SAS Monospace" pitchFamily="49" charset="0"/>
              </a:rPr>
              <a:t>&gt; plot(p ~ log(ldose))</a:t>
            </a:r>
          </a:p>
          <a:p>
            <a:endParaRPr lang="en-US" altLang="nl-BE" sz="1600"/>
          </a:p>
        </p:txBody>
      </p:sp>
      <p:sp>
        <p:nvSpPr>
          <p:cNvPr id="4" name="Slide Number Placeholder 3"/>
          <p:cNvSpPr>
            <a:spLocks noGrp="1"/>
          </p:cNvSpPr>
          <p:nvPr>
            <p:ph type="sldNum" sz="quarter" idx="12"/>
          </p:nvPr>
        </p:nvSpPr>
        <p:spPr/>
        <p:txBody>
          <a:bodyPr/>
          <a:lstStyle/>
          <a:p>
            <a:pPr>
              <a:defRPr/>
            </a:pPr>
            <a:fld id="{6CF8E14A-1360-4BD7-9FCF-CFA020073D45}" type="slidenum">
              <a:rPr lang="en-US" smtClean="0"/>
              <a:pPr>
                <a:defRPr/>
              </a:pPr>
              <a:t>263</a:t>
            </a:fld>
            <a:endParaRPr lang="en-US" dirty="0"/>
          </a:p>
        </p:txBody>
      </p:sp>
      <p:pic>
        <p:nvPicPr>
          <p:cNvPr id="2089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743200"/>
            <a:ext cx="5638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024349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title"/>
          </p:nvPr>
        </p:nvSpPr>
        <p:spPr>
          <a:xfrm>
            <a:off x="457200" y="274638"/>
            <a:ext cx="8229600" cy="563562"/>
          </a:xfrm>
        </p:spPr>
        <p:txBody>
          <a:bodyPr>
            <a:normAutofit fontScale="90000"/>
          </a:bodyPr>
          <a:lstStyle/>
          <a:p>
            <a:r>
              <a:rPr lang="en-US" altLang="nl-BE" sz="3200"/>
              <a:t>Model formulation</a:t>
            </a:r>
          </a:p>
        </p:txBody>
      </p:sp>
      <p:sp>
        <p:nvSpPr>
          <p:cNvPr id="209923" name="Content Placeholder 2"/>
          <p:cNvSpPr>
            <a:spLocks noGrp="1"/>
          </p:cNvSpPr>
          <p:nvPr>
            <p:ph idx="1"/>
          </p:nvPr>
        </p:nvSpPr>
        <p:spPr>
          <a:xfrm>
            <a:off x="304800" y="1447800"/>
            <a:ext cx="3657600" cy="1066800"/>
          </a:xfrm>
        </p:spPr>
        <p:txBody>
          <a:bodyPr/>
          <a:lstStyle/>
          <a:p>
            <a:pPr algn="just">
              <a:buFont typeface="Arial" charset="0"/>
              <a:buNone/>
            </a:pPr>
            <a:r>
              <a:rPr lang="en-US" altLang="nl-BE" sz="2400"/>
              <a:t>the expected values of </a:t>
            </a:r>
          </a:p>
          <a:p>
            <a:pPr algn="just">
              <a:buFont typeface="Arial" charset="0"/>
              <a:buNone/>
            </a:pPr>
            <a:r>
              <a:rPr lang="en-US" altLang="nl-BE" sz="2400"/>
              <a:t>The response variable</a:t>
            </a:r>
          </a:p>
          <a:p>
            <a:pPr algn="just">
              <a:buFont typeface="Arial" charset="0"/>
              <a:buNone/>
            </a:pPr>
            <a:endParaRPr lang="en-US" altLang="nl-BE" sz="2800"/>
          </a:p>
          <a:p>
            <a:pPr algn="just">
              <a:buFont typeface="Arial" charset="0"/>
              <a:buNone/>
            </a:pPr>
            <a:endParaRPr lang="en-US" altLang="nl-BE" sz="2800"/>
          </a:p>
        </p:txBody>
      </p:sp>
      <p:graphicFrame>
        <p:nvGraphicFramePr>
          <p:cNvPr id="209924" name="Object 2"/>
          <p:cNvGraphicFramePr>
            <a:graphicFrameLocks noChangeAspect="1"/>
          </p:cNvGraphicFramePr>
          <p:nvPr/>
        </p:nvGraphicFramePr>
        <p:xfrm>
          <a:off x="152400" y="2667000"/>
          <a:ext cx="3760788" cy="717550"/>
        </p:xfrm>
        <a:graphic>
          <a:graphicData uri="http://schemas.openxmlformats.org/presentationml/2006/ole">
            <mc:AlternateContent xmlns:mc="http://schemas.openxmlformats.org/markup-compatibility/2006">
              <mc:Choice xmlns:v="urn:schemas-microsoft-com:vml" Requires="v">
                <p:oleObj spid="_x0000_s100834" name="Vergelijking" r:id="rId3" imgW="1397000" imgH="241300" progId="Equation.3">
                  <p:embed/>
                </p:oleObj>
              </mc:Choice>
              <mc:Fallback>
                <p:oleObj name="Vergelijking" r:id="rId3" imgW="13970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667000"/>
                        <a:ext cx="3760788"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Content Placeholder 2"/>
          <p:cNvSpPr txBox="1">
            <a:spLocks/>
          </p:cNvSpPr>
          <p:nvPr/>
        </p:nvSpPr>
        <p:spPr bwMode="auto">
          <a:xfrm>
            <a:off x="4800600" y="1524000"/>
            <a:ext cx="3657600" cy="1066800"/>
          </a:xfrm>
          <a:prstGeom prst="rect">
            <a:avLst/>
          </a:prstGeom>
          <a:noFill/>
          <a:ln w="9525">
            <a:noFill/>
            <a:miter lim="800000"/>
            <a:headEnd/>
            <a:tailEnd/>
          </a:ln>
        </p:spPr>
        <p:txBody>
          <a:bodyPr>
            <a:normAutofit/>
          </a:bodyPr>
          <a:lstStyle/>
          <a:p>
            <a:pPr marL="342900" indent="-342900" algn="just" eaLnBrk="0" hangingPunct="0">
              <a:spcBef>
                <a:spcPct val="20000"/>
              </a:spcBef>
              <a:buFont typeface="Arial" pitchFamily="34" charset="0"/>
              <a:buNone/>
              <a:defRPr/>
            </a:pPr>
            <a:r>
              <a:rPr lang="en-US" sz="2400" dirty="0">
                <a:latin typeface="+mn-lt"/>
              </a:rPr>
              <a:t>The systematic part</a:t>
            </a:r>
          </a:p>
        </p:txBody>
      </p:sp>
      <p:graphicFrame>
        <p:nvGraphicFramePr>
          <p:cNvPr id="209926" name="Object 7"/>
          <p:cNvGraphicFramePr>
            <a:graphicFrameLocks noChangeAspect="1"/>
          </p:cNvGraphicFramePr>
          <p:nvPr/>
        </p:nvGraphicFramePr>
        <p:xfrm>
          <a:off x="4724400" y="2514600"/>
          <a:ext cx="3375025" cy="566738"/>
        </p:xfrm>
        <a:graphic>
          <a:graphicData uri="http://schemas.openxmlformats.org/presentationml/2006/ole">
            <mc:AlternateContent xmlns:mc="http://schemas.openxmlformats.org/markup-compatibility/2006">
              <mc:Choice xmlns:v="urn:schemas-microsoft-com:vml" Requires="v">
                <p:oleObj spid="_x0000_s100835" name="Vergelijking" r:id="rId5" imgW="1435100" imgH="241300" progId="Equation.3">
                  <p:embed/>
                </p:oleObj>
              </mc:Choice>
              <mc:Fallback>
                <p:oleObj name="Vergelijking" r:id="rId5" imgW="14351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514600"/>
                        <a:ext cx="3375025"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9927" name="Object 8"/>
          <p:cNvGraphicFramePr>
            <a:graphicFrameLocks noChangeAspect="1"/>
          </p:cNvGraphicFramePr>
          <p:nvPr/>
        </p:nvGraphicFramePr>
        <p:xfrm>
          <a:off x="4343400" y="3886200"/>
          <a:ext cx="4549775" cy="438150"/>
        </p:xfrm>
        <a:graphic>
          <a:graphicData uri="http://schemas.openxmlformats.org/presentationml/2006/ole">
            <mc:AlternateContent xmlns:mc="http://schemas.openxmlformats.org/markup-compatibility/2006">
              <mc:Choice xmlns:v="urn:schemas-microsoft-com:vml" Requires="v">
                <p:oleObj spid="_x0000_s100836" name="Vergelijking" r:id="rId7" imgW="2108200" imgH="203200" progId="Equation.3">
                  <p:embed/>
                </p:oleObj>
              </mc:Choice>
              <mc:Fallback>
                <p:oleObj name="Vergelijking" r:id="rId7" imgW="21082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3886200"/>
                        <a:ext cx="4549775"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3" name="Straight Connector 12"/>
          <p:cNvCxnSpPr/>
          <p:nvPr/>
        </p:nvCxnSpPr>
        <p:spPr>
          <a:xfrm rot="5400000">
            <a:off x="2400300" y="3238500"/>
            <a:ext cx="3276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09929" name="Object 9"/>
          <p:cNvGraphicFramePr>
            <a:graphicFrameLocks noChangeAspect="1"/>
          </p:cNvGraphicFramePr>
          <p:nvPr/>
        </p:nvGraphicFramePr>
        <p:xfrm>
          <a:off x="2057400" y="5715000"/>
          <a:ext cx="4510088" cy="663575"/>
        </p:xfrm>
        <a:graphic>
          <a:graphicData uri="http://schemas.openxmlformats.org/presentationml/2006/ole">
            <mc:AlternateContent xmlns:mc="http://schemas.openxmlformats.org/markup-compatibility/2006">
              <mc:Choice xmlns:v="urn:schemas-microsoft-com:vml" Requires="v">
                <p:oleObj spid="_x0000_s100837" name="Vergelijking" r:id="rId9" imgW="1346200" imgH="241300" progId="Equation.3">
                  <p:embed/>
                </p:oleObj>
              </mc:Choice>
              <mc:Fallback>
                <p:oleObj name="Vergelijking" r:id="rId9" imgW="13462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400" y="5715000"/>
                        <a:ext cx="45100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9930" name="Object 6"/>
          <p:cNvGraphicFramePr>
            <a:graphicFrameLocks noChangeAspect="1"/>
          </p:cNvGraphicFramePr>
          <p:nvPr/>
        </p:nvGraphicFramePr>
        <p:xfrm>
          <a:off x="228600" y="3657600"/>
          <a:ext cx="3721100" cy="574675"/>
        </p:xfrm>
        <a:graphic>
          <a:graphicData uri="http://schemas.openxmlformats.org/presentationml/2006/ole">
            <mc:AlternateContent xmlns:mc="http://schemas.openxmlformats.org/markup-compatibility/2006">
              <mc:Choice xmlns:v="urn:schemas-microsoft-com:vml" Requires="v">
                <p:oleObj spid="_x0000_s100838" name="Vergelijking" r:id="rId11" imgW="1727200" imgH="241300" progId="Equation.3">
                  <p:embed/>
                </p:oleObj>
              </mc:Choice>
              <mc:Fallback>
                <p:oleObj name="Vergelijking" r:id="rId11" imgW="17272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 y="3657600"/>
                        <a:ext cx="37211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Slide Number Placeholder 10"/>
          <p:cNvSpPr>
            <a:spLocks noGrp="1"/>
          </p:cNvSpPr>
          <p:nvPr>
            <p:ph type="sldNum" sz="quarter" idx="12"/>
          </p:nvPr>
        </p:nvSpPr>
        <p:spPr/>
        <p:txBody>
          <a:bodyPr/>
          <a:lstStyle/>
          <a:p>
            <a:pPr>
              <a:defRPr/>
            </a:pPr>
            <a:fld id="{4403344C-8BB8-4D10-84F6-9310658A0F3D}" type="slidenum">
              <a:rPr lang="en-US" smtClean="0"/>
              <a:pPr>
                <a:defRPr/>
              </a:pPr>
              <a:t>264</a:t>
            </a:fld>
            <a:endParaRPr lang="en-US" dirty="0"/>
          </a:p>
        </p:txBody>
      </p:sp>
      <p:sp>
        <p:nvSpPr>
          <p:cNvPr id="209932" name="Text Box 4"/>
          <p:cNvSpPr txBox="1">
            <a:spLocks noChangeArrowheads="1"/>
          </p:cNvSpPr>
          <p:nvPr/>
        </p:nvSpPr>
        <p:spPr bwMode="auto">
          <a:xfrm>
            <a:off x="34925" y="6589713"/>
            <a:ext cx="1727200" cy="24606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BE" altLang="nl-BE" sz="1000" b="1">
                <a:solidFill>
                  <a:srgbClr val="FF3300"/>
                </a:solidFill>
                <a:latin typeface="Calibri" pitchFamily="34" charset="0"/>
              </a:rPr>
              <a:t>EXAMPLE 5: toxicity</a:t>
            </a:r>
            <a:endParaRPr lang="en-US" altLang="nl-BE" sz="1000" b="1">
              <a:solidFill>
                <a:srgbClr val="FF3300"/>
              </a:solidFill>
              <a:latin typeface="Calibri" pitchFamily="34" charset="0"/>
            </a:endParaRPr>
          </a:p>
        </p:txBody>
      </p:sp>
    </p:spTree>
    <p:extLst>
      <p:ext uri="{BB962C8B-B14F-4D97-AF65-F5344CB8AC3E}">
        <p14:creationId xmlns:p14="http://schemas.microsoft.com/office/powerpoint/2010/main" val="63458620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a:xfrm>
            <a:off x="457200" y="274638"/>
            <a:ext cx="8229600" cy="563562"/>
          </a:xfrm>
        </p:spPr>
        <p:txBody>
          <a:bodyPr>
            <a:normAutofit fontScale="90000"/>
          </a:bodyPr>
          <a:lstStyle/>
          <a:p>
            <a:r>
              <a:rPr lang="en-US" altLang="nl-BE" sz="3200"/>
              <a:t>Model formulation</a:t>
            </a:r>
          </a:p>
        </p:txBody>
      </p:sp>
      <p:sp>
        <p:nvSpPr>
          <p:cNvPr id="210947" name="Content Placeholder 2"/>
          <p:cNvSpPr>
            <a:spLocks noGrp="1"/>
          </p:cNvSpPr>
          <p:nvPr>
            <p:ph idx="1"/>
          </p:nvPr>
        </p:nvSpPr>
        <p:spPr>
          <a:xfrm>
            <a:off x="304800" y="1447800"/>
            <a:ext cx="4038600" cy="1066800"/>
          </a:xfrm>
        </p:spPr>
        <p:txBody>
          <a:bodyPr/>
          <a:lstStyle/>
          <a:p>
            <a:pPr>
              <a:buFont typeface="Arial" charset="0"/>
              <a:buNone/>
            </a:pPr>
            <a:r>
              <a:rPr lang="en-US" altLang="nl-BE" sz="2400"/>
              <a:t>Distribution of the</a:t>
            </a:r>
          </a:p>
          <a:p>
            <a:pPr>
              <a:buFont typeface="Arial" charset="0"/>
              <a:buNone/>
            </a:pPr>
            <a:r>
              <a:rPr lang="en-US" altLang="nl-BE" sz="2400"/>
              <a:t>response</a:t>
            </a:r>
          </a:p>
          <a:p>
            <a:pPr algn="just">
              <a:buFont typeface="Arial" charset="0"/>
              <a:buNone/>
            </a:pPr>
            <a:endParaRPr lang="en-US" altLang="nl-BE" sz="2800"/>
          </a:p>
        </p:txBody>
      </p:sp>
      <p:graphicFrame>
        <p:nvGraphicFramePr>
          <p:cNvPr id="210948" name="Object 2"/>
          <p:cNvGraphicFramePr>
            <a:graphicFrameLocks noChangeAspect="1"/>
          </p:cNvGraphicFramePr>
          <p:nvPr/>
        </p:nvGraphicFramePr>
        <p:xfrm>
          <a:off x="303213" y="2590800"/>
          <a:ext cx="3248025" cy="533400"/>
        </p:xfrm>
        <a:graphic>
          <a:graphicData uri="http://schemas.openxmlformats.org/presentationml/2006/ole">
            <mc:AlternateContent xmlns:mc="http://schemas.openxmlformats.org/markup-compatibility/2006">
              <mc:Choice xmlns:v="urn:schemas-microsoft-com:vml" Requires="v">
                <p:oleObj spid="_x0000_s101858" name="Equation" r:id="rId3" imgW="1206500" imgH="241300" progId="Equation.3">
                  <p:embed/>
                </p:oleObj>
              </mc:Choice>
              <mc:Fallback>
                <p:oleObj name="Equation" r:id="rId3" imgW="12065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13" y="2590800"/>
                        <a:ext cx="3248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Content Placeholder 2"/>
          <p:cNvSpPr txBox="1">
            <a:spLocks/>
          </p:cNvSpPr>
          <p:nvPr/>
        </p:nvSpPr>
        <p:spPr bwMode="auto">
          <a:xfrm>
            <a:off x="4800600" y="1524000"/>
            <a:ext cx="3657600" cy="1066800"/>
          </a:xfrm>
          <a:prstGeom prst="rect">
            <a:avLst/>
          </a:prstGeom>
          <a:noFill/>
          <a:ln w="9525">
            <a:noFill/>
            <a:miter lim="800000"/>
            <a:headEnd/>
            <a:tailEnd/>
          </a:ln>
        </p:spPr>
        <p:txBody>
          <a:bodyPr>
            <a:normAutofit/>
          </a:bodyPr>
          <a:lstStyle/>
          <a:p>
            <a:pPr marL="342900" indent="-342900" algn="just" eaLnBrk="0" hangingPunct="0">
              <a:spcBef>
                <a:spcPct val="20000"/>
              </a:spcBef>
              <a:buFont typeface="Arial" pitchFamily="34" charset="0"/>
              <a:buNone/>
              <a:defRPr/>
            </a:pPr>
            <a:r>
              <a:rPr lang="en-US" sz="2400" dirty="0">
                <a:latin typeface="+mn-lt"/>
              </a:rPr>
              <a:t>The linear predictor</a:t>
            </a:r>
          </a:p>
        </p:txBody>
      </p:sp>
      <p:graphicFrame>
        <p:nvGraphicFramePr>
          <p:cNvPr id="210950" name="Object 7"/>
          <p:cNvGraphicFramePr>
            <a:graphicFrameLocks noChangeAspect="1"/>
          </p:cNvGraphicFramePr>
          <p:nvPr/>
        </p:nvGraphicFramePr>
        <p:xfrm>
          <a:off x="4191000" y="2667000"/>
          <a:ext cx="4629150" cy="566738"/>
        </p:xfrm>
        <a:graphic>
          <a:graphicData uri="http://schemas.openxmlformats.org/presentationml/2006/ole">
            <mc:AlternateContent xmlns:mc="http://schemas.openxmlformats.org/markup-compatibility/2006">
              <mc:Choice xmlns:v="urn:schemas-microsoft-com:vml" Requires="v">
                <p:oleObj spid="_x0000_s101859" name="Vergelijking" r:id="rId5" imgW="1968500" imgH="241300" progId="Equation.3">
                  <p:embed/>
                </p:oleObj>
              </mc:Choice>
              <mc:Fallback>
                <p:oleObj name="Vergelijking" r:id="rId5" imgW="19685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2667000"/>
                        <a:ext cx="462915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51" name="Object 8"/>
          <p:cNvGraphicFramePr>
            <a:graphicFrameLocks noChangeAspect="1"/>
          </p:cNvGraphicFramePr>
          <p:nvPr/>
        </p:nvGraphicFramePr>
        <p:xfrm>
          <a:off x="990600" y="4495800"/>
          <a:ext cx="7240588" cy="1066800"/>
        </p:xfrm>
        <a:graphic>
          <a:graphicData uri="http://schemas.openxmlformats.org/presentationml/2006/ole">
            <mc:AlternateContent xmlns:mc="http://schemas.openxmlformats.org/markup-compatibility/2006">
              <mc:Choice xmlns:v="urn:schemas-microsoft-com:vml" Requires="v">
                <p:oleObj spid="_x0000_s101860" name="Vergelijking" r:id="rId7" imgW="2616200" imgH="444500" progId="Equation.3">
                  <p:embed/>
                </p:oleObj>
              </mc:Choice>
              <mc:Fallback>
                <p:oleObj name="Vergelijking" r:id="rId7" imgW="2616200" imgH="444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495800"/>
                        <a:ext cx="7240588"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3" name="Straight Connector 12"/>
          <p:cNvCxnSpPr/>
          <p:nvPr/>
        </p:nvCxnSpPr>
        <p:spPr>
          <a:xfrm rot="5400000">
            <a:off x="2895600" y="2743200"/>
            <a:ext cx="2286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10953" name="Object 9"/>
          <p:cNvGraphicFramePr>
            <a:graphicFrameLocks noChangeAspect="1"/>
          </p:cNvGraphicFramePr>
          <p:nvPr/>
        </p:nvGraphicFramePr>
        <p:xfrm>
          <a:off x="3352800" y="6019800"/>
          <a:ext cx="2819400" cy="533400"/>
        </p:xfrm>
        <a:graphic>
          <a:graphicData uri="http://schemas.openxmlformats.org/presentationml/2006/ole">
            <mc:AlternateContent xmlns:mc="http://schemas.openxmlformats.org/markup-compatibility/2006">
              <mc:Choice xmlns:v="urn:schemas-microsoft-com:vml" Requires="v">
                <p:oleObj spid="_x0000_s101861" name="Vergelijking" r:id="rId9" imgW="1346200" imgH="241300" progId="Equation.3">
                  <p:embed/>
                </p:oleObj>
              </mc:Choice>
              <mc:Fallback>
                <p:oleObj name="Vergelijking" r:id="rId9" imgW="1346200" imgH="241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6019800"/>
                        <a:ext cx="2819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0954" name="Object 6"/>
          <p:cNvGraphicFramePr>
            <a:graphicFrameLocks noChangeAspect="1"/>
          </p:cNvGraphicFramePr>
          <p:nvPr/>
        </p:nvGraphicFramePr>
        <p:xfrm>
          <a:off x="304800" y="3429000"/>
          <a:ext cx="3036888" cy="574675"/>
        </p:xfrm>
        <a:graphic>
          <a:graphicData uri="http://schemas.openxmlformats.org/presentationml/2006/ole">
            <mc:AlternateContent xmlns:mc="http://schemas.openxmlformats.org/markup-compatibility/2006">
              <mc:Choice xmlns:v="urn:schemas-microsoft-com:vml" Requires="v">
                <p:oleObj spid="_x0000_s101862" name="Vergelijking" r:id="rId11" imgW="1409088" imgH="241195" progId="Equation.3">
                  <p:embed/>
                </p:oleObj>
              </mc:Choice>
              <mc:Fallback>
                <p:oleObj name="Vergelijking" r:id="rId11" imgW="1409088" imgH="2411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 y="3429000"/>
                        <a:ext cx="30368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Slide Number Placeholder 10"/>
          <p:cNvSpPr>
            <a:spLocks noGrp="1"/>
          </p:cNvSpPr>
          <p:nvPr>
            <p:ph type="sldNum" sz="quarter" idx="12"/>
          </p:nvPr>
        </p:nvSpPr>
        <p:spPr/>
        <p:txBody>
          <a:bodyPr/>
          <a:lstStyle/>
          <a:p>
            <a:pPr>
              <a:defRPr/>
            </a:pPr>
            <a:fld id="{7674674D-01F2-41C4-A3B8-53DFACC9998E}" type="slidenum">
              <a:rPr lang="en-US" smtClean="0"/>
              <a:pPr>
                <a:defRPr/>
              </a:pPr>
              <a:t>265</a:t>
            </a:fld>
            <a:endParaRPr lang="en-US" dirty="0"/>
          </a:p>
        </p:txBody>
      </p:sp>
    </p:spTree>
    <p:extLst>
      <p:ext uri="{BB962C8B-B14F-4D97-AF65-F5344CB8AC3E}">
        <p14:creationId xmlns:p14="http://schemas.microsoft.com/office/powerpoint/2010/main" val="284084174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a:xfrm>
            <a:off x="457200" y="274638"/>
            <a:ext cx="8229600" cy="792162"/>
          </a:xfrm>
        </p:spPr>
        <p:txBody>
          <a:bodyPr/>
          <a:lstStyle/>
          <a:p>
            <a:pPr eaLnBrk="1" hangingPunct="1"/>
            <a:r>
              <a:rPr lang="en-US" altLang="nl-BE" sz="3200"/>
              <a:t>Data in R</a:t>
            </a:r>
          </a:p>
        </p:txBody>
      </p:sp>
      <p:sp>
        <p:nvSpPr>
          <p:cNvPr id="211971" name="Content Placeholder 2"/>
          <p:cNvSpPr>
            <a:spLocks noGrp="1"/>
          </p:cNvSpPr>
          <p:nvPr>
            <p:ph idx="1"/>
          </p:nvPr>
        </p:nvSpPr>
        <p:spPr>
          <a:xfrm>
            <a:off x="304800" y="1752600"/>
            <a:ext cx="8382000" cy="4648200"/>
          </a:xfrm>
        </p:spPr>
        <p:txBody>
          <a:bodyPr/>
          <a:lstStyle/>
          <a:p>
            <a:pPr eaLnBrk="1" hangingPunct="1">
              <a:buFont typeface="Arial" charset="0"/>
              <a:buNone/>
            </a:pPr>
            <a:r>
              <a:rPr lang="en-US" altLang="nl-BE" sz="1600">
                <a:latin typeface="SAS Monospace" pitchFamily="49" charset="0"/>
              </a:rPr>
              <a:t>&gt; ldose &lt;- rep(0:5, 2)</a:t>
            </a:r>
          </a:p>
          <a:p>
            <a:pPr eaLnBrk="1" hangingPunct="1">
              <a:buFont typeface="Arial" charset="0"/>
              <a:buNone/>
            </a:pPr>
            <a:r>
              <a:rPr lang="en-US" altLang="nl-BE" sz="1600">
                <a:latin typeface="SAS Monospace" pitchFamily="49" charset="0"/>
              </a:rPr>
              <a:t>&gt; numdead &lt;- c(1, 4, 9, 13, 18, 20, 0, 2, 6, 10, 12, 16)</a:t>
            </a:r>
          </a:p>
          <a:p>
            <a:pPr eaLnBrk="1" hangingPunct="1">
              <a:buFont typeface="Arial" charset="0"/>
              <a:buNone/>
            </a:pPr>
            <a:r>
              <a:rPr lang="en-US" altLang="nl-BE" sz="1600">
                <a:latin typeface="SAS Monospace" pitchFamily="49" charset="0"/>
              </a:rPr>
              <a:t>&gt; sex &lt;- factor(rep(c("M", "F"), c(6, 6)))</a:t>
            </a:r>
          </a:p>
          <a:p>
            <a:pPr eaLnBrk="1" hangingPunct="1">
              <a:buFont typeface="Arial" charset="0"/>
              <a:buNone/>
            </a:pPr>
            <a:r>
              <a:rPr lang="en-US" altLang="nl-BE" sz="1600">
                <a:latin typeface="SAS Monospace" pitchFamily="49" charset="0"/>
              </a:rPr>
              <a:t>&gt; SF &lt;- cbind(numdead, numalive=20-numdead)</a:t>
            </a:r>
          </a:p>
        </p:txBody>
      </p:sp>
      <p:sp>
        <p:nvSpPr>
          <p:cNvPr id="4" name="Slide Number Placeholder 3"/>
          <p:cNvSpPr>
            <a:spLocks noGrp="1"/>
          </p:cNvSpPr>
          <p:nvPr>
            <p:ph type="sldNum" sz="quarter" idx="12"/>
          </p:nvPr>
        </p:nvSpPr>
        <p:spPr/>
        <p:txBody>
          <a:bodyPr/>
          <a:lstStyle/>
          <a:p>
            <a:pPr>
              <a:defRPr/>
            </a:pPr>
            <a:fld id="{743D0B5B-B00A-4EE7-9573-C919554D0EAD}" type="slidenum">
              <a:rPr lang="en-US" smtClean="0"/>
              <a:pPr>
                <a:defRPr/>
              </a:pPr>
              <a:t>266</a:t>
            </a:fld>
            <a:endParaRPr lang="en-US" dirty="0"/>
          </a:p>
        </p:txBody>
      </p:sp>
    </p:spTree>
    <p:extLst>
      <p:ext uri="{BB962C8B-B14F-4D97-AF65-F5344CB8AC3E}">
        <p14:creationId xmlns:p14="http://schemas.microsoft.com/office/powerpoint/2010/main" val="27371104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a:xfrm>
            <a:off x="457200" y="274638"/>
            <a:ext cx="8229600" cy="563562"/>
          </a:xfrm>
        </p:spPr>
        <p:txBody>
          <a:bodyPr>
            <a:normAutofit fontScale="90000"/>
          </a:bodyPr>
          <a:lstStyle/>
          <a:p>
            <a:r>
              <a:rPr lang="en-US" altLang="nl-BE" sz="3200"/>
              <a:t>The </a:t>
            </a:r>
            <a:r>
              <a:rPr lang="en-US" altLang="nl-BE" sz="3200" i="1"/>
              <a:t>glm() </a:t>
            </a:r>
            <a:r>
              <a:rPr lang="en-US" altLang="nl-BE" sz="3200"/>
              <a:t>Function</a:t>
            </a:r>
          </a:p>
        </p:txBody>
      </p:sp>
      <p:sp>
        <p:nvSpPr>
          <p:cNvPr id="212995" name="Content Placeholder 2"/>
          <p:cNvSpPr>
            <a:spLocks noGrp="1"/>
          </p:cNvSpPr>
          <p:nvPr>
            <p:ph idx="1"/>
          </p:nvPr>
        </p:nvSpPr>
        <p:spPr>
          <a:xfrm>
            <a:off x="457200" y="1371600"/>
            <a:ext cx="8686800" cy="4754563"/>
          </a:xfrm>
        </p:spPr>
        <p:txBody>
          <a:bodyPr/>
          <a:lstStyle/>
          <a:p>
            <a:pPr>
              <a:buFont typeface="Arial" charset="0"/>
              <a:buNone/>
            </a:pPr>
            <a:r>
              <a:rPr lang="en-US" altLang="nl-BE" sz="2400"/>
              <a:t>Generalized linear models can be fitted in R using the glm() function,</a:t>
            </a:r>
          </a:p>
          <a:p>
            <a:pPr>
              <a:buFont typeface="Arial" charset="0"/>
              <a:buNone/>
            </a:pPr>
            <a:r>
              <a:rPr lang="en-US" altLang="nl-BE" sz="2400"/>
              <a:t>which is similar to the lm function for fitting linear models.</a:t>
            </a:r>
          </a:p>
          <a:p>
            <a:pPr>
              <a:buFont typeface="Arial" charset="0"/>
              <a:buNone/>
            </a:pPr>
            <a:endParaRPr lang="en-US" altLang="nl-BE" sz="2400"/>
          </a:p>
          <a:p>
            <a:pPr>
              <a:buFont typeface="Arial" charset="0"/>
              <a:buNone/>
            </a:pPr>
            <a:r>
              <a:rPr lang="en-US" altLang="nl-BE" sz="2400"/>
              <a:t>The arguments to a glm() call are as follows:</a:t>
            </a:r>
          </a:p>
          <a:p>
            <a:pPr>
              <a:buFont typeface="Arial" charset="0"/>
              <a:buNone/>
            </a:pPr>
            <a:endParaRPr lang="en-US" altLang="nl-BE" sz="2400"/>
          </a:p>
          <a:p>
            <a:pPr>
              <a:buFont typeface="Arial" charset="0"/>
              <a:buNone/>
            </a:pPr>
            <a:r>
              <a:rPr lang="en-US" altLang="nl-BE" sz="2400">
                <a:latin typeface="SAS Monospace" pitchFamily="49" charset="0"/>
              </a:rPr>
              <a:t>glm(formula,family,link,data,...)</a:t>
            </a:r>
          </a:p>
        </p:txBody>
      </p:sp>
      <p:sp>
        <p:nvSpPr>
          <p:cNvPr id="4" name="Slide Number Placeholder 3"/>
          <p:cNvSpPr>
            <a:spLocks noGrp="1"/>
          </p:cNvSpPr>
          <p:nvPr>
            <p:ph type="sldNum" sz="quarter" idx="12"/>
          </p:nvPr>
        </p:nvSpPr>
        <p:spPr/>
        <p:txBody>
          <a:bodyPr/>
          <a:lstStyle/>
          <a:p>
            <a:pPr>
              <a:defRPr/>
            </a:pPr>
            <a:fld id="{6AA40627-00F9-4CFE-8D86-D7665DEE1635}" type="slidenum">
              <a:rPr lang="en-US" smtClean="0"/>
              <a:pPr>
                <a:defRPr/>
              </a:pPr>
              <a:t>267</a:t>
            </a:fld>
            <a:endParaRPr lang="en-US" dirty="0"/>
          </a:p>
        </p:txBody>
      </p:sp>
    </p:spTree>
    <p:extLst>
      <p:ext uri="{BB962C8B-B14F-4D97-AF65-F5344CB8AC3E}">
        <p14:creationId xmlns:p14="http://schemas.microsoft.com/office/powerpoint/2010/main" val="40016470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a:xfrm>
            <a:off x="457200" y="274638"/>
            <a:ext cx="8229600" cy="792162"/>
          </a:xfrm>
        </p:spPr>
        <p:txBody>
          <a:bodyPr>
            <a:normAutofit fontScale="90000"/>
          </a:bodyPr>
          <a:lstStyle/>
          <a:p>
            <a:pPr eaLnBrk="1" hangingPunct="1"/>
            <a:r>
              <a:rPr lang="en-US" altLang="nl-BE" sz="3200"/>
              <a:t>Model with Binomial family and logit link function: the glm() function </a:t>
            </a:r>
          </a:p>
        </p:txBody>
      </p:sp>
      <p:graphicFrame>
        <p:nvGraphicFramePr>
          <p:cNvPr id="214019" name="Object 7"/>
          <p:cNvGraphicFramePr>
            <a:graphicFrameLocks noGrp="1" noChangeAspect="1"/>
          </p:cNvGraphicFramePr>
          <p:nvPr>
            <p:ph idx="1"/>
          </p:nvPr>
        </p:nvGraphicFramePr>
        <p:xfrm>
          <a:off x="3048000" y="3352800"/>
          <a:ext cx="3160713" cy="387350"/>
        </p:xfrm>
        <a:graphic>
          <a:graphicData uri="http://schemas.openxmlformats.org/presentationml/2006/ole">
            <mc:AlternateContent xmlns:mc="http://schemas.openxmlformats.org/markup-compatibility/2006">
              <mc:Choice xmlns:v="urn:schemas-microsoft-com:vml" Requires="v">
                <p:oleObj spid="_x0000_s102498" name="Vergelijking" r:id="rId3" imgW="1968500" imgH="241300" progId="Equation.3">
                  <p:embed/>
                </p:oleObj>
              </mc:Choice>
              <mc:Fallback>
                <p:oleObj name="Vergelijking" r:id="rId3" imgW="19685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3352800"/>
                        <a:ext cx="316071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20" name="Content Placeholder 2"/>
          <p:cNvSpPr txBox="1">
            <a:spLocks/>
          </p:cNvSpPr>
          <p:nvPr/>
        </p:nvSpPr>
        <p:spPr bwMode="auto">
          <a:xfrm>
            <a:off x="228600" y="228600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Font typeface="Arial" charset="0"/>
              <a:buNone/>
            </a:pPr>
            <a:r>
              <a:rPr lang="en-US" altLang="nl-BE" sz="1600">
                <a:latin typeface="SAS Monospace" pitchFamily="49" charset="0"/>
              </a:rPr>
              <a:t>&gt; budworm.lg &lt;- glm(SF ~ sex*ldose, </a:t>
            </a:r>
            <a:r>
              <a:rPr lang="en-US" altLang="nl-BE" sz="1600">
                <a:solidFill>
                  <a:srgbClr val="FF0000"/>
                </a:solidFill>
                <a:latin typeface="SAS Monospace" pitchFamily="49" charset="0"/>
              </a:rPr>
              <a:t>family=binomial</a:t>
            </a:r>
            <a:r>
              <a:rPr lang="en-US" altLang="nl-BE" sz="1600">
                <a:latin typeface="SAS Monospace" pitchFamily="49" charset="0"/>
              </a:rPr>
              <a:t>)</a:t>
            </a:r>
          </a:p>
        </p:txBody>
      </p:sp>
      <p:sp>
        <p:nvSpPr>
          <p:cNvPr id="6" name="Right Brace 5"/>
          <p:cNvSpPr/>
          <p:nvPr/>
        </p:nvSpPr>
        <p:spPr>
          <a:xfrm rot="5400000">
            <a:off x="3657600" y="2133600"/>
            <a:ext cx="533400" cy="1143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nl-BE"/>
          </a:p>
        </p:txBody>
      </p:sp>
      <p:sp>
        <p:nvSpPr>
          <p:cNvPr id="214022" name="Content Placeholder 2"/>
          <p:cNvSpPr txBox="1">
            <a:spLocks/>
          </p:cNvSpPr>
          <p:nvPr/>
        </p:nvSpPr>
        <p:spPr bwMode="auto">
          <a:xfrm>
            <a:off x="304800" y="464820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Font typeface="Arial" charset="0"/>
              <a:buNone/>
            </a:pPr>
            <a:r>
              <a:rPr lang="en-US" altLang="nl-BE" sz="1600">
                <a:latin typeface="SAS Monospace" pitchFamily="49" charset="0"/>
              </a:rPr>
              <a:t>&gt; budworm.lg &lt;- glm(SF ~ sex+ldose+sex:ldose, family=binomial)</a:t>
            </a:r>
          </a:p>
        </p:txBody>
      </p:sp>
      <p:sp>
        <p:nvSpPr>
          <p:cNvPr id="8" name="TextBox 7"/>
          <p:cNvSpPr txBox="1"/>
          <p:nvPr/>
        </p:nvSpPr>
        <p:spPr>
          <a:xfrm>
            <a:off x="381000" y="1600200"/>
            <a:ext cx="6324600" cy="461963"/>
          </a:xfrm>
          <a:prstGeom prst="rect">
            <a:avLst/>
          </a:prstGeom>
          <a:noFill/>
        </p:spPr>
        <p:txBody>
          <a:bodyPr>
            <a:spAutoFit/>
          </a:bodyPr>
          <a:lstStyle/>
          <a:p>
            <a:pPr>
              <a:defRPr/>
            </a:pPr>
            <a:r>
              <a:rPr lang="en-US" sz="2400" dirty="0">
                <a:latin typeface="+mn-lt"/>
              </a:rPr>
              <a:t>Fitting the model with the </a:t>
            </a:r>
            <a:r>
              <a:rPr lang="en-US" sz="2400" dirty="0" err="1">
                <a:latin typeface="+mn-lt"/>
              </a:rPr>
              <a:t>glm</a:t>
            </a:r>
            <a:r>
              <a:rPr lang="en-US" sz="2400" dirty="0">
                <a:latin typeface="+mn-lt"/>
              </a:rPr>
              <a:t>() function:</a:t>
            </a:r>
            <a:endParaRPr lang="nl-BE" sz="2400" dirty="0">
              <a:latin typeface="+mn-lt"/>
            </a:endParaRPr>
          </a:p>
        </p:txBody>
      </p:sp>
      <p:sp>
        <p:nvSpPr>
          <p:cNvPr id="9" name="TextBox 8"/>
          <p:cNvSpPr txBox="1"/>
          <p:nvPr/>
        </p:nvSpPr>
        <p:spPr>
          <a:xfrm>
            <a:off x="381000" y="3957638"/>
            <a:ext cx="6324600" cy="461962"/>
          </a:xfrm>
          <a:prstGeom prst="rect">
            <a:avLst/>
          </a:prstGeom>
          <a:noFill/>
        </p:spPr>
        <p:txBody>
          <a:bodyPr>
            <a:spAutoFit/>
          </a:bodyPr>
          <a:lstStyle/>
          <a:p>
            <a:pPr>
              <a:defRPr/>
            </a:pPr>
            <a:r>
              <a:rPr lang="en-US" sz="2400" dirty="0">
                <a:latin typeface="+mn-lt"/>
              </a:rPr>
              <a:t>Alternative code</a:t>
            </a:r>
            <a:endParaRPr lang="nl-BE" sz="2400" dirty="0">
              <a:latin typeface="+mn-lt"/>
            </a:endParaRPr>
          </a:p>
        </p:txBody>
      </p:sp>
      <p:sp>
        <p:nvSpPr>
          <p:cNvPr id="10" name="Slide Number Placeholder 9"/>
          <p:cNvSpPr>
            <a:spLocks noGrp="1"/>
          </p:cNvSpPr>
          <p:nvPr>
            <p:ph type="sldNum" sz="quarter" idx="12"/>
          </p:nvPr>
        </p:nvSpPr>
        <p:spPr/>
        <p:txBody>
          <a:bodyPr/>
          <a:lstStyle/>
          <a:p>
            <a:pPr>
              <a:defRPr/>
            </a:pPr>
            <a:fld id="{3414547E-2796-4EC1-B775-AE9ACDB94ADB}" type="slidenum">
              <a:rPr lang="en-US" smtClean="0"/>
              <a:pPr>
                <a:defRPr/>
              </a:pPr>
              <a:t>268</a:t>
            </a:fld>
            <a:endParaRPr lang="en-US" dirty="0"/>
          </a:p>
        </p:txBody>
      </p:sp>
      <p:sp>
        <p:nvSpPr>
          <p:cNvPr id="11" name="Right Brace 10"/>
          <p:cNvSpPr/>
          <p:nvPr/>
        </p:nvSpPr>
        <p:spPr>
          <a:xfrm rot="16200000">
            <a:off x="4305300" y="3238500"/>
            <a:ext cx="533400" cy="2286000"/>
          </a:xfrm>
          <a:prstGeom prst="rightBrace">
            <a:avLst/>
          </a:prstGeom>
          <a:ln>
            <a:solidFill>
              <a:srgbClr val="3333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nl-BE"/>
          </a:p>
        </p:txBody>
      </p:sp>
    </p:spTree>
    <p:extLst>
      <p:ext uri="{BB962C8B-B14F-4D97-AF65-F5344CB8AC3E}">
        <p14:creationId xmlns:p14="http://schemas.microsoft.com/office/powerpoint/2010/main" val="9832943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a:xfrm>
            <a:off x="457200" y="274638"/>
            <a:ext cx="8229600" cy="715962"/>
          </a:xfrm>
        </p:spPr>
        <p:txBody>
          <a:bodyPr/>
          <a:lstStyle/>
          <a:p>
            <a:pPr eaLnBrk="1" hangingPunct="1"/>
            <a:r>
              <a:rPr lang="en-US" altLang="nl-BE" sz="3200"/>
              <a:t>Summary of fit using glm for Binomial</a:t>
            </a:r>
          </a:p>
        </p:txBody>
      </p:sp>
      <p:sp>
        <p:nvSpPr>
          <p:cNvPr id="3" name="Content Placeholder 2"/>
          <p:cNvSpPr>
            <a:spLocks noGrp="1"/>
          </p:cNvSpPr>
          <p:nvPr>
            <p:ph idx="1"/>
          </p:nvPr>
        </p:nvSpPr>
        <p:spPr>
          <a:xfrm>
            <a:off x="457200" y="1143000"/>
            <a:ext cx="8229600" cy="5715000"/>
          </a:xfrm>
        </p:spPr>
        <p:txBody>
          <a:bodyPr rtlCol="0">
            <a:normAutofit fontScale="47500" lnSpcReduction="20000"/>
          </a:bodyPr>
          <a:lstStyle/>
          <a:p>
            <a:pPr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None/>
              <a:defRPr/>
            </a:pPr>
            <a:r>
              <a:rPr lang="en-US" dirty="0">
                <a:latin typeface="SAS Monospace" pitchFamily="49" charset="0"/>
              </a:rPr>
              <a:t>Call:</a:t>
            </a:r>
          </a:p>
          <a:p>
            <a:pPr eaLnBrk="1" fontAlgn="auto" hangingPunct="1">
              <a:spcAft>
                <a:spcPts val="0"/>
              </a:spcAft>
              <a:buFont typeface="Arial" pitchFamily="34" charset="0"/>
              <a:buNone/>
              <a:defRPr/>
            </a:pPr>
            <a:r>
              <a:rPr lang="en-US" dirty="0" err="1">
                <a:latin typeface="SAS Monospace" pitchFamily="49" charset="0"/>
              </a:rPr>
              <a:t>glm</a:t>
            </a:r>
            <a:r>
              <a:rPr lang="en-US" dirty="0">
                <a:latin typeface="SAS Monospace" pitchFamily="49" charset="0"/>
              </a:rPr>
              <a:t>(formula = SF ~ sex * </a:t>
            </a:r>
            <a:r>
              <a:rPr lang="en-US" dirty="0" err="1">
                <a:latin typeface="SAS Monospace" pitchFamily="49" charset="0"/>
              </a:rPr>
              <a:t>ldose</a:t>
            </a:r>
            <a:r>
              <a:rPr lang="en-US" dirty="0">
                <a:latin typeface="SAS Monospace" pitchFamily="49" charset="0"/>
              </a:rPr>
              <a:t>, family = binomial)</a:t>
            </a:r>
          </a:p>
          <a:p>
            <a:pPr eaLnBrk="1" fontAlgn="auto" hangingPunct="1">
              <a:spcAft>
                <a:spcPts val="0"/>
              </a:spcAft>
              <a:buFont typeface="Arial" pitchFamily="34" charset="0"/>
              <a:buNone/>
              <a:defRPr/>
            </a:pPr>
            <a:endParaRPr lang="en-US" dirty="0">
              <a:latin typeface="SAS Monospace" pitchFamily="49" charset="0"/>
            </a:endParaRPr>
          </a:p>
          <a:p>
            <a:pPr eaLnBrk="1" fontAlgn="auto" hangingPunct="1">
              <a:spcAft>
                <a:spcPts val="0"/>
              </a:spcAft>
              <a:buFont typeface="Arial" pitchFamily="34" charset="0"/>
              <a:buNone/>
              <a:defRPr/>
            </a:pPr>
            <a:endParaRPr lang="en-US" dirty="0">
              <a:latin typeface="SAS Monospace" pitchFamily="49" charset="0"/>
            </a:endParaRPr>
          </a:p>
          <a:p>
            <a:pPr eaLnBrk="1" fontAlgn="auto" hangingPunct="1">
              <a:spcAft>
                <a:spcPts val="0"/>
              </a:spcAft>
              <a:buFont typeface="Arial" pitchFamily="34" charset="0"/>
              <a:buNone/>
              <a:defRPr/>
            </a:pPr>
            <a:r>
              <a:rPr lang="en-US" dirty="0">
                <a:latin typeface="SAS Monospace" pitchFamily="49" charset="0"/>
              </a:rPr>
              <a:t>Coefficients:</a:t>
            </a:r>
          </a:p>
          <a:p>
            <a:pPr eaLnBrk="1" fontAlgn="auto" hangingPunct="1">
              <a:spcAft>
                <a:spcPts val="0"/>
              </a:spcAft>
              <a:buFont typeface="Arial" pitchFamily="34" charset="0"/>
              <a:buNone/>
              <a:defRPr/>
            </a:pPr>
            <a:r>
              <a:rPr lang="en-US" dirty="0">
                <a:latin typeface="SAS Monospace" pitchFamily="49" charset="0"/>
              </a:rPr>
              <a:t>            Estimate Std. Error z value Pr(&gt;|z|)    </a:t>
            </a:r>
          </a:p>
          <a:p>
            <a:pPr eaLnBrk="1" fontAlgn="auto" hangingPunct="1">
              <a:spcAft>
                <a:spcPts val="0"/>
              </a:spcAft>
              <a:buFont typeface="Arial" pitchFamily="34" charset="0"/>
              <a:buNone/>
              <a:defRPr/>
            </a:pPr>
            <a:r>
              <a:rPr lang="en-US" dirty="0">
                <a:latin typeface="SAS Monospace" pitchFamily="49" charset="0"/>
              </a:rPr>
              <a:t>(Intercept)  -2.9935     0.5527  -5.416 6.09e-08 ***</a:t>
            </a:r>
          </a:p>
          <a:p>
            <a:pPr eaLnBrk="1" fontAlgn="auto" hangingPunct="1">
              <a:spcAft>
                <a:spcPts val="0"/>
              </a:spcAft>
              <a:buFont typeface="Arial" pitchFamily="34" charset="0"/>
              <a:buNone/>
              <a:defRPr/>
            </a:pPr>
            <a:r>
              <a:rPr lang="en-US" dirty="0" err="1">
                <a:latin typeface="SAS Monospace" pitchFamily="49" charset="0"/>
              </a:rPr>
              <a:t>sexM</a:t>
            </a:r>
            <a:r>
              <a:rPr lang="en-US" dirty="0">
                <a:latin typeface="SAS Monospace" pitchFamily="49" charset="0"/>
              </a:rPr>
              <a:t>          0.1750     0.7783   0.225    0.822    </a:t>
            </a:r>
          </a:p>
          <a:p>
            <a:pPr eaLnBrk="1" fontAlgn="auto" hangingPunct="1">
              <a:spcAft>
                <a:spcPts val="0"/>
              </a:spcAft>
              <a:buFont typeface="Arial" pitchFamily="34" charset="0"/>
              <a:buNone/>
              <a:defRPr/>
            </a:pPr>
            <a:r>
              <a:rPr lang="en-US" dirty="0" err="1">
                <a:latin typeface="SAS Monospace" pitchFamily="49" charset="0"/>
              </a:rPr>
              <a:t>ldose</a:t>
            </a:r>
            <a:r>
              <a:rPr lang="en-US" dirty="0">
                <a:latin typeface="SAS Monospace" pitchFamily="49" charset="0"/>
              </a:rPr>
              <a:t>         0.9060     0.1671   5.422 5.89e-08 ***</a:t>
            </a:r>
          </a:p>
          <a:p>
            <a:pPr eaLnBrk="1" fontAlgn="auto" hangingPunct="1">
              <a:spcAft>
                <a:spcPts val="0"/>
              </a:spcAft>
              <a:buFont typeface="Arial" pitchFamily="34" charset="0"/>
              <a:buNone/>
              <a:defRPr/>
            </a:pPr>
            <a:r>
              <a:rPr lang="en-US" dirty="0" err="1">
                <a:latin typeface="SAS Monospace" pitchFamily="49" charset="0"/>
              </a:rPr>
              <a:t>sexM:ldose</a:t>
            </a:r>
            <a:r>
              <a:rPr lang="en-US" dirty="0">
                <a:latin typeface="SAS Monospace" pitchFamily="49" charset="0"/>
              </a:rPr>
              <a:t>    0.3529     0.2700   1.307    0.191    </a:t>
            </a:r>
          </a:p>
          <a:p>
            <a:pPr eaLnBrk="1" fontAlgn="auto" hangingPunct="1">
              <a:spcAft>
                <a:spcPts val="0"/>
              </a:spcAft>
              <a:buFont typeface="Arial" pitchFamily="34" charset="0"/>
              <a:buNone/>
              <a:defRPr/>
            </a:pPr>
            <a:r>
              <a:rPr lang="en-US" dirty="0">
                <a:latin typeface="SAS Monospace" pitchFamily="49" charset="0"/>
              </a:rPr>
              <a:t>---</a:t>
            </a:r>
          </a:p>
          <a:p>
            <a:pPr eaLnBrk="1" fontAlgn="auto" hangingPunct="1">
              <a:spcAft>
                <a:spcPts val="0"/>
              </a:spcAft>
              <a:buFont typeface="Arial" pitchFamily="34" charset="0"/>
              <a:buNone/>
              <a:defRPr/>
            </a:pPr>
            <a:r>
              <a:rPr lang="en-US" dirty="0" err="1">
                <a:latin typeface="SAS Monospace" pitchFamily="49" charset="0"/>
              </a:rPr>
              <a:t>Signif</a:t>
            </a:r>
            <a:r>
              <a:rPr lang="en-US" dirty="0">
                <a:latin typeface="SAS Monospace" pitchFamily="49" charset="0"/>
              </a:rPr>
              <a:t>. codes:  0 ‘***’ 0.001 ‘**’ 0.01 ‘*’ 0.05 ‘.’ 0.1 ‘ ’ 1 </a:t>
            </a:r>
          </a:p>
          <a:p>
            <a:pPr eaLnBrk="1" fontAlgn="auto" hangingPunct="1">
              <a:spcAft>
                <a:spcPts val="0"/>
              </a:spcAft>
              <a:buFont typeface="Arial" pitchFamily="34" charset="0"/>
              <a:buNone/>
              <a:defRPr/>
            </a:pPr>
            <a:endParaRPr lang="en-US" dirty="0">
              <a:latin typeface="SAS Monospace" pitchFamily="49" charset="0"/>
            </a:endParaRPr>
          </a:p>
          <a:p>
            <a:pPr eaLnBrk="1" fontAlgn="auto" hangingPunct="1">
              <a:spcAft>
                <a:spcPts val="0"/>
              </a:spcAft>
              <a:buFont typeface="Arial" pitchFamily="34" charset="0"/>
              <a:buNone/>
              <a:defRPr/>
            </a:pPr>
            <a:r>
              <a:rPr lang="en-US" dirty="0">
                <a:latin typeface="SAS Monospace" pitchFamily="49" charset="0"/>
              </a:rPr>
              <a:t>(Dispersion parameter for binomial family taken to be 1)</a:t>
            </a:r>
          </a:p>
          <a:p>
            <a:pPr eaLnBrk="1" fontAlgn="auto" hangingPunct="1">
              <a:spcAft>
                <a:spcPts val="0"/>
              </a:spcAft>
              <a:buFont typeface="Arial" pitchFamily="34" charset="0"/>
              <a:buNone/>
              <a:defRPr/>
            </a:pPr>
            <a:endParaRPr lang="en-US" dirty="0">
              <a:latin typeface="SAS Monospace" pitchFamily="49" charset="0"/>
            </a:endParaRPr>
          </a:p>
          <a:p>
            <a:pPr eaLnBrk="1" fontAlgn="auto" hangingPunct="1">
              <a:spcAft>
                <a:spcPts val="0"/>
              </a:spcAft>
              <a:buFont typeface="Arial" pitchFamily="34" charset="0"/>
              <a:buNone/>
              <a:defRPr/>
            </a:pPr>
            <a:r>
              <a:rPr lang="en-US" dirty="0">
                <a:latin typeface="SAS Monospace" pitchFamily="49" charset="0"/>
              </a:rPr>
              <a:t>    Null deviance: 124.8756  on 11  degrees of freedom</a:t>
            </a:r>
          </a:p>
          <a:p>
            <a:pPr eaLnBrk="1" fontAlgn="auto" hangingPunct="1">
              <a:spcAft>
                <a:spcPts val="0"/>
              </a:spcAft>
              <a:buFont typeface="Arial" pitchFamily="34" charset="0"/>
              <a:buNone/>
              <a:defRPr/>
            </a:pPr>
            <a:r>
              <a:rPr lang="en-US" dirty="0">
                <a:latin typeface="SAS Monospace" pitchFamily="49" charset="0"/>
              </a:rPr>
              <a:t>Residual deviance:   4.9937  on  8  degrees of freedom</a:t>
            </a:r>
          </a:p>
          <a:p>
            <a:pPr eaLnBrk="1" fontAlgn="auto" hangingPunct="1">
              <a:spcAft>
                <a:spcPts val="0"/>
              </a:spcAft>
              <a:buFont typeface="Arial" pitchFamily="34" charset="0"/>
              <a:buNone/>
              <a:defRPr/>
            </a:pPr>
            <a:r>
              <a:rPr lang="en-US" dirty="0">
                <a:latin typeface="SAS Monospace" pitchFamily="49" charset="0"/>
              </a:rPr>
              <a:t>AIC: 43.104</a:t>
            </a:r>
          </a:p>
          <a:p>
            <a:pPr eaLnBrk="1" fontAlgn="auto" hangingPunct="1">
              <a:spcAft>
                <a:spcPts val="0"/>
              </a:spcAft>
              <a:buFont typeface="Arial" pitchFamily="34" charset="0"/>
              <a:buNone/>
              <a:defRPr/>
            </a:pPr>
            <a:endParaRPr lang="en-US" dirty="0">
              <a:latin typeface="SAS Monospace" pitchFamily="49" charset="0"/>
            </a:endParaRPr>
          </a:p>
          <a:p>
            <a:pPr eaLnBrk="1" fontAlgn="auto" hangingPunct="1">
              <a:spcAft>
                <a:spcPts val="0"/>
              </a:spcAft>
              <a:buFont typeface="Arial" pitchFamily="34" charset="0"/>
              <a:buNone/>
              <a:defRPr/>
            </a:pPr>
            <a:r>
              <a:rPr lang="en-US" dirty="0">
                <a:latin typeface="SAS Monospace" pitchFamily="49" charset="0"/>
              </a:rPr>
              <a:t>Number of Fisher Scoring iterations: 4</a:t>
            </a:r>
          </a:p>
          <a:p>
            <a:pPr eaLnBrk="1" fontAlgn="auto" hangingPunct="1">
              <a:spcAft>
                <a:spcPts val="0"/>
              </a:spcAft>
              <a:buFont typeface="Arial" pitchFamily="34" charset="0"/>
              <a:buNone/>
              <a:defRPr/>
            </a:pPr>
            <a:r>
              <a:rPr lang="en-US" dirty="0"/>
              <a:t>Exp(0.906)=2.47 implies unit increase of dose increase the number of knocked out 2.47 times</a:t>
            </a:r>
          </a:p>
        </p:txBody>
      </p:sp>
      <p:sp>
        <p:nvSpPr>
          <p:cNvPr id="5" name="Rectangle 4"/>
          <p:cNvSpPr/>
          <p:nvPr/>
        </p:nvSpPr>
        <p:spPr>
          <a:xfrm>
            <a:off x="381000" y="2133600"/>
            <a:ext cx="6858000" cy="160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
        <p:nvSpPr>
          <p:cNvPr id="6" name="Slide Number Placeholder 5"/>
          <p:cNvSpPr>
            <a:spLocks noGrp="1"/>
          </p:cNvSpPr>
          <p:nvPr>
            <p:ph type="sldNum" sz="quarter" idx="12"/>
          </p:nvPr>
        </p:nvSpPr>
        <p:spPr/>
        <p:txBody>
          <a:bodyPr/>
          <a:lstStyle/>
          <a:p>
            <a:pPr>
              <a:defRPr/>
            </a:pPr>
            <a:fld id="{01A93755-3B1B-4807-A331-F6D7B9CB4598}" type="slidenum">
              <a:rPr lang="en-US" smtClean="0"/>
              <a:pPr>
                <a:defRPr/>
              </a:pPr>
              <a:t>269</a:t>
            </a:fld>
            <a:endParaRPr lang="en-US" dirty="0"/>
          </a:p>
        </p:txBody>
      </p:sp>
    </p:spTree>
    <p:extLst>
      <p:ext uri="{BB962C8B-B14F-4D97-AF65-F5344CB8AC3E}">
        <p14:creationId xmlns:p14="http://schemas.microsoft.com/office/powerpoint/2010/main" val="599593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27</a:t>
            </a:fld>
            <a:endParaRPr lang="en-GB" dirty="0">
              <a:solidFill>
                <a:schemeClr val="tx2"/>
              </a:solidFill>
            </a:endParaRPr>
          </a:p>
        </p:txBody>
      </p:sp>
      <p:sp>
        <p:nvSpPr>
          <p:cNvPr id="5" name="TextBox 4"/>
          <p:cNvSpPr txBox="1"/>
          <p:nvPr/>
        </p:nvSpPr>
        <p:spPr>
          <a:xfrm>
            <a:off x="467544" y="1360786"/>
            <a:ext cx="8280920" cy="1107996"/>
          </a:xfrm>
          <a:prstGeom prst="rect">
            <a:avLst/>
          </a:prstGeom>
          <a:noFill/>
        </p:spPr>
        <p:txBody>
          <a:bodyPr wrap="square" rtlCol="0">
            <a:spAutoFit/>
          </a:bodyPr>
          <a:lstStyle/>
          <a:p>
            <a:pPr algn="just">
              <a:lnSpc>
                <a:spcPct val="150000"/>
              </a:lnSpc>
            </a:pPr>
            <a:r>
              <a:rPr lang="en-GB" sz="2200" dirty="0"/>
              <a:t>There other distributions for categorical data that are not covered in this course. These distributions include:</a:t>
            </a:r>
          </a:p>
        </p:txBody>
      </p:sp>
      <p:sp>
        <p:nvSpPr>
          <p:cNvPr id="6" name="TextBox 5"/>
          <p:cNvSpPr txBox="1"/>
          <p:nvPr/>
        </p:nvSpPr>
        <p:spPr>
          <a:xfrm>
            <a:off x="760497" y="2780928"/>
            <a:ext cx="7992888" cy="2459071"/>
          </a:xfrm>
          <a:prstGeom prst="rect">
            <a:avLst/>
          </a:prstGeom>
          <a:noFill/>
        </p:spPr>
        <p:txBody>
          <a:bodyPr wrap="square" rtlCol="0">
            <a:spAutoFit/>
          </a:bodyPr>
          <a:lstStyle/>
          <a:p>
            <a:pPr marL="342900" indent="-342900" algn="just">
              <a:lnSpc>
                <a:spcPct val="200000"/>
              </a:lnSpc>
              <a:buFont typeface="Wingdings" panose="05000000000000000000" pitchFamily="2" charset="2"/>
              <a:buChar char="Ø"/>
            </a:pPr>
            <a:r>
              <a:rPr lang="en-GB" sz="2000" dirty="0"/>
              <a:t>Hypergeometric distribution</a:t>
            </a:r>
          </a:p>
          <a:p>
            <a:pPr marL="342900" indent="-342900" algn="just">
              <a:lnSpc>
                <a:spcPct val="200000"/>
              </a:lnSpc>
              <a:buFont typeface="Wingdings" panose="05000000000000000000" pitchFamily="2" charset="2"/>
              <a:buChar char="Ø"/>
            </a:pPr>
            <a:r>
              <a:rPr lang="en-GB" sz="2000" dirty="0"/>
              <a:t>Multinomial distribution</a:t>
            </a:r>
          </a:p>
          <a:p>
            <a:pPr marL="342900" indent="-342900" algn="just">
              <a:lnSpc>
                <a:spcPct val="200000"/>
              </a:lnSpc>
              <a:buFont typeface="Wingdings" panose="05000000000000000000" pitchFamily="2" charset="2"/>
              <a:buChar char="Ø"/>
            </a:pPr>
            <a:r>
              <a:rPr lang="en-GB" sz="2000" dirty="0" err="1"/>
              <a:t>Dirichlet</a:t>
            </a:r>
            <a:r>
              <a:rPr lang="en-GB" sz="2000" dirty="0"/>
              <a:t> distribution</a:t>
            </a:r>
          </a:p>
          <a:p>
            <a:pPr marL="342900" indent="-342900" algn="just">
              <a:lnSpc>
                <a:spcPct val="200000"/>
              </a:lnSpc>
              <a:buFont typeface="Wingdings" panose="05000000000000000000" pitchFamily="2" charset="2"/>
              <a:buChar char="Ø"/>
            </a:pPr>
            <a:r>
              <a:rPr lang="en-GB" sz="2000" dirty="0"/>
              <a:t>Negative binomial distribution</a:t>
            </a:r>
          </a:p>
        </p:txBody>
      </p:sp>
      <p:sp>
        <p:nvSpPr>
          <p:cNvPr id="7" name="Title 1"/>
          <p:cNvSpPr txBox="1">
            <a:spLocks/>
          </p:cNvSpPr>
          <p:nvPr/>
        </p:nvSpPr>
        <p:spPr>
          <a:xfrm>
            <a:off x="1094864"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 </a:t>
            </a:r>
          </a:p>
        </p:txBody>
      </p:sp>
    </p:spTree>
    <p:extLst>
      <p:ext uri="{BB962C8B-B14F-4D97-AF65-F5344CB8AC3E}">
        <p14:creationId xmlns:p14="http://schemas.microsoft.com/office/powerpoint/2010/main" val="62795982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4"/>
          <p:cNvSpPr>
            <a:spLocks noGrp="1" noChangeArrowheads="1"/>
          </p:cNvSpPr>
          <p:nvPr>
            <p:ph type="title"/>
          </p:nvPr>
        </p:nvSpPr>
        <p:spPr>
          <a:xfrm>
            <a:off x="457200" y="304800"/>
            <a:ext cx="8458200" cy="850900"/>
          </a:xfrm>
        </p:spPr>
        <p:txBody>
          <a:bodyPr>
            <a:normAutofit fontScale="90000"/>
          </a:bodyPr>
          <a:lstStyle/>
          <a:p>
            <a:r>
              <a:rPr lang="en-US" altLang="nl-BE" sz="3200" dirty="0">
                <a:solidFill>
                  <a:srgbClr val="3333FF"/>
                </a:solidFill>
              </a:rPr>
              <a:t>Example 6:Heart Disease( Dipankar Bandyopadhyay, Ph.D.)</a:t>
            </a:r>
            <a:endParaRPr lang="en-US" altLang="nl-BE" sz="3200" dirty="0">
              <a:solidFill>
                <a:srgbClr val="3333FF"/>
              </a:solidFill>
              <a:latin typeface="Comic Sans MS" pitchFamily="66" charset="0"/>
            </a:endParaRPr>
          </a:p>
        </p:txBody>
      </p:sp>
      <p:graphicFrame>
        <p:nvGraphicFramePr>
          <p:cNvPr id="245795" name="Group 35"/>
          <p:cNvGraphicFramePr>
            <a:graphicFrameLocks noGrp="1"/>
          </p:cNvGraphicFramePr>
          <p:nvPr>
            <p:ph idx="1"/>
          </p:nvPr>
        </p:nvGraphicFramePr>
        <p:xfrm>
          <a:off x="1547813" y="1557338"/>
          <a:ext cx="5060950" cy="2447924"/>
        </p:xfrm>
        <a:graphic>
          <a:graphicData uri="http://schemas.openxmlformats.org/drawingml/2006/table">
            <a:tbl>
              <a:tblPr/>
              <a:tblGrid>
                <a:gridCol w="1943978">
                  <a:extLst>
                    <a:ext uri="{9D8B030D-6E8A-4147-A177-3AD203B41FA5}">
                      <a16:colId xmlns:a16="http://schemas.microsoft.com/office/drawing/2014/main" val="20000"/>
                    </a:ext>
                  </a:extLst>
                </a:gridCol>
                <a:gridCol w="863990">
                  <a:extLst>
                    <a:ext uri="{9D8B030D-6E8A-4147-A177-3AD203B41FA5}">
                      <a16:colId xmlns:a16="http://schemas.microsoft.com/office/drawing/2014/main" val="20001"/>
                    </a:ext>
                  </a:extLst>
                </a:gridCol>
                <a:gridCol w="935989">
                  <a:extLst>
                    <a:ext uri="{9D8B030D-6E8A-4147-A177-3AD203B41FA5}">
                      <a16:colId xmlns:a16="http://schemas.microsoft.com/office/drawing/2014/main" val="20002"/>
                    </a:ext>
                  </a:extLst>
                </a:gridCol>
                <a:gridCol w="1316993">
                  <a:extLst>
                    <a:ext uri="{9D8B030D-6E8A-4147-A177-3AD203B41FA5}">
                      <a16:colId xmlns:a16="http://schemas.microsoft.com/office/drawing/2014/main" val="20003"/>
                    </a:ext>
                  </a:extLst>
                </a:gridCol>
              </a:tblGrid>
              <a:tr h="41398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lumMod val="85000"/>
                              <a:lumOff val="15000"/>
                            </a:schemeClr>
                          </a:solidFill>
                          <a:effectLst/>
                          <a:latin typeface="Comic Sans MS" pitchFamily="66" charset="0"/>
                        </a:rPr>
                        <a:t>Snoring</a:t>
                      </a:r>
                      <a:endParaRPr kumimoji="0" lang="en-US" sz="1500" b="0" i="0" u="none" strike="noStrike" cap="none" normalizeH="0" baseline="0" dirty="0">
                        <a:ln>
                          <a:noFill/>
                        </a:ln>
                        <a:solidFill>
                          <a:schemeClr val="tx1">
                            <a:lumMod val="85000"/>
                            <a:lumOff val="15000"/>
                          </a:schemeClr>
                        </a:solidFill>
                        <a:effectLst/>
                        <a:latin typeface="Comic Sans MS" pitchFamily="66" charset="0"/>
                      </a:endParaRPr>
                    </a:p>
                  </a:txBody>
                  <a:tcPr marL="91429" marR="91429" marT="45714" marB="4571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accent2"/>
                          </a:solidFill>
                          <a:effectLst/>
                          <a:latin typeface="Comic Sans MS" pitchFamily="66" charset="0"/>
                        </a:rPr>
                        <a:t>Heart Disease</a:t>
                      </a: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1" i="0" u="none" strike="noStrike" cap="none" normalizeH="0" baseline="0" dirty="0">
                        <a:ln>
                          <a:noFill/>
                        </a:ln>
                        <a:solidFill>
                          <a:schemeClr val="accent2"/>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1" i="0" u="none" strike="noStrike" cap="none" normalizeH="0" baseline="0" dirty="0">
                          <a:ln>
                            <a:noFill/>
                          </a:ln>
                          <a:solidFill>
                            <a:schemeClr val="tx2"/>
                          </a:solidFill>
                          <a:effectLst/>
                          <a:latin typeface="Comic Sans MS" pitchFamily="66" charset="0"/>
                        </a:rPr>
                        <a:t>Proportion</a:t>
                      </a:r>
                      <a:endParaRPr kumimoji="0" lang="en-US" sz="1500" b="1" i="0" u="none" strike="noStrike" cap="none" normalizeH="0" baseline="0" dirty="0">
                        <a:ln>
                          <a:noFill/>
                        </a:ln>
                        <a:solidFill>
                          <a:schemeClr val="tx2"/>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9456">
                <a:tc vMerge="1">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500" b="0" i="0" u="none" strike="noStrike" cap="none" normalizeH="0" baseline="0" dirty="0">
                        <a:ln>
                          <a:noFill/>
                        </a:ln>
                        <a:solidFill>
                          <a:schemeClr val="tx1">
                            <a:lumMod val="85000"/>
                            <a:lumOff val="15000"/>
                          </a:schemeClr>
                        </a:solidFill>
                        <a:effectLst/>
                        <a:latin typeface="Comic Sans MS" pitchFamily="66" charset="0"/>
                      </a:endParaRPr>
                    </a:p>
                  </a:txBody>
                  <a:tcPr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Yes</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No</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Yes</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5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lumMod val="85000"/>
                              <a:lumOff val="15000"/>
                            </a:schemeClr>
                          </a:solidFill>
                          <a:effectLst/>
                          <a:latin typeface="Comic Sans MS" pitchFamily="66" charset="0"/>
                        </a:rPr>
                        <a:t>Never</a:t>
                      </a:r>
                      <a:endParaRPr kumimoji="0" lang="en-US" sz="1500" b="0" i="0" u="none" strike="noStrike" cap="none" normalizeH="0" baseline="0" dirty="0">
                        <a:ln>
                          <a:noFill/>
                        </a:ln>
                        <a:solidFill>
                          <a:schemeClr val="tx1">
                            <a:lumMod val="85000"/>
                            <a:lumOff val="15000"/>
                          </a:schemeClr>
                        </a:solidFill>
                        <a:effectLst/>
                        <a:latin typeface="Comic Sans MS" pitchFamily="66" charset="0"/>
                      </a:endParaRPr>
                    </a:p>
                  </a:txBody>
                  <a:tcPr marL="91429" marR="91429" marT="45714" marB="4571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24</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1355</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0.017</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3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lumMod val="85000"/>
                              <a:lumOff val="15000"/>
                            </a:schemeClr>
                          </a:solidFill>
                          <a:effectLst/>
                          <a:latin typeface="Comic Sans MS" pitchFamily="66" charset="0"/>
                        </a:rPr>
                        <a:t>Occationally</a:t>
                      </a:r>
                      <a:endParaRPr kumimoji="0" lang="en-US" sz="1500" b="0" i="0" u="none" strike="noStrike" cap="none" normalizeH="0" baseline="0" dirty="0">
                        <a:ln>
                          <a:noFill/>
                        </a:ln>
                        <a:solidFill>
                          <a:schemeClr val="tx1">
                            <a:lumMod val="85000"/>
                            <a:lumOff val="15000"/>
                          </a:schemeClr>
                        </a:solidFill>
                        <a:effectLst/>
                        <a:latin typeface="Comic Sans MS" pitchFamily="66" charset="0"/>
                      </a:endParaRPr>
                    </a:p>
                  </a:txBody>
                  <a:tcPr marL="91429" marR="91429" marT="45714" marB="4571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35</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603</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l-BE" sz="1500" b="0" i="0" u="none" strike="noStrike" cap="none" normalizeH="0" baseline="0" dirty="0">
                          <a:ln>
                            <a:noFill/>
                          </a:ln>
                          <a:solidFill>
                            <a:schemeClr val="tx1"/>
                          </a:solidFill>
                          <a:effectLst/>
                          <a:latin typeface="Comic Sans MS" pitchFamily="66" charset="0"/>
                        </a:rPr>
                        <a:t>0.055</a:t>
                      </a:r>
                      <a:endParaRPr kumimoji="0" lang="en-US" sz="1500" b="0" i="0" u="none" strike="noStrike" cap="none" normalizeH="0" baseline="0" dirty="0">
                        <a:ln>
                          <a:noFill/>
                        </a:ln>
                        <a:solidFill>
                          <a:schemeClr val="tx1"/>
                        </a:solidFill>
                        <a:effectLst/>
                        <a:latin typeface="Comic Sans MS" pitchFamily="66" charset="0"/>
                      </a:endParaRP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3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lumMod val="85000"/>
                              <a:lumOff val="15000"/>
                            </a:schemeClr>
                          </a:solidFill>
                          <a:effectLst/>
                          <a:latin typeface="Comic Sans MS" pitchFamily="66" charset="0"/>
                        </a:rPr>
                        <a:t>Nearly every night</a:t>
                      </a:r>
                    </a:p>
                  </a:txBody>
                  <a:tcPr marL="91429" marR="91429" marT="45714" marB="4571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21</a:t>
                      </a: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192</a:t>
                      </a: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0.099</a:t>
                      </a: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39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lumMod val="85000"/>
                              <a:lumOff val="15000"/>
                            </a:schemeClr>
                          </a:solidFill>
                          <a:effectLst/>
                          <a:latin typeface="Comic Sans MS" pitchFamily="66" charset="0"/>
                        </a:rPr>
                        <a:t>Every Night</a:t>
                      </a:r>
                    </a:p>
                  </a:txBody>
                  <a:tcPr marL="91429" marR="91429" marT="45714" marB="45714"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30</a:t>
                      </a: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224</a:t>
                      </a:r>
                    </a:p>
                  </a:txBody>
                  <a:tcPr marL="91429" marR="91429" marT="45714" marB="45714"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omic Sans MS" pitchFamily="66" charset="0"/>
                        </a:rPr>
                        <a:t>0.118</a:t>
                      </a:r>
                    </a:p>
                  </a:txBody>
                  <a:tcPr marL="91429" marR="91429" marT="45714" marB="45714"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64230" name="Text Box 36"/>
          <p:cNvSpPr txBox="1">
            <a:spLocks noChangeArrowheads="1"/>
          </p:cNvSpPr>
          <p:nvPr/>
        </p:nvSpPr>
        <p:spPr bwMode="auto">
          <a:xfrm>
            <a:off x="152400" y="4437063"/>
            <a:ext cx="8839200" cy="1570037"/>
          </a:xfrm>
          <a:prstGeom prst="rect">
            <a:avLst/>
          </a:prstGeom>
          <a:noFill/>
          <a:ln w="9525">
            <a:noFill/>
            <a:miter lim="800000"/>
            <a:headEnd/>
            <a:tailEnd/>
          </a:ln>
        </p:spPr>
        <p:txBody>
          <a:bodyPr>
            <a:spAutoFit/>
          </a:bodyPr>
          <a:lstStyle/>
          <a:p>
            <a:pPr>
              <a:defRPr/>
            </a:pPr>
            <a:r>
              <a:rPr lang="en-US" sz="2400" dirty="0">
                <a:latin typeface="+mn-lt"/>
              </a:rPr>
              <a:t>Our outcome is heart disease, and in order to use the ordinal levels of snoring, we need to select scores.</a:t>
            </a:r>
          </a:p>
          <a:p>
            <a:pPr>
              <a:defRPr/>
            </a:pPr>
            <a:r>
              <a:rPr lang="en-US" sz="2400" dirty="0">
                <a:latin typeface="+mn-lt"/>
              </a:rPr>
              <a:t>A set (0, 2 , 4, 5) seems to capture the relative magnitude of the differences among the categories.</a:t>
            </a:r>
          </a:p>
        </p:txBody>
      </p:sp>
    </p:spTree>
    <p:extLst>
      <p:ext uri="{BB962C8B-B14F-4D97-AF65-F5344CB8AC3E}">
        <p14:creationId xmlns:p14="http://schemas.microsoft.com/office/powerpoint/2010/main" val="418979353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4"/>
          <p:cNvSpPr>
            <a:spLocks noGrp="1" noChangeArrowheads="1"/>
          </p:cNvSpPr>
          <p:nvPr>
            <p:ph type="title"/>
          </p:nvPr>
        </p:nvSpPr>
        <p:spPr/>
        <p:txBody>
          <a:bodyPr/>
          <a:lstStyle/>
          <a:p>
            <a:r>
              <a:rPr lang="nl-BE" altLang="nl-BE" sz="3200"/>
              <a:t>Data structure in R</a:t>
            </a:r>
            <a:endParaRPr lang="en-US" altLang="nl-BE" sz="3200"/>
          </a:p>
        </p:txBody>
      </p:sp>
      <p:sp>
        <p:nvSpPr>
          <p:cNvPr id="217091" name="Rectangle 5"/>
          <p:cNvSpPr>
            <a:spLocks noGrp="1" noChangeArrowheads="1"/>
          </p:cNvSpPr>
          <p:nvPr>
            <p:ph type="body" sz="half" idx="1"/>
          </p:nvPr>
        </p:nvSpPr>
        <p:spPr/>
        <p:txBody>
          <a:bodyPr/>
          <a:lstStyle/>
          <a:p>
            <a:r>
              <a:rPr lang="en-US" altLang="nl-BE" sz="2400"/>
              <a:t>Data are given in table format.</a:t>
            </a:r>
          </a:p>
          <a:p>
            <a:r>
              <a:rPr lang="en-US" altLang="nl-BE" sz="2400"/>
              <a:t>The variable count is the number of cases in each category.</a:t>
            </a:r>
          </a:p>
        </p:txBody>
      </p:sp>
      <p:sp>
        <p:nvSpPr>
          <p:cNvPr id="52228" name="Rectangle 6"/>
          <p:cNvSpPr>
            <a:spLocks noGrp="1" noChangeArrowheads="1"/>
          </p:cNvSpPr>
          <p:nvPr>
            <p:ph type="body" sz="half" idx="2"/>
          </p:nvPr>
        </p:nvSpPr>
        <p:spPr>
          <a:xfrm>
            <a:off x="4724400" y="1600200"/>
            <a:ext cx="4038600" cy="2362200"/>
          </a:xfrm>
        </p:spPr>
        <p:txBody>
          <a:bodyPr>
            <a:normAutofit fontScale="77500" lnSpcReduction="20000"/>
          </a:bodyPr>
          <a:lstStyle/>
          <a:p>
            <a:pPr>
              <a:buFontTx/>
              <a:buNone/>
              <a:defRPr/>
            </a:pPr>
            <a:r>
              <a:rPr lang="en-US" sz="2400" dirty="0">
                <a:latin typeface="SAS Monospace" pitchFamily="49" charset="0"/>
              </a:rPr>
              <a:t>&gt; table(</a:t>
            </a:r>
            <a:r>
              <a:rPr lang="en-US" sz="2400" dirty="0" err="1">
                <a:latin typeface="SAS Monospace" pitchFamily="49" charset="0"/>
              </a:rPr>
              <a:t>snoring,dhyes</a:t>
            </a:r>
            <a:r>
              <a:rPr lang="en-US" sz="2400" dirty="0">
                <a:latin typeface="SAS Monospace" pitchFamily="49" charset="0"/>
              </a:rPr>
              <a:t>)</a:t>
            </a:r>
          </a:p>
          <a:p>
            <a:pPr>
              <a:buFontTx/>
              <a:buNone/>
              <a:defRPr/>
            </a:pPr>
            <a:r>
              <a:rPr lang="en-US" sz="2400" dirty="0">
                <a:latin typeface="SAS Monospace" pitchFamily="49" charset="0"/>
              </a:rPr>
              <a:t>         </a:t>
            </a:r>
            <a:r>
              <a:rPr lang="en-US" sz="2400" dirty="0" err="1">
                <a:latin typeface="SAS Monospace" pitchFamily="49" charset="0"/>
              </a:rPr>
              <a:t>dhyes</a:t>
            </a:r>
            <a:endParaRPr lang="en-US" sz="2400" dirty="0">
              <a:latin typeface="SAS Monospace" pitchFamily="49" charset="0"/>
            </a:endParaRPr>
          </a:p>
          <a:p>
            <a:pPr>
              <a:buFontTx/>
              <a:buNone/>
              <a:defRPr/>
            </a:pPr>
            <a:r>
              <a:rPr lang="en-US" sz="2400" dirty="0">
                <a:latin typeface="SAS Monospace" pitchFamily="49" charset="0"/>
              </a:rPr>
              <a:t>snoring    0    1</a:t>
            </a:r>
          </a:p>
          <a:p>
            <a:pPr>
              <a:buFontTx/>
              <a:buNone/>
              <a:defRPr/>
            </a:pPr>
            <a:r>
              <a:rPr lang="en-US" sz="2400" dirty="0">
                <a:latin typeface="SAS Monospace" pitchFamily="49" charset="0"/>
              </a:rPr>
              <a:t>      0 1355   24</a:t>
            </a:r>
          </a:p>
          <a:p>
            <a:pPr>
              <a:buFontTx/>
              <a:buNone/>
              <a:defRPr/>
            </a:pPr>
            <a:r>
              <a:rPr lang="en-US" sz="2400" dirty="0">
                <a:latin typeface="SAS Monospace" pitchFamily="49" charset="0"/>
              </a:rPr>
              <a:t>      2  603   35</a:t>
            </a:r>
          </a:p>
          <a:p>
            <a:pPr>
              <a:buFontTx/>
              <a:buNone/>
              <a:defRPr/>
            </a:pPr>
            <a:r>
              <a:rPr lang="en-US" sz="2400" dirty="0">
                <a:latin typeface="SAS Monospace" pitchFamily="49" charset="0"/>
              </a:rPr>
              <a:t>      4  192   21</a:t>
            </a:r>
          </a:p>
          <a:p>
            <a:pPr>
              <a:buFontTx/>
              <a:buNone/>
              <a:defRPr/>
            </a:pPr>
            <a:r>
              <a:rPr lang="en-US" sz="2400" dirty="0">
                <a:latin typeface="SAS Monospace" pitchFamily="49" charset="0"/>
              </a:rPr>
              <a:t>      5  224   30</a:t>
            </a:r>
          </a:p>
          <a:p>
            <a:pPr>
              <a:buFontTx/>
              <a:buNone/>
              <a:defRPr/>
            </a:pPr>
            <a:r>
              <a:rPr lang="en-US" sz="2400" dirty="0">
                <a:latin typeface="SAS Monospace" pitchFamily="49" charset="0"/>
              </a:rPr>
              <a:t> </a:t>
            </a:r>
          </a:p>
        </p:txBody>
      </p:sp>
      <p:sp>
        <p:nvSpPr>
          <p:cNvPr id="217093" name="Rectangle 7"/>
          <p:cNvSpPr>
            <a:spLocks noChangeArrowheads="1"/>
          </p:cNvSpPr>
          <p:nvPr/>
        </p:nvSpPr>
        <p:spPr bwMode="auto">
          <a:xfrm>
            <a:off x="4572000" y="1524000"/>
            <a:ext cx="3886200" cy="2592388"/>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217095" name="Content Placeholder 2"/>
          <p:cNvSpPr txBox="1">
            <a:spLocks/>
          </p:cNvSpPr>
          <p:nvPr/>
        </p:nvSpPr>
        <p:spPr bwMode="auto">
          <a:xfrm>
            <a:off x="304800" y="464820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Font typeface="Arial" charset="0"/>
              <a:buNone/>
            </a:pPr>
            <a:r>
              <a:rPr lang="en-US" altLang="nl-BE" sz="1600">
                <a:latin typeface="SAS Monospace" pitchFamily="49" charset="0"/>
              </a:rPr>
              <a:t>&gt; fit.snoring&lt;-glm(dhyes~as.factor(snoring),family=binomial(link="logit"))</a:t>
            </a:r>
          </a:p>
        </p:txBody>
      </p:sp>
    </p:spTree>
    <p:extLst>
      <p:ext uri="{BB962C8B-B14F-4D97-AF65-F5344CB8AC3E}">
        <p14:creationId xmlns:p14="http://schemas.microsoft.com/office/powerpoint/2010/main" val="378114180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title"/>
          </p:nvPr>
        </p:nvSpPr>
        <p:spPr>
          <a:xfrm>
            <a:off x="457200" y="274638"/>
            <a:ext cx="8229600" cy="411162"/>
          </a:xfrm>
        </p:spPr>
        <p:txBody>
          <a:bodyPr>
            <a:normAutofit fontScale="90000"/>
          </a:bodyPr>
          <a:lstStyle/>
          <a:p>
            <a:r>
              <a:rPr lang="nl-BE" altLang="nl-BE" sz="3200"/>
              <a:t>The estimated model in R</a:t>
            </a:r>
            <a:endParaRPr lang="en-US" altLang="nl-BE" sz="3200"/>
          </a:p>
        </p:txBody>
      </p:sp>
      <p:sp>
        <p:nvSpPr>
          <p:cNvPr id="218115" name="Rectangle 10"/>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218116" name="Rectangle 13"/>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218117" name="Rectangle 17"/>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218118" name="Rectangle 21"/>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218119" name="TextBox 15"/>
          <p:cNvSpPr txBox="1">
            <a:spLocks noChangeArrowheads="1"/>
          </p:cNvSpPr>
          <p:nvPr/>
        </p:nvSpPr>
        <p:spPr bwMode="auto">
          <a:xfrm>
            <a:off x="1447800" y="1143000"/>
            <a:ext cx="73152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BE" altLang="nl-BE" sz="1200">
                <a:latin typeface="SAS Monospace" pitchFamily="49" charset="0"/>
              </a:rPr>
              <a:t>&gt; summary(fit.snoring)</a:t>
            </a:r>
          </a:p>
          <a:p>
            <a:pPr eaLnBrk="1" hangingPunct="1"/>
            <a:endParaRPr lang="nl-BE" altLang="nl-BE" sz="1200">
              <a:latin typeface="SAS Monospace" pitchFamily="49" charset="0"/>
            </a:endParaRPr>
          </a:p>
          <a:p>
            <a:pPr eaLnBrk="1" hangingPunct="1"/>
            <a:r>
              <a:rPr lang="nl-BE" altLang="nl-BE" sz="1200">
                <a:latin typeface="SAS Monospace" pitchFamily="49" charset="0"/>
              </a:rPr>
              <a:t>Call:</a:t>
            </a:r>
          </a:p>
          <a:p>
            <a:pPr eaLnBrk="1" hangingPunct="1"/>
            <a:r>
              <a:rPr lang="nl-BE" altLang="nl-BE" sz="1200">
                <a:latin typeface="SAS Monospace" pitchFamily="49" charset="0"/>
              </a:rPr>
              <a:t>glm(formula = dhyes ~ as.factor(snoring), family = binomial(link = "logit"))</a:t>
            </a:r>
          </a:p>
          <a:p>
            <a:pPr eaLnBrk="1" hangingPunct="1"/>
            <a:endParaRPr lang="nl-BE" altLang="nl-BE" sz="1200">
              <a:latin typeface="SAS Monospace" pitchFamily="49" charset="0"/>
            </a:endParaRPr>
          </a:p>
          <a:p>
            <a:pPr eaLnBrk="1" hangingPunct="1"/>
            <a:r>
              <a:rPr lang="nl-BE" altLang="nl-BE" sz="1200">
                <a:latin typeface="SAS Monospace" pitchFamily="49" charset="0"/>
              </a:rPr>
              <a:t>Deviance Residuals: </a:t>
            </a:r>
          </a:p>
          <a:p>
            <a:pPr eaLnBrk="1" hangingPunct="1"/>
            <a:r>
              <a:rPr lang="nl-BE" altLang="nl-BE" sz="1200">
                <a:latin typeface="SAS Monospace" pitchFamily="49" charset="0"/>
              </a:rPr>
              <a:t>    Min       1Q   Median       3Q      Max  </a:t>
            </a:r>
          </a:p>
          <a:p>
            <a:pPr eaLnBrk="1" hangingPunct="1"/>
            <a:r>
              <a:rPr lang="nl-BE" altLang="nl-BE" sz="1200">
                <a:latin typeface="SAS Monospace" pitchFamily="49" charset="0"/>
              </a:rPr>
              <a:t>-0.5014  -0.3359  -0.1874  -0.1874   2.8464  </a:t>
            </a:r>
          </a:p>
          <a:p>
            <a:pPr eaLnBrk="1" hangingPunct="1"/>
            <a:endParaRPr lang="nl-BE" altLang="nl-BE" sz="1200">
              <a:latin typeface="SAS Monospace" pitchFamily="49" charset="0"/>
            </a:endParaRPr>
          </a:p>
          <a:p>
            <a:pPr eaLnBrk="1" hangingPunct="1"/>
            <a:r>
              <a:rPr lang="nl-BE" altLang="nl-BE" sz="1200">
                <a:latin typeface="SAS Monospace" pitchFamily="49" charset="0"/>
              </a:rPr>
              <a:t>Coefficients:</a:t>
            </a:r>
          </a:p>
          <a:p>
            <a:pPr eaLnBrk="1" hangingPunct="1"/>
            <a:r>
              <a:rPr lang="nl-BE" altLang="nl-BE" sz="1200">
                <a:latin typeface="SAS Monospace" pitchFamily="49" charset="0"/>
              </a:rPr>
              <a:t>                    Estimate Std. Error z value Pr(&gt;|z|)    </a:t>
            </a:r>
          </a:p>
          <a:p>
            <a:pPr eaLnBrk="1" hangingPunct="1"/>
            <a:r>
              <a:rPr lang="nl-BE" altLang="nl-BE" sz="1200">
                <a:latin typeface="SAS Monospace" pitchFamily="49" charset="0"/>
              </a:rPr>
              <a:t>(Intercept)          -4.0335     0.2059 -19.590  &lt; 2e-16 ***</a:t>
            </a:r>
          </a:p>
          <a:p>
            <a:pPr eaLnBrk="1" hangingPunct="1"/>
            <a:r>
              <a:rPr lang="nl-BE" altLang="nl-BE" sz="1200">
                <a:latin typeface="SAS Monospace" pitchFamily="49" charset="0"/>
              </a:rPr>
              <a:t>as.factor(snoring)2   1.1869     0.2695   4.404 1.06e-05 ***</a:t>
            </a:r>
          </a:p>
          <a:p>
            <a:pPr eaLnBrk="1" hangingPunct="1"/>
            <a:r>
              <a:rPr lang="nl-BE" altLang="nl-BE" sz="1200">
                <a:latin typeface="SAS Monospace" pitchFamily="49" charset="0"/>
              </a:rPr>
              <a:t>as.factor(snoring)4   1.8205     0.3086   5.900 3.64e-09 ***</a:t>
            </a:r>
          </a:p>
          <a:p>
            <a:pPr eaLnBrk="1" hangingPunct="1"/>
            <a:r>
              <a:rPr lang="nl-BE" altLang="nl-BE" sz="1200">
                <a:latin typeface="SAS Monospace" pitchFamily="49" charset="0"/>
              </a:rPr>
              <a:t>as.factor(snoring)5   2.0231     0.2832   7.144 9.06e-13 ***</a:t>
            </a:r>
          </a:p>
          <a:p>
            <a:pPr eaLnBrk="1" hangingPunct="1"/>
            <a:r>
              <a:rPr lang="nl-BE" altLang="nl-BE" sz="1200">
                <a:latin typeface="SAS Monospace" pitchFamily="49" charset="0"/>
              </a:rPr>
              <a:t>---</a:t>
            </a:r>
          </a:p>
          <a:p>
            <a:pPr eaLnBrk="1" hangingPunct="1"/>
            <a:r>
              <a:rPr lang="nl-BE" altLang="nl-BE" sz="1200">
                <a:latin typeface="SAS Monospace" pitchFamily="49" charset="0"/>
              </a:rPr>
              <a:t>Signif. codes:  0 ‘***’ 0.001 ‘**’ 0.01 ‘*’ 0.05 ‘.’ 0.1 ‘ ’ 1 </a:t>
            </a:r>
          </a:p>
          <a:p>
            <a:pPr eaLnBrk="1" hangingPunct="1"/>
            <a:endParaRPr lang="nl-BE" altLang="nl-BE" sz="1200">
              <a:latin typeface="SAS Monospace" pitchFamily="49" charset="0"/>
            </a:endParaRPr>
          </a:p>
          <a:p>
            <a:pPr eaLnBrk="1" hangingPunct="1"/>
            <a:r>
              <a:rPr lang="nl-BE" altLang="nl-BE" sz="1200">
                <a:latin typeface="SAS Monospace" pitchFamily="49" charset="0"/>
              </a:rPr>
              <a:t>(Dispersion parameter for binomial family taken to be 1)</a:t>
            </a:r>
          </a:p>
          <a:p>
            <a:pPr eaLnBrk="1" hangingPunct="1"/>
            <a:endParaRPr lang="nl-BE" altLang="nl-BE" sz="1200">
              <a:latin typeface="SAS Monospace" pitchFamily="49" charset="0"/>
            </a:endParaRPr>
          </a:p>
          <a:p>
            <a:pPr eaLnBrk="1" hangingPunct="1"/>
            <a:r>
              <a:rPr lang="nl-BE" altLang="nl-BE" sz="1200">
                <a:latin typeface="SAS Monospace" pitchFamily="49" charset="0"/>
              </a:rPr>
              <a:t>    Null deviance: 900.83  on 2483  degrees of freedom</a:t>
            </a:r>
          </a:p>
          <a:p>
            <a:pPr eaLnBrk="1" hangingPunct="1"/>
            <a:r>
              <a:rPr lang="nl-BE" altLang="nl-BE" sz="1200">
                <a:latin typeface="SAS Monospace" pitchFamily="49" charset="0"/>
              </a:rPr>
              <a:t>Residual deviance: 834.92  on 2480  degrees of freedom</a:t>
            </a:r>
          </a:p>
          <a:p>
            <a:pPr eaLnBrk="1" hangingPunct="1"/>
            <a:r>
              <a:rPr lang="nl-BE" altLang="nl-BE" sz="1200">
                <a:latin typeface="SAS Monospace" pitchFamily="49" charset="0"/>
              </a:rPr>
              <a:t>AIC: 842.92</a:t>
            </a:r>
          </a:p>
          <a:p>
            <a:pPr eaLnBrk="1" hangingPunct="1"/>
            <a:endParaRPr lang="nl-BE" altLang="nl-BE" sz="1200">
              <a:latin typeface="SAS Monospace" pitchFamily="49" charset="0"/>
            </a:endParaRPr>
          </a:p>
          <a:p>
            <a:pPr eaLnBrk="1" hangingPunct="1"/>
            <a:r>
              <a:rPr lang="nl-BE" altLang="nl-BE" sz="1200">
                <a:latin typeface="SAS Monospace" pitchFamily="49" charset="0"/>
              </a:rPr>
              <a:t>Number of Fisher Scoring iterations: 6</a:t>
            </a:r>
          </a:p>
          <a:p>
            <a:pPr eaLnBrk="1" hangingPunct="1"/>
            <a:endParaRPr lang="nl-BE" altLang="nl-BE" sz="1200">
              <a:latin typeface="SAS Monospace" pitchFamily="49" charset="0"/>
            </a:endParaRPr>
          </a:p>
        </p:txBody>
      </p:sp>
    </p:spTree>
    <p:extLst>
      <p:ext uri="{BB962C8B-B14F-4D97-AF65-F5344CB8AC3E}">
        <p14:creationId xmlns:p14="http://schemas.microsoft.com/office/powerpoint/2010/main" val="25748505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title"/>
          </p:nvPr>
        </p:nvSpPr>
        <p:spPr>
          <a:xfrm>
            <a:off x="457200" y="274638"/>
            <a:ext cx="8229600" cy="411162"/>
          </a:xfrm>
        </p:spPr>
        <p:txBody>
          <a:bodyPr>
            <a:normAutofit fontScale="90000"/>
          </a:bodyPr>
          <a:lstStyle/>
          <a:p>
            <a:r>
              <a:rPr lang="nl-BE" altLang="nl-BE" sz="3200"/>
              <a:t>The estimated model in R</a:t>
            </a:r>
            <a:endParaRPr lang="en-US" altLang="nl-BE" sz="3200"/>
          </a:p>
        </p:txBody>
      </p:sp>
      <p:sp>
        <p:nvSpPr>
          <p:cNvPr id="219139" name="Rectangle 10"/>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219140" name="Rectangle 13"/>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graphicFrame>
        <p:nvGraphicFramePr>
          <p:cNvPr id="219141" name="Object 3"/>
          <p:cNvGraphicFramePr>
            <a:graphicFrameLocks noChangeAspect="1"/>
          </p:cNvGraphicFramePr>
          <p:nvPr/>
        </p:nvGraphicFramePr>
        <p:xfrm>
          <a:off x="2339975" y="5013325"/>
          <a:ext cx="4660900" cy="863600"/>
        </p:xfrm>
        <a:graphic>
          <a:graphicData uri="http://schemas.openxmlformats.org/presentationml/2006/ole">
            <mc:AlternateContent xmlns:mc="http://schemas.openxmlformats.org/markup-compatibility/2006">
              <mc:Choice xmlns:v="urn:schemas-microsoft-com:vml" Requires="v">
                <p:oleObj spid="_x0000_s103522" name="Equation" r:id="rId3" imgW="2146300" imgH="482600" progId="Equation.3">
                  <p:embed/>
                </p:oleObj>
              </mc:Choice>
              <mc:Fallback>
                <p:oleObj name="Equation" r:id="rId3" imgW="21463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5013325"/>
                        <a:ext cx="46609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42" name="Rectangle 17"/>
          <p:cNvSpPr>
            <a:spLocks noChangeArrowheads="1"/>
          </p:cNvSpPr>
          <p:nvPr/>
        </p:nvSpPr>
        <p:spPr bwMode="auto">
          <a:xfrm>
            <a:off x="0" y="3333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219143" name="Rectangle 21"/>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BE" altLang="nl-BE"/>
          </a:p>
        </p:txBody>
      </p:sp>
      <p:sp>
        <p:nvSpPr>
          <p:cNvPr id="219144" name="TextBox 15"/>
          <p:cNvSpPr txBox="1">
            <a:spLocks noChangeArrowheads="1"/>
          </p:cNvSpPr>
          <p:nvPr/>
        </p:nvSpPr>
        <p:spPr bwMode="auto">
          <a:xfrm>
            <a:off x="1524000" y="838200"/>
            <a:ext cx="73152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Wingdings" pitchFamily="2" charset="2"/>
              <a:buChar char="Ø"/>
            </a:pPr>
            <a:r>
              <a:rPr lang="nl-BE" altLang="nl-BE" sz="1200">
                <a:latin typeface="SAS Monospace" pitchFamily="49" charset="0"/>
              </a:rPr>
              <a:t>summary(fit.snoring)</a:t>
            </a:r>
          </a:p>
          <a:p>
            <a:pPr eaLnBrk="1" hangingPunct="1">
              <a:buFont typeface="Wingdings" pitchFamily="2" charset="2"/>
              <a:buChar char="Ø"/>
            </a:pPr>
            <a:r>
              <a:rPr lang="nl-BE" altLang="nl-BE" sz="1200">
                <a:latin typeface="SAS Monospace" pitchFamily="49" charset="0"/>
              </a:rPr>
              <a:t>Call:</a:t>
            </a:r>
          </a:p>
          <a:p>
            <a:pPr eaLnBrk="1" hangingPunct="1"/>
            <a:r>
              <a:rPr lang="nl-BE" altLang="nl-BE" sz="1200">
                <a:latin typeface="SAS Monospace" pitchFamily="49" charset="0"/>
              </a:rPr>
              <a:t>glm(formula = dhyes ~ snoring, family = binomial(link = "logit"))</a:t>
            </a:r>
          </a:p>
          <a:p>
            <a:pPr eaLnBrk="1" hangingPunct="1"/>
            <a:endParaRPr lang="nl-BE" altLang="nl-BE" sz="1200">
              <a:latin typeface="SAS Monospace" pitchFamily="49" charset="0"/>
            </a:endParaRPr>
          </a:p>
          <a:p>
            <a:pPr eaLnBrk="1" hangingPunct="1"/>
            <a:r>
              <a:rPr lang="nl-BE" altLang="nl-BE" sz="1200">
                <a:latin typeface="SAS Monospace" pitchFamily="49" charset="0"/>
              </a:rPr>
              <a:t>Deviance Residuals: </a:t>
            </a:r>
          </a:p>
          <a:p>
            <a:pPr eaLnBrk="1" hangingPunct="1"/>
            <a:r>
              <a:rPr lang="nl-BE" altLang="nl-BE" sz="1200">
                <a:latin typeface="SAS Monospace" pitchFamily="49" charset="0"/>
              </a:rPr>
              <a:t>    Min       1Q   Median       3Q      Max  </a:t>
            </a:r>
          </a:p>
          <a:p>
            <a:pPr eaLnBrk="1" hangingPunct="1"/>
            <a:r>
              <a:rPr lang="nl-BE" altLang="nl-BE" sz="1200">
                <a:latin typeface="SAS Monospace" pitchFamily="49" charset="0"/>
              </a:rPr>
              <a:t>-0.5331  -0.3010  -0.2036  -0.2036   2.7882  </a:t>
            </a:r>
          </a:p>
          <a:p>
            <a:pPr eaLnBrk="1" hangingPunct="1"/>
            <a:endParaRPr lang="nl-BE" altLang="nl-BE" sz="1200">
              <a:latin typeface="SAS Monospace" pitchFamily="49" charset="0"/>
            </a:endParaRPr>
          </a:p>
          <a:p>
            <a:pPr eaLnBrk="1" hangingPunct="1"/>
            <a:r>
              <a:rPr lang="nl-BE" altLang="nl-BE" sz="1200">
                <a:latin typeface="SAS Monospace" pitchFamily="49" charset="0"/>
              </a:rPr>
              <a:t>Coefficients:</a:t>
            </a:r>
          </a:p>
          <a:p>
            <a:pPr eaLnBrk="1" hangingPunct="1"/>
            <a:r>
              <a:rPr lang="nl-BE" altLang="nl-BE" sz="1200">
                <a:latin typeface="SAS Monospace" pitchFamily="49" charset="0"/>
              </a:rPr>
              <a:t>            Estimate Std. Error z value Pr(&gt;|z|)    </a:t>
            </a:r>
          </a:p>
          <a:p>
            <a:pPr eaLnBrk="1" hangingPunct="1"/>
            <a:r>
              <a:rPr lang="nl-BE" altLang="nl-BE" sz="1200">
                <a:latin typeface="SAS Monospace" pitchFamily="49" charset="0"/>
              </a:rPr>
              <a:t>(Intercept) -3.86625    0.16621 -23.261  &lt; 2e-16 ***</a:t>
            </a:r>
          </a:p>
          <a:p>
            <a:pPr eaLnBrk="1" hangingPunct="1"/>
            <a:r>
              <a:rPr lang="nl-BE" altLang="nl-BE" sz="1200">
                <a:latin typeface="SAS Monospace" pitchFamily="49" charset="0"/>
              </a:rPr>
              <a:t>snoring      0.39734    0.05001   7.945 1.94e-15 ***</a:t>
            </a:r>
          </a:p>
          <a:p>
            <a:pPr eaLnBrk="1" hangingPunct="1"/>
            <a:r>
              <a:rPr lang="nl-BE" altLang="nl-BE" sz="1200">
                <a:latin typeface="SAS Monospace" pitchFamily="49" charset="0"/>
              </a:rPr>
              <a:t>---</a:t>
            </a:r>
          </a:p>
          <a:p>
            <a:pPr eaLnBrk="1" hangingPunct="1"/>
            <a:r>
              <a:rPr lang="nl-BE" altLang="nl-BE" sz="1200">
                <a:latin typeface="SAS Monospace" pitchFamily="49" charset="0"/>
              </a:rPr>
              <a:t>Signif. codes:  0 ‘***’ 0.001 ‘**’ 0.01 ‘*’ 0.05 ‘.’ 0.1 ‘ ’ 1 </a:t>
            </a:r>
          </a:p>
          <a:p>
            <a:pPr eaLnBrk="1" hangingPunct="1"/>
            <a:endParaRPr lang="nl-BE" altLang="nl-BE" sz="1200">
              <a:latin typeface="SAS Monospace" pitchFamily="49" charset="0"/>
            </a:endParaRPr>
          </a:p>
          <a:p>
            <a:pPr eaLnBrk="1" hangingPunct="1"/>
            <a:r>
              <a:rPr lang="nl-BE" altLang="nl-BE" sz="1200">
                <a:latin typeface="SAS Monospace" pitchFamily="49" charset="0"/>
              </a:rPr>
              <a:t>(Dispersion parameter for binomial family taken to be 1)</a:t>
            </a:r>
          </a:p>
          <a:p>
            <a:pPr eaLnBrk="1" hangingPunct="1"/>
            <a:endParaRPr lang="nl-BE" altLang="nl-BE" sz="1200">
              <a:latin typeface="SAS Monospace" pitchFamily="49" charset="0"/>
            </a:endParaRPr>
          </a:p>
          <a:p>
            <a:pPr eaLnBrk="1" hangingPunct="1"/>
            <a:r>
              <a:rPr lang="nl-BE" altLang="nl-BE" sz="1200">
                <a:latin typeface="SAS Monospace" pitchFamily="49" charset="0"/>
              </a:rPr>
              <a:t>    Null deviance: 900.83  on 2483  degrees of freedom</a:t>
            </a:r>
          </a:p>
          <a:p>
            <a:pPr eaLnBrk="1" hangingPunct="1"/>
            <a:r>
              <a:rPr lang="nl-BE" altLang="nl-BE" sz="1200">
                <a:latin typeface="SAS Monospace" pitchFamily="49" charset="0"/>
              </a:rPr>
              <a:t>Residual deviance: 837.73  on 2482  degrees of freedom</a:t>
            </a:r>
          </a:p>
          <a:p>
            <a:pPr eaLnBrk="1" hangingPunct="1"/>
            <a:r>
              <a:rPr lang="nl-BE" altLang="nl-BE" sz="1200">
                <a:latin typeface="SAS Monospace" pitchFamily="49" charset="0"/>
              </a:rPr>
              <a:t>AIC: 841.73</a:t>
            </a:r>
          </a:p>
          <a:p>
            <a:pPr eaLnBrk="1" hangingPunct="1"/>
            <a:endParaRPr lang="nl-BE" altLang="nl-BE" sz="1200">
              <a:latin typeface="SAS Monospace" pitchFamily="49" charset="0"/>
            </a:endParaRPr>
          </a:p>
          <a:p>
            <a:pPr eaLnBrk="1" hangingPunct="1"/>
            <a:r>
              <a:rPr lang="nl-BE" altLang="nl-BE" sz="1200">
                <a:latin typeface="SAS Monospace" pitchFamily="49" charset="0"/>
              </a:rPr>
              <a:t>Number of Fisher Scoring iterations: 6</a:t>
            </a:r>
          </a:p>
        </p:txBody>
      </p:sp>
    </p:spTree>
    <p:extLst>
      <p:ext uri="{BB962C8B-B14F-4D97-AF65-F5344CB8AC3E}">
        <p14:creationId xmlns:p14="http://schemas.microsoft.com/office/powerpoint/2010/main" val="23295449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p:txBody>
          <a:bodyPr/>
          <a:lstStyle/>
          <a:p>
            <a:r>
              <a:rPr lang="en-US" altLang="nl-BE" sz="3200"/>
              <a:t>Example using Figure</a:t>
            </a:r>
          </a:p>
        </p:txBody>
      </p:sp>
      <p:pic>
        <p:nvPicPr>
          <p:cNvPr id="220163"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95288" y="1773238"/>
            <a:ext cx="5400675" cy="3938587"/>
          </a:xfrm>
          <a:noFill/>
        </p:spPr>
      </p:pic>
    </p:spTree>
    <p:extLst>
      <p:ext uri="{BB962C8B-B14F-4D97-AF65-F5344CB8AC3E}">
        <p14:creationId xmlns:p14="http://schemas.microsoft.com/office/powerpoint/2010/main" val="176087192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p:cNvSpPr>
            <a:spLocks noGrp="1"/>
          </p:cNvSpPr>
          <p:nvPr>
            <p:ph type="title"/>
          </p:nvPr>
        </p:nvSpPr>
        <p:spPr>
          <a:xfrm>
            <a:off x="457200" y="274638"/>
            <a:ext cx="8229600" cy="715962"/>
          </a:xfrm>
        </p:spPr>
        <p:txBody>
          <a:bodyPr/>
          <a:lstStyle/>
          <a:p>
            <a:r>
              <a:rPr lang="en-US" altLang="nl-BE" sz="3200"/>
              <a:t>Extractor functions in R</a:t>
            </a:r>
          </a:p>
        </p:txBody>
      </p:sp>
      <p:sp>
        <p:nvSpPr>
          <p:cNvPr id="221187" name="Content Placeholder 2"/>
          <p:cNvSpPr>
            <a:spLocks noGrp="1"/>
          </p:cNvSpPr>
          <p:nvPr>
            <p:ph idx="1"/>
          </p:nvPr>
        </p:nvSpPr>
        <p:spPr>
          <a:xfrm>
            <a:off x="457200" y="1447800"/>
            <a:ext cx="8458200" cy="4678363"/>
          </a:xfrm>
        </p:spPr>
        <p:txBody>
          <a:bodyPr/>
          <a:lstStyle/>
          <a:p>
            <a:r>
              <a:rPr lang="en-US" altLang="nl-BE" sz="2400"/>
              <a:t>The glm function returns an object of class c("glm", "lm").</a:t>
            </a:r>
          </a:p>
          <a:p>
            <a:r>
              <a:rPr lang="en-US" altLang="nl-BE" sz="2400"/>
              <a:t>There are several glm or lm methods available for accessing/displaying components of the glm object, including:</a:t>
            </a:r>
          </a:p>
          <a:p>
            <a:pPr lvl="1"/>
            <a:r>
              <a:rPr lang="en-US" altLang="nl-BE" sz="2000">
                <a:latin typeface="SAS Monospace" pitchFamily="49" charset="0"/>
              </a:rPr>
              <a:t>residuals()</a:t>
            </a:r>
          </a:p>
          <a:p>
            <a:pPr lvl="1"/>
            <a:r>
              <a:rPr lang="en-US" altLang="nl-BE" sz="2000">
                <a:latin typeface="SAS Monospace" pitchFamily="49" charset="0"/>
              </a:rPr>
              <a:t>fitted()</a:t>
            </a:r>
          </a:p>
          <a:p>
            <a:pPr lvl="1"/>
            <a:r>
              <a:rPr lang="en-US" altLang="nl-BE" sz="2000">
                <a:latin typeface="SAS Monospace" pitchFamily="49" charset="0"/>
              </a:rPr>
              <a:t>predict()</a:t>
            </a:r>
          </a:p>
          <a:p>
            <a:pPr lvl="1"/>
            <a:r>
              <a:rPr lang="en-US" altLang="nl-BE" sz="2000">
                <a:latin typeface="SAS Monospace" pitchFamily="49" charset="0"/>
              </a:rPr>
              <a:t>coef()</a:t>
            </a:r>
          </a:p>
          <a:p>
            <a:pPr lvl="1"/>
            <a:r>
              <a:rPr lang="en-US" altLang="nl-BE" sz="2000">
                <a:latin typeface="SAS Monospace" pitchFamily="49" charset="0"/>
              </a:rPr>
              <a:t>deviance()</a:t>
            </a:r>
          </a:p>
          <a:p>
            <a:pPr lvl="1"/>
            <a:r>
              <a:rPr lang="en-US" altLang="nl-BE" sz="2000">
                <a:latin typeface="SAS Monospace" pitchFamily="49" charset="0"/>
              </a:rPr>
              <a:t>formula()</a:t>
            </a:r>
          </a:p>
          <a:p>
            <a:pPr lvl="1"/>
            <a:r>
              <a:rPr lang="en-US" altLang="nl-BE" sz="2000">
                <a:latin typeface="SAS Monospace" pitchFamily="49" charset="0"/>
              </a:rPr>
              <a:t>summary()</a:t>
            </a:r>
          </a:p>
        </p:txBody>
      </p:sp>
      <p:sp>
        <p:nvSpPr>
          <p:cNvPr id="4" name="Slide Number Placeholder 3"/>
          <p:cNvSpPr>
            <a:spLocks noGrp="1"/>
          </p:cNvSpPr>
          <p:nvPr>
            <p:ph type="sldNum" sz="quarter" idx="12"/>
          </p:nvPr>
        </p:nvSpPr>
        <p:spPr/>
        <p:txBody>
          <a:bodyPr/>
          <a:lstStyle/>
          <a:p>
            <a:pPr>
              <a:defRPr/>
            </a:pPr>
            <a:fld id="{D0DD65AC-B7C7-4007-A174-EAE71852BEF1}" type="slidenum">
              <a:rPr lang="en-US" smtClean="0"/>
              <a:pPr>
                <a:defRPr/>
              </a:pPr>
              <a:t>275</a:t>
            </a:fld>
            <a:endParaRPr lang="en-US" dirty="0"/>
          </a:p>
        </p:txBody>
      </p:sp>
    </p:spTree>
    <p:extLst>
      <p:ext uri="{BB962C8B-B14F-4D97-AF65-F5344CB8AC3E}">
        <p14:creationId xmlns:p14="http://schemas.microsoft.com/office/powerpoint/2010/main" val="25399807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a:xfrm>
            <a:off x="457200" y="274638"/>
            <a:ext cx="8229600" cy="715962"/>
          </a:xfrm>
        </p:spPr>
        <p:txBody>
          <a:bodyPr/>
          <a:lstStyle/>
          <a:p>
            <a:r>
              <a:rPr lang="en-US" altLang="nl-BE" sz="3200"/>
              <a:t>The predict() function in R</a:t>
            </a:r>
          </a:p>
        </p:txBody>
      </p:sp>
      <p:sp>
        <p:nvSpPr>
          <p:cNvPr id="222211" name="Content Placeholder 2"/>
          <p:cNvSpPr>
            <a:spLocks noGrp="1"/>
          </p:cNvSpPr>
          <p:nvPr>
            <p:ph idx="1"/>
          </p:nvPr>
        </p:nvSpPr>
        <p:spPr>
          <a:xfrm>
            <a:off x="228600" y="1219200"/>
            <a:ext cx="8915400" cy="5181600"/>
          </a:xfrm>
        </p:spPr>
        <p:txBody>
          <a:bodyPr/>
          <a:lstStyle/>
          <a:p>
            <a:r>
              <a:rPr lang="en-US" altLang="nl-BE" sz="2400"/>
              <a:t>The predict() function obtains predictions and optionally estimates standard errors of those prediction from a fitted glm objects. </a:t>
            </a:r>
          </a:p>
          <a:p>
            <a:endParaRPr lang="en-US" altLang="nl-BE" sz="2400"/>
          </a:p>
          <a:p>
            <a:r>
              <a:rPr lang="en-US" altLang="nl-BE" sz="2400"/>
              <a:t>The general form is;</a:t>
            </a:r>
          </a:p>
          <a:p>
            <a:endParaRPr lang="en-US" altLang="nl-BE" sz="2800"/>
          </a:p>
          <a:p>
            <a:r>
              <a:rPr lang="en-US" altLang="nl-BE" sz="2000">
                <a:latin typeface="SAS Monospace" pitchFamily="49" charset="0"/>
              </a:rPr>
              <a:t>predict(object, newdata = NULL, type = c("link", "response", "terms"), se.fit = FALSE, dispersion = NULL, terms = NULL, na.action = na.pass, ...)</a:t>
            </a:r>
          </a:p>
        </p:txBody>
      </p:sp>
      <p:sp>
        <p:nvSpPr>
          <p:cNvPr id="4" name="Slide Number Placeholder 3"/>
          <p:cNvSpPr>
            <a:spLocks noGrp="1"/>
          </p:cNvSpPr>
          <p:nvPr>
            <p:ph type="sldNum" sz="quarter" idx="12"/>
          </p:nvPr>
        </p:nvSpPr>
        <p:spPr/>
        <p:txBody>
          <a:bodyPr/>
          <a:lstStyle/>
          <a:p>
            <a:pPr>
              <a:defRPr/>
            </a:pPr>
            <a:fld id="{04F31C4E-C022-4006-8622-33944C34DAC8}" type="slidenum">
              <a:rPr lang="en-US" smtClean="0"/>
              <a:pPr>
                <a:defRPr/>
              </a:pPr>
              <a:t>276</a:t>
            </a:fld>
            <a:endParaRPr lang="en-US" dirty="0"/>
          </a:p>
        </p:txBody>
      </p:sp>
    </p:spTree>
    <p:extLst>
      <p:ext uri="{BB962C8B-B14F-4D97-AF65-F5344CB8AC3E}">
        <p14:creationId xmlns:p14="http://schemas.microsoft.com/office/powerpoint/2010/main" val="371707695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1"/>
          <p:cNvSpPr>
            <a:spLocks noGrp="1"/>
          </p:cNvSpPr>
          <p:nvPr>
            <p:ph type="title"/>
          </p:nvPr>
        </p:nvSpPr>
        <p:spPr>
          <a:xfrm>
            <a:off x="457200" y="228600"/>
            <a:ext cx="8229600" cy="762000"/>
          </a:xfrm>
        </p:spPr>
        <p:txBody>
          <a:bodyPr>
            <a:normAutofit fontScale="90000"/>
          </a:bodyPr>
          <a:lstStyle/>
          <a:p>
            <a:pPr eaLnBrk="1" hangingPunct="1"/>
            <a:r>
              <a:rPr lang="en-US" altLang="nl-BE" sz="3200"/>
              <a:t>Plot of observed and predictive probability of death for male and female budworms</a:t>
            </a:r>
          </a:p>
        </p:txBody>
      </p:sp>
      <p:sp>
        <p:nvSpPr>
          <p:cNvPr id="223235" name="Content Placeholder 2"/>
          <p:cNvSpPr>
            <a:spLocks noGrp="1"/>
          </p:cNvSpPr>
          <p:nvPr>
            <p:ph idx="1"/>
          </p:nvPr>
        </p:nvSpPr>
        <p:spPr>
          <a:xfrm>
            <a:off x="304800" y="1447800"/>
            <a:ext cx="8382000" cy="4678363"/>
          </a:xfrm>
        </p:spPr>
        <p:txBody>
          <a:bodyPr/>
          <a:lstStyle/>
          <a:p>
            <a:pPr eaLnBrk="1" hangingPunct="1">
              <a:buFont typeface="Arial" charset="0"/>
              <a:buNone/>
            </a:pPr>
            <a:r>
              <a:rPr lang="en-US" altLang="nl-BE" sz="1400">
                <a:latin typeface="SAS Monospace" pitchFamily="49" charset="0"/>
              </a:rPr>
              <a:t>&gt; plot(c(1,32), c(0,1), type = "n", xlab = "dose",</a:t>
            </a:r>
          </a:p>
          <a:p>
            <a:pPr eaLnBrk="1" hangingPunct="1">
              <a:buFont typeface="Arial" charset="0"/>
              <a:buNone/>
            </a:pPr>
            <a:r>
              <a:rPr lang="en-US" altLang="nl-BE" sz="1400">
                <a:latin typeface="SAS Monospace" pitchFamily="49" charset="0"/>
              </a:rPr>
              <a:t>+      ylab = "prob", log = "x")</a:t>
            </a:r>
          </a:p>
          <a:p>
            <a:pPr eaLnBrk="1" hangingPunct="1">
              <a:buFont typeface="Arial" charset="0"/>
              <a:buNone/>
            </a:pPr>
            <a:r>
              <a:rPr lang="en-US" altLang="nl-BE" sz="1400">
                <a:latin typeface="SAS Monospace" pitchFamily="49" charset="0"/>
              </a:rPr>
              <a:t>&gt; text(2^ldose, numdead/20, as.character(sex))</a:t>
            </a:r>
          </a:p>
          <a:p>
            <a:pPr eaLnBrk="1" hangingPunct="1">
              <a:buFont typeface="Arial" charset="0"/>
              <a:buNone/>
            </a:pPr>
            <a:r>
              <a:rPr lang="en-US" altLang="nl-BE" sz="1400">
                <a:latin typeface="SAS Monospace" pitchFamily="49" charset="0"/>
              </a:rPr>
              <a:t>&gt; ld &lt;- seq(0, 5, 0.1)</a:t>
            </a:r>
          </a:p>
          <a:p>
            <a:pPr eaLnBrk="1" hangingPunct="1">
              <a:buFont typeface="Arial" charset="0"/>
              <a:buNone/>
            </a:pPr>
            <a:r>
              <a:rPr lang="en-US" altLang="nl-BE" sz="1400">
                <a:latin typeface="SAS Monospace" pitchFamily="49" charset="0"/>
              </a:rPr>
              <a:t>&gt; lines(2^ld, predict(budworm.lg, data.frame(ldose=ld,</a:t>
            </a:r>
          </a:p>
          <a:p>
            <a:pPr eaLnBrk="1" hangingPunct="1">
              <a:buFont typeface="Arial" charset="0"/>
              <a:buNone/>
            </a:pPr>
            <a:r>
              <a:rPr lang="en-US" altLang="nl-BE" sz="1400">
                <a:latin typeface="SAS Monospace" pitchFamily="49" charset="0"/>
              </a:rPr>
              <a:t>+    sex=factor(rep("M", length(ld)), levels=levels(sex))),</a:t>
            </a:r>
          </a:p>
          <a:p>
            <a:pPr eaLnBrk="1" hangingPunct="1">
              <a:buFont typeface="Arial" charset="0"/>
              <a:buNone/>
            </a:pPr>
            <a:r>
              <a:rPr lang="en-US" altLang="nl-BE" sz="1400">
                <a:latin typeface="SAS Monospace" pitchFamily="49" charset="0"/>
              </a:rPr>
              <a:t>+    type = "response"))</a:t>
            </a:r>
          </a:p>
          <a:p>
            <a:pPr eaLnBrk="1" hangingPunct="1">
              <a:buFont typeface="Arial" charset="0"/>
              <a:buNone/>
            </a:pPr>
            <a:r>
              <a:rPr lang="en-US" altLang="nl-BE" sz="1400">
                <a:latin typeface="SAS Monospace" pitchFamily="49" charset="0"/>
              </a:rPr>
              <a:t>&gt; lines(2^ld, predict(budworm.lg, data.frame(ldose=ld,</a:t>
            </a:r>
          </a:p>
          <a:p>
            <a:pPr eaLnBrk="1" hangingPunct="1">
              <a:buFont typeface="Arial" charset="0"/>
              <a:buNone/>
            </a:pPr>
            <a:r>
              <a:rPr lang="en-US" altLang="nl-BE" sz="1400">
                <a:latin typeface="SAS Monospace" pitchFamily="49" charset="0"/>
              </a:rPr>
              <a:t>+    sex=factor(rep("F", length(ld)), levels=levels(sex))),</a:t>
            </a:r>
          </a:p>
          <a:p>
            <a:pPr eaLnBrk="1" hangingPunct="1">
              <a:buFont typeface="Arial" charset="0"/>
              <a:buNone/>
            </a:pPr>
            <a:r>
              <a:rPr lang="en-US" altLang="nl-BE" sz="1400">
                <a:latin typeface="SAS Monospace" pitchFamily="49" charset="0"/>
              </a:rPr>
              <a:t>+    type = "response"))</a:t>
            </a:r>
          </a:p>
          <a:p>
            <a:pPr eaLnBrk="1" hangingPunct="1"/>
            <a:endParaRPr lang="en-US" altLang="nl-BE"/>
          </a:p>
        </p:txBody>
      </p:sp>
      <p:sp>
        <p:nvSpPr>
          <p:cNvPr id="4" name="Slide Number Placeholder 3"/>
          <p:cNvSpPr>
            <a:spLocks noGrp="1"/>
          </p:cNvSpPr>
          <p:nvPr>
            <p:ph type="sldNum" sz="quarter" idx="12"/>
          </p:nvPr>
        </p:nvSpPr>
        <p:spPr/>
        <p:txBody>
          <a:bodyPr/>
          <a:lstStyle/>
          <a:p>
            <a:pPr>
              <a:defRPr/>
            </a:pPr>
            <a:fld id="{8CA23A09-40DF-49BC-B432-931B7526FEFA}" type="slidenum">
              <a:rPr lang="en-US" smtClean="0"/>
              <a:pPr>
                <a:defRPr/>
              </a:pPr>
              <a:t>277</a:t>
            </a:fld>
            <a:endParaRPr lang="en-US" dirty="0"/>
          </a:p>
        </p:txBody>
      </p:sp>
    </p:spTree>
    <p:extLst>
      <p:ext uri="{BB962C8B-B14F-4D97-AF65-F5344CB8AC3E}">
        <p14:creationId xmlns:p14="http://schemas.microsoft.com/office/powerpoint/2010/main" val="19012918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p:txBody>
          <a:bodyPr/>
          <a:lstStyle/>
          <a:p>
            <a:pPr eaLnBrk="1" hangingPunct="1"/>
            <a:r>
              <a:rPr lang="en-US" altLang="nl-BE" sz="3200"/>
              <a:t>Data and predicted model</a:t>
            </a:r>
          </a:p>
        </p:txBody>
      </p:sp>
      <p:pic>
        <p:nvPicPr>
          <p:cNvPr id="2242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66800"/>
            <a:ext cx="51054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8A35A7CC-17B3-4FA8-B534-864FE742AEBF}" type="slidenum">
              <a:rPr lang="en-US" smtClean="0"/>
              <a:pPr>
                <a:defRPr/>
              </a:pPr>
              <a:t>278</a:t>
            </a:fld>
            <a:endParaRPr lang="en-US" dirty="0"/>
          </a:p>
        </p:txBody>
      </p:sp>
    </p:spTree>
    <p:extLst>
      <p:ext uri="{BB962C8B-B14F-4D97-AF65-F5344CB8AC3E}">
        <p14:creationId xmlns:p14="http://schemas.microsoft.com/office/powerpoint/2010/main" val="80858153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Part 6</a:t>
            </a:r>
            <a:endParaRPr lang="nl-BE" dirty="0"/>
          </a:p>
        </p:txBody>
      </p:sp>
      <p:sp>
        <p:nvSpPr>
          <p:cNvPr id="5" name="Subtitle 4"/>
          <p:cNvSpPr>
            <a:spLocks noGrp="1"/>
          </p:cNvSpPr>
          <p:nvPr>
            <p:ph type="subTitle" idx="1"/>
          </p:nvPr>
        </p:nvSpPr>
        <p:spPr/>
        <p:txBody>
          <a:bodyPr/>
          <a:lstStyle/>
          <a:p>
            <a:r>
              <a:rPr lang="en-GB" dirty="0">
                <a:solidFill>
                  <a:schemeClr val="tx1"/>
                </a:solidFill>
                <a:latin typeface="Arial" panose="020B0604020202020204" pitchFamily="34" charset="0"/>
                <a:cs typeface="Arial" panose="020B0604020202020204" pitchFamily="34" charset="0"/>
              </a:rPr>
              <a:t>Multiple Logistic Regression</a:t>
            </a:r>
          </a:p>
          <a:p>
            <a:endParaRPr lang="nl-BE" dirty="0">
              <a:solidFill>
                <a:schemeClr val="tx1"/>
              </a:solidFill>
            </a:endParaRPr>
          </a:p>
        </p:txBody>
      </p:sp>
      <p:sp>
        <p:nvSpPr>
          <p:cNvPr id="3" name="Slide Number Placeholder 2"/>
          <p:cNvSpPr>
            <a:spLocks noGrp="1"/>
          </p:cNvSpPr>
          <p:nvPr>
            <p:ph type="sldNum" sz="quarter" idx="12"/>
          </p:nvPr>
        </p:nvSpPr>
        <p:spPr/>
        <p:txBody>
          <a:bodyPr/>
          <a:lstStyle/>
          <a:p>
            <a:fld id="{027F8F33-E833-410C-86D4-1EA22AEB9AFA}" type="slidenum">
              <a:rPr lang="en-GB" smtClean="0"/>
              <a:t>279</a:t>
            </a:fld>
            <a:endParaRPr lang="en-GB"/>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5" y="15925"/>
            <a:ext cx="1895705" cy="146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788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Part 2</a:t>
            </a:r>
            <a:endParaRPr lang="nl-BE" dirty="0"/>
          </a:p>
        </p:txBody>
      </p:sp>
      <p:sp>
        <p:nvSpPr>
          <p:cNvPr id="5" name="Subtitle 4"/>
          <p:cNvSpPr>
            <a:spLocks noGrp="1"/>
          </p:cNvSpPr>
          <p:nvPr>
            <p:ph type="subTitle" idx="1"/>
          </p:nvPr>
        </p:nvSpPr>
        <p:spPr/>
        <p:txBody>
          <a:bodyPr/>
          <a:lstStyle/>
          <a:p>
            <a:r>
              <a:rPr lang="en-GB" dirty="0">
                <a:solidFill>
                  <a:schemeClr val="tx1"/>
                </a:solidFill>
              </a:rPr>
              <a:t>Analysis of 2 x 2 contingency tables</a:t>
            </a:r>
          </a:p>
          <a:p>
            <a:endParaRPr lang="nl-BE" dirty="0"/>
          </a:p>
        </p:txBody>
      </p:sp>
      <p:sp>
        <p:nvSpPr>
          <p:cNvPr id="2" name="Date Placeholder 1"/>
          <p:cNvSpPr>
            <a:spLocks noGrp="1"/>
          </p:cNvSpPr>
          <p:nvPr>
            <p:ph type="dt" sz="half" idx="10"/>
          </p:nvPr>
        </p:nvSpPr>
        <p:spPr/>
        <p:txBody>
          <a:bodyPr/>
          <a:lstStyle/>
          <a:p>
            <a:endParaRPr lang="en-GB" dirty="0"/>
          </a:p>
        </p:txBody>
      </p:sp>
      <p:sp>
        <p:nvSpPr>
          <p:cNvPr id="3" name="Slide Number Placeholder 2"/>
          <p:cNvSpPr>
            <a:spLocks noGrp="1"/>
          </p:cNvSpPr>
          <p:nvPr>
            <p:ph type="sldNum" sz="quarter" idx="12"/>
          </p:nvPr>
        </p:nvSpPr>
        <p:spPr/>
        <p:txBody>
          <a:bodyPr/>
          <a:lstStyle/>
          <a:p>
            <a:fld id="{027F8F33-E833-410C-86D4-1EA22AEB9AFA}" type="slidenum">
              <a:rPr lang="en-GB" smtClean="0"/>
              <a:t>28</a:t>
            </a:fld>
            <a:endParaRPr lang="en-GB"/>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5" y="15925"/>
            <a:ext cx="1895705" cy="146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5987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280</a:t>
            </a:fld>
            <a:endParaRPr lang="en-GB" dirty="0">
              <a:solidFill>
                <a:schemeClr val="tx2"/>
              </a:solidFill>
            </a:endParaRPr>
          </a:p>
        </p:txBody>
      </p:sp>
      <p:sp>
        <p:nvSpPr>
          <p:cNvPr id="5" name="Rectangle 4"/>
          <p:cNvSpPr/>
          <p:nvPr/>
        </p:nvSpPr>
        <p:spPr>
          <a:xfrm>
            <a:off x="611560" y="1801847"/>
            <a:ext cx="7488832" cy="3139321"/>
          </a:xfrm>
          <a:prstGeom prst="rect">
            <a:avLst/>
          </a:prstGeom>
        </p:spPr>
        <p:txBody>
          <a:bodyPr wrap="square">
            <a:spAutoFit/>
          </a:bodyPr>
          <a:lstStyle/>
          <a:p>
            <a:pPr algn="just">
              <a:lnSpc>
                <a:spcPct val="150000"/>
              </a:lnSpc>
              <a:spcBef>
                <a:spcPct val="50000"/>
              </a:spcBef>
              <a:defRPr/>
            </a:pPr>
            <a:r>
              <a:rPr lang="en-GB" sz="2200" dirty="0"/>
              <a:t>Simple logistic regression as previously discussed relies on a very strong assumption that the association between an outcome and explanatory variable does not depend on any other factor.</a:t>
            </a:r>
            <a:r>
              <a:rPr lang="nl-BE" sz="2200" dirty="0"/>
              <a:t>  In most real life scenario there is always one or more variables that are also significantly associated with the outcome.</a:t>
            </a:r>
          </a:p>
        </p:txBody>
      </p:sp>
      <p:sp>
        <p:nvSpPr>
          <p:cNvPr id="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Multiple logistic regression</a:t>
            </a:r>
          </a:p>
        </p:txBody>
      </p:sp>
    </p:spTree>
    <p:extLst>
      <p:ext uri="{BB962C8B-B14F-4D97-AF65-F5344CB8AC3E}">
        <p14:creationId xmlns:p14="http://schemas.microsoft.com/office/powerpoint/2010/main" val="13280319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281</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Rectangle 4"/>
              <p:cNvSpPr/>
              <p:nvPr/>
            </p:nvSpPr>
            <p:spPr>
              <a:xfrm>
                <a:off x="1991544" y="2492896"/>
                <a:ext cx="3888432" cy="461665"/>
              </a:xfrm>
              <a:prstGeom prst="rect">
                <a:avLst/>
              </a:prstGeom>
            </p:spPr>
            <p:txBody>
              <a:bodyPr wrap="square">
                <a:spAutoFit/>
              </a:bodyPr>
              <a:lstStyle/>
              <a:p>
                <a:r>
                  <a:rPr lang="en-GB" sz="24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ea typeface="Cambria Math" panose="02040503050406030204" pitchFamily="18" charset="0"/>
                            <a:cs typeface="Arial" panose="020B0604020202020204" pitchFamily="34" charset="0"/>
                          </a:rPr>
                        </m:ctrlPr>
                      </m:dPr>
                      <m:e>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𝑥</m:t>
                        </m:r>
                        <m:r>
                          <a:rPr lang="en-GB" sz="2400" b="0" i="1" dirty="0" smtClean="0">
                            <a:latin typeface="Cambria Math"/>
                            <a:ea typeface="Cambria Math"/>
                            <a:cs typeface="Arial" panose="020B0604020202020204" pitchFamily="34" charset="0"/>
                          </a:rPr>
                          <m:t>)</m:t>
                        </m:r>
                      </m:e>
                    </m:d>
                  </m:oMath>
                </a14:m>
                <a:r>
                  <a:rPr lang="en-GB" sz="24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b="0" i="1" smtClean="0">
                        <a:latin typeface="Cambria Math"/>
                        <a:ea typeface="Cambria Math" panose="02040503050406030204" pitchFamily="18" charset="0"/>
                      </a:rPr>
                      <m:t>𝑋</m:t>
                    </m:r>
                  </m:oMath>
                </a14:m>
                <a:endParaRPr lang="en-GB" sz="2400" dirty="0"/>
              </a:p>
            </p:txBody>
          </p:sp>
        </mc:Choice>
        <mc:Fallback xmlns="">
          <p:sp>
            <p:nvSpPr>
              <p:cNvPr id="5" name="Rectangle 4"/>
              <p:cNvSpPr>
                <a:spLocks noRot="1" noChangeAspect="1" noMove="1" noResize="1" noEditPoints="1" noAdjustHandles="1" noChangeArrowheads="1" noChangeShapeType="1" noTextEdit="1"/>
              </p:cNvSpPr>
              <p:nvPr/>
            </p:nvSpPr>
            <p:spPr>
              <a:xfrm>
                <a:off x="1991544" y="2492896"/>
                <a:ext cx="3888432" cy="461665"/>
              </a:xfrm>
              <a:prstGeom prst="rect">
                <a:avLst/>
              </a:prstGeom>
              <a:blipFill rotWithShape="1">
                <a:blip r:embed="rId2"/>
                <a:stretch>
                  <a:fillRect l="-2508" t="-10526" b="-28947"/>
                </a:stretch>
              </a:blipFill>
            </p:spPr>
            <p:txBody>
              <a:bodyPr/>
              <a:lstStyle/>
              <a:p>
                <a:r>
                  <a:rPr lang="en-GB">
                    <a:noFill/>
                  </a:rPr>
                  <a:t> </a:t>
                </a:r>
              </a:p>
            </p:txBody>
          </p:sp>
        </mc:Fallback>
      </mc:AlternateContent>
      <p:sp>
        <p:nvSpPr>
          <p:cNvPr id="6" name="TextBox 5"/>
          <p:cNvSpPr txBox="1"/>
          <p:nvPr/>
        </p:nvSpPr>
        <p:spPr>
          <a:xfrm>
            <a:off x="395536" y="1417666"/>
            <a:ext cx="4536504" cy="430887"/>
          </a:xfrm>
          <a:prstGeom prst="rect">
            <a:avLst/>
          </a:prstGeom>
          <a:noFill/>
        </p:spPr>
        <p:txBody>
          <a:bodyPr wrap="square" rtlCol="0">
            <a:spAutoFit/>
          </a:bodyPr>
          <a:lstStyle/>
          <a:p>
            <a:pPr marL="285750" indent="-285750">
              <a:buFont typeface="Arial" panose="020B0604020202020204" pitchFamily="34" charset="0"/>
              <a:buChar char="•"/>
            </a:pPr>
            <a:r>
              <a:rPr lang="en-GB" sz="2200" dirty="0"/>
              <a:t>Simple logistic regression</a:t>
            </a:r>
          </a:p>
        </p:txBody>
      </p:sp>
      <p:sp>
        <p:nvSpPr>
          <p:cNvPr id="7" name="TextBox 6"/>
          <p:cNvSpPr txBox="1"/>
          <p:nvPr/>
        </p:nvSpPr>
        <p:spPr>
          <a:xfrm>
            <a:off x="395536" y="3638527"/>
            <a:ext cx="5760640" cy="430887"/>
          </a:xfrm>
          <a:prstGeom prst="rect">
            <a:avLst/>
          </a:prstGeom>
          <a:noFill/>
        </p:spPr>
        <p:txBody>
          <a:bodyPr wrap="square" rtlCol="0">
            <a:spAutoFit/>
          </a:bodyPr>
          <a:lstStyle/>
          <a:p>
            <a:pPr marL="285750" indent="-285750">
              <a:buFont typeface="Arial" panose="020B0604020202020204" pitchFamily="34" charset="0"/>
              <a:buChar char="•"/>
            </a:pPr>
            <a:r>
              <a:rPr lang="en-GB" sz="2200" dirty="0"/>
              <a:t>Multiple logistic regression</a:t>
            </a:r>
          </a:p>
        </p:txBody>
      </p:sp>
      <mc:AlternateContent xmlns:mc="http://schemas.openxmlformats.org/markup-compatibility/2006" xmlns:a14="http://schemas.microsoft.com/office/drawing/2010/main">
        <mc:Choice Requires="a14">
          <p:sp>
            <p:nvSpPr>
              <p:cNvPr id="8" name="Rectangle 7"/>
              <p:cNvSpPr/>
              <p:nvPr/>
            </p:nvSpPr>
            <p:spPr>
              <a:xfrm>
                <a:off x="1835696" y="4666302"/>
                <a:ext cx="6324872" cy="490199"/>
              </a:xfrm>
              <a:prstGeom prst="rect">
                <a:avLst/>
              </a:prstGeom>
            </p:spPr>
            <p:txBody>
              <a:bodyPr wrap="square">
                <a:spAutoFit/>
              </a:bodyPr>
              <a:lstStyle/>
              <a:p>
                <a:r>
                  <a:rPr lang="en-GB" sz="24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ea typeface="Cambria Math" panose="02040503050406030204" pitchFamily="18" charset="0"/>
                            <a:cs typeface="Arial" panose="020B0604020202020204" pitchFamily="34" charset="0"/>
                          </a:rPr>
                        </m:ctrlPr>
                      </m:dPr>
                      <m:e>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𝑥</m:t>
                        </m:r>
                        <m:r>
                          <a:rPr lang="en-GB" sz="2400" b="0" i="1" dirty="0" smtClean="0">
                            <a:latin typeface="Cambria Math"/>
                            <a:ea typeface="Cambria Math"/>
                            <a:cs typeface="Arial" panose="020B0604020202020204" pitchFamily="34" charset="0"/>
                          </a:rPr>
                          <m:t>)</m:t>
                        </m:r>
                      </m:e>
                    </m:d>
                  </m:oMath>
                </a14:m>
                <a:r>
                  <a:rPr lang="en-GB" sz="24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a:ea typeface="Cambria Math" panose="02040503050406030204" pitchFamily="18" charset="0"/>
                          </a:rPr>
                          <m:t>𝑋</m:t>
                        </m:r>
                      </m:e>
                      <m:sub>
                        <m:r>
                          <a:rPr lang="en-GB" sz="2400" b="0" i="1" smtClean="0">
                            <a:latin typeface="Cambria Math"/>
                            <a:ea typeface="Cambria Math" panose="02040503050406030204" pitchFamily="18" charset="0"/>
                          </a:rPr>
                          <m:t>1</m:t>
                        </m:r>
                      </m:sub>
                    </m:sSub>
                    <m:r>
                      <a:rPr lang="en-GB" sz="2400" b="0" i="1" smtClean="0">
                        <a:latin typeface="Cambria Math"/>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a:ea typeface="Cambria Math" panose="02040503050406030204" pitchFamily="18" charset="0"/>
                          </a:rPr>
                          <m:t>2</m:t>
                        </m:r>
                      </m:sub>
                    </m:sSub>
                    <m:sSub>
                      <m:sSubPr>
                        <m:ctrlPr>
                          <a:rPr lang="en-GB" sz="2400" i="1">
                            <a:latin typeface="Cambria Math" panose="02040503050406030204" pitchFamily="18" charset="0"/>
                            <a:ea typeface="Cambria Math" panose="02040503050406030204" pitchFamily="18" charset="0"/>
                          </a:rPr>
                        </m:ctrlPr>
                      </m:sSubPr>
                      <m:e>
                        <m:r>
                          <a:rPr lang="en-GB" sz="2400" i="1">
                            <a:latin typeface="Cambria Math"/>
                            <a:ea typeface="Cambria Math" panose="02040503050406030204" pitchFamily="18" charset="0"/>
                          </a:rPr>
                          <m:t>𝑋</m:t>
                        </m:r>
                      </m:e>
                      <m:sub>
                        <m:r>
                          <a:rPr lang="en-GB" sz="2400" b="0" i="1" smtClean="0">
                            <a:latin typeface="Cambria Math"/>
                            <a:ea typeface="Cambria Math" panose="02040503050406030204" pitchFamily="18" charset="0"/>
                          </a:rPr>
                          <m:t>2</m:t>
                        </m:r>
                      </m:sub>
                    </m:sSub>
                    <m:r>
                      <a:rPr lang="en-GB" sz="2400" b="0" i="1" smtClean="0">
                        <a:latin typeface="Cambria Math"/>
                        <a:ea typeface="Cambria Math" panose="02040503050406030204" pitchFamily="18" charset="0"/>
                      </a:rPr>
                      <m:t>+</m:t>
                    </m:r>
                    <m:r>
                      <a:rPr lang="en-GB" sz="2400" i="1" smtClean="0">
                        <a:latin typeface="Cambria Math"/>
                        <a:ea typeface="Cambria Math" panose="02040503050406030204" pitchFamily="18" charset="0"/>
                      </a:rPr>
                      <m:t>⋯</m:t>
                    </m:r>
                    <m:r>
                      <a:rPr lang="en-GB" sz="2400" b="0" i="1" smtClean="0">
                        <a:latin typeface="Cambria Math"/>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a:ea typeface="Cambria Math" panose="02040503050406030204" pitchFamily="18" charset="0"/>
                          </a:rPr>
                          <m:t>𝑝</m:t>
                        </m:r>
                      </m:sub>
                    </m:sSub>
                    <m:sSub>
                      <m:sSubPr>
                        <m:ctrlPr>
                          <a:rPr lang="en-GB" sz="2400" i="1">
                            <a:latin typeface="Cambria Math" panose="02040503050406030204" pitchFamily="18" charset="0"/>
                            <a:ea typeface="Cambria Math" panose="02040503050406030204" pitchFamily="18" charset="0"/>
                          </a:rPr>
                        </m:ctrlPr>
                      </m:sSubPr>
                      <m:e>
                        <m:r>
                          <a:rPr lang="en-GB" sz="2400" i="1">
                            <a:latin typeface="Cambria Math"/>
                            <a:ea typeface="Cambria Math" panose="02040503050406030204" pitchFamily="18" charset="0"/>
                          </a:rPr>
                          <m:t>𝑋</m:t>
                        </m:r>
                      </m:e>
                      <m:sub>
                        <m:r>
                          <a:rPr lang="en-GB" sz="2400" b="0" i="1" smtClean="0">
                            <a:latin typeface="Cambria Math"/>
                            <a:ea typeface="Cambria Math" panose="02040503050406030204" pitchFamily="18" charset="0"/>
                          </a:rPr>
                          <m:t>𝑝</m:t>
                        </m:r>
                      </m:sub>
                    </m:sSub>
                  </m:oMath>
                </a14:m>
                <a:endParaRPr lang="en-GB" sz="2400" dirty="0"/>
              </a:p>
            </p:txBody>
          </p:sp>
        </mc:Choice>
        <mc:Fallback xmlns="">
          <p:sp>
            <p:nvSpPr>
              <p:cNvPr id="8" name="Rectangle 7"/>
              <p:cNvSpPr>
                <a:spLocks noRot="1" noChangeAspect="1" noMove="1" noResize="1" noEditPoints="1" noAdjustHandles="1" noChangeArrowheads="1" noChangeShapeType="1" noTextEdit="1"/>
              </p:cNvSpPr>
              <p:nvPr/>
            </p:nvSpPr>
            <p:spPr>
              <a:xfrm>
                <a:off x="1835696" y="4666302"/>
                <a:ext cx="6324872" cy="490199"/>
              </a:xfrm>
              <a:prstGeom prst="rect">
                <a:avLst/>
              </a:prstGeom>
              <a:blipFill rotWithShape="1">
                <a:blip r:embed="rId3"/>
                <a:stretch>
                  <a:fillRect l="-1445" t="-11111" b="-19753"/>
                </a:stretch>
              </a:blipFill>
            </p:spPr>
            <p:txBody>
              <a:bodyPr/>
              <a:lstStyle/>
              <a:p>
                <a:r>
                  <a:rPr lang="en-GB">
                    <a:noFill/>
                  </a:rPr>
                  <a:t> </a:t>
                </a:r>
              </a:p>
            </p:txBody>
          </p:sp>
        </mc:Fallback>
      </mc:AlternateContent>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Multiple logistic regression</a:t>
            </a:r>
          </a:p>
        </p:txBody>
      </p:sp>
    </p:spTree>
    <p:extLst>
      <p:ext uri="{BB962C8B-B14F-4D97-AF65-F5344CB8AC3E}">
        <p14:creationId xmlns:p14="http://schemas.microsoft.com/office/powerpoint/2010/main" val="208718706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282</a:t>
            </a:fld>
            <a:endParaRPr lang="en-GB" dirty="0">
              <a:solidFill>
                <a:schemeClr val="tx2"/>
              </a:solidFill>
            </a:endParaRPr>
          </a:p>
        </p:txBody>
      </p:sp>
      <p:sp>
        <p:nvSpPr>
          <p:cNvPr id="5" name="Rectangle 4"/>
          <p:cNvSpPr/>
          <p:nvPr/>
        </p:nvSpPr>
        <p:spPr>
          <a:xfrm>
            <a:off x="467544" y="1700808"/>
            <a:ext cx="8317432" cy="1553054"/>
          </a:xfrm>
          <a:prstGeom prst="rect">
            <a:avLst/>
          </a:prstGeom>
        </p:spPr>
        <p:txBody>
          <a:bodyPr wrap="square">
            <a:spAutoFit/>
          </a:bodyPr>
          <a:lstStyle/>
          <a:p>
            <a:pPr algn="just">
              <a:lnSpc>
                <a:spcPct val="150000"/>
              </a:lnSpc>
            </a:pPr>
            <a:r>
              <a:rPr lang="en-GB" sz="2200" dirty="0">
                <a:latin typeface="Arial" panose="020B0604020202020204" pitchFamily="34" charset="0"/>
                <a:cs typeface="Arial" panose="020B0604020202020204" pitchFamily="34" charset="0"/>
              </a:rPr>
              <a:t>Fit a logistic regression model to investigate associations between child anaemia and child age accounting for  mother’s anaemic status</a:t>
            </a:r>
          </a:p>
        </p:txBody>
      </p:sp>
      <mc:AlternateContent xmlns:mc="http://schemas.openxmlformats.org/markup-compatibility/2006" xmlns:a14="http://schemas.microsoft.com/office/drawing/2010/main">
        <mc:Choice Requires="a14">
          <p:sp>
            <p:nvSpPr>
              <p:cNvPr id="6" name="Rectangle 5"/>
              <p:cNvSpPr/>
              <p:nvPr/>
            </p:nvSpPr>
            <p:spPr>
              <a:xfrm>
                <a:off x="467544" y="3980964"/>
                <a:ext cx="8317432" cy="600164"/>
              </a:xfrm>
              <a:prstGeom prst="rect">
                <a:avLst/>
              </a:prstGeom>
            </p:spPr>
            <p:txBody>
              <a:bodyPr wrap="square">
                <a:spAutoFit/>
              </a:bodyPr>
              <a:lstStyle/>
              <a:p>
                <a:pPr marL="2147888" indent="-2147888">
                  <a:lnSpc>
                    <a:spcPct val="150000"/>
                  </a:lnSpc>
                </a:pP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r>
                          <a:rPr lang="en-GB" sz="2200" i="1" dirty="0" smtClean="0">
                            <a:latin typeface="Cambria Math"/>
                            <a:ea typeface="Cambria Math"/>
                            <a:cs typeface="Arial" panose="020B0604020202020204" pitchFamily="34" charset="0"/>
                          </a:rPr>
                          <m:t>𝜋</m:t>
                        </m:r>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𝐶h𝑖𝑙𝑑</m:t>
                        </m:r>
                        <m:r>
                          <a:rPr lang="en-GB" sz="2200" b="0" i="1" dirty="0" smtClean="0">
                            <a:latin typeface="Cambria Math"/>
                            <a:ea typeface="Cambria Math"/>
                            <a:cs typeface="Arial" panose="020B0604020202020204" pitchFamily="34" charset="0"/>
                          </a:rPr>
                          <m:t> </m:t>
                        </m:r>
                        <m:r>
                          <a:rPr lang="en-GB" sz="2200" b="0" i="1" dirty="0" smtClean="0">
                            <a:latin typeface="Cambria Math"/>
                            <a:ea typeface="Cambria Math"/>
                            <a:cs typeface="Arial" panose="020B0604020202020204" pitchFamily="34" charset="0"/>
                          </a:rPr>
                          <m:t>𝐴𝑛𝑎𝑒𝑚𝑖𝑎</m:t>
                        </m:r>
                        <m:r>
                          <a:rPr lang="en-GB" sz="2200" b="0" i="1" dirty="0" smtClean="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0</m:t>
                        </m:r>
                      </m:sub>
                    </m:sSub>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1</m:t>
                        </m:r>
                      </m:sub>
                    </m:sSub>
                    <m:r>
                      <a:rPr lang="en-GB" sz="2200" i="1" smtClean="0">
                        <a:latin typeface="Cambria Math"/>
                        <a:ea typeface="Cambria Math" panose="02040503050406030204" pitchFamily="18" charset="0"/>
                      </a:rPr>
                      <m:t>𝐶</m:t>
                    </m:r>
                    <m:r>
                      <a:rPr lang="en-GB" sz="2200" b="0" i="1" smtClean="0">
                        <a:latin typeface="Cambria Math"/>
                        <a:ea typeface="Cambria Math" panose="02040503050406030204" pitchFamily="18" charset="0"/>
                      </a:rPr>
                      <m:t>h𝑖𝑙𝑑𝐴𝑔𝑒</m:t>
                    </m:r>
                    <m:r>
                      <a:rPr lang="en-GB" sz="2200" b="0" i="1" smtClean="0">
                        <a:latin typeface="Cambria Math"/>
                        <a:ea typeface="Cambria Math" panose="02040503050406030204" pitchFamily="18" charset="0"/>
                      </a:rPr>
                      <m:t> + </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b="0" i="1" smtClean="0">
                            <a:latin typeface="Cambria Math"/>
                            <a:ea typeface="Cambria Math" panose="02040503050406030204" pitchFamily="18" charset="0"/>
                          </a:rPr>
                          <m:t>2</m:t>
                        </m:r>
                      </m:sub>
                    </m:sSub>
                    <m:r>
                      <a:rPr lang="en-GB" sz="2200" i="1" smtClean="0">
                        <a:latin typeface="Cambria Math"/>
                        <a:ea typeface="Cambria Math" panose="02040503050406030204" pitchFamily="18" charset="0"/>
                      </a:rPr>
                      <m:t>𝑀</m:t>
                    </m:r>
                    <m:r>
                      <a:rPr lang="en-GB" sz="2200" b="0" i="1" smtClean="0">
                        <a:latin typeface="Cambria Math"/>
                        <a:ea typeface="Cambria Math" panose="02040503050406030204" pitchFamily="18" charset="0"/>
                      </a:rPr>
                      <m:t>𝑜𝑡h𝑒𝑟𝑠𝐴𝑔𝑒</m:t>
                    </m:r>
                  </m:oMath>
                </a14:m>
                <a:endParaRPr lang="en-GB" sz="2200" dirty="0"/>
              </a:p>
            </p:txBody>
          </p:sp>
        </mc:Choice>
        <mc:Fallback xmlns="">
          <p:sp>
            <p:nvSpPr>
              <p:cNvPr id="6" name="Rectangle 5"/>
              <p:cNvSpPr>
                <a:spLocks noRot="1" noChangeAspect="1" noMove="1" noResize="1" noEditPoints="1" noAdjustHandles="1" noChangeArrowheads="1" noChangeShapeType="1" noTextEdit="1"/>
              </p:cNvSpPr>
              <p:nvPr/>
            </p:nvSpPr>
            <p:spPr>
              <a:xfrm>
                <a:off x="467544" y="3980964"/>
                <a:ext cx="8317432" cy="600164"/>
              </a:xfrm>
              <a:prstGeom prst="rect">
                <a:avLst/>
              </a:prstGeom>
              <a:blipFill rotWithShape="1">
                <a:blip r:embed="rId2"/>
                <a:stretch>
                  <a:fillRect l="-953" b="-9184"/>
                </a:stretch>
              </a:blipFill>
            </p:spPr>
            <p:txBody>
              <a:bodyPr/>
              <a:lstStyle/>
              <a:p>
                <a:r>
                  <a:rPr lang="en-GB">
                    <a:noFill/>
                  </a:rPr>
                  <a:t> </a:t>
                </a:r>
              </a:p>
            </p:txBody>
          </p:sp>
        </mc:Fallback>
      </mc:AlternateContent>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Multiple logistic regression</a:t>
            </a:r>
          </a:p>
        </p:txBody>
      </p:sp>
    </p:spTree>
    <p:extLst>
      <p:ext uri="{BB962C8B-B14F-4D97-AF65-F5344CB8AC3E}">
        <p14:creationId xmlns:p14="http://schemas.microsoft.com/office/powerpoint/2010/main" val="324802799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283</a:t>
            </a:fld>
            <a:endParaRPr lang="en-GB" dirty="0">
              <a:solidFill>
                <a:schemeClr val="tx2"/>
              </a:solidFill>
            </a:endParaRPr>
          </a:p>
        </p:txBody>
      </p:sp>
      <p:sp>
        <p:nvSpPr>
          <p:cNvPr id="5" name="Rectangle 4"/>
          <p:cNvSpPr/>
          <p:nvPr/>
        </p:nvSpPr>
        <p:spPr>
          <a:xfrm>
            <a:off x="579421" y="1628800"/>
            <a:ext cx="7848872" cy="1703030"/>
          </a:xfrm>
          <a:prstGeom prst="rect">
            <a:avLst/>
          </a:prstGeom>
          <a:ln w="25400">
            <a:solidFill>
              <a:srgbClr val="0070C0"/>
            </a:solidFill>
          </a:ln>
        </p:spPr>
        <p:txBody>
          <a:bodyPr wrap="square">
            <a:spAutoFit/>
          </a:bodyPr>
          <a:lstStyle/>
          <a:p>
            <a:pPr>
              <a:lnSpc>
                <a:spcPct val="150000"/>
              </a:lnSpc>
            </a:pPr>
            <a:r>
              <a:rPr lang="en-GB" dirty="0" err="1"/>
              <a:t>anemic</a:t>
            </a:r>
            <a:r>
              <a:rPr lang="en-GB" dirty="0"/>
              <a:t> &lt;- read.csv("I:/Ethiopia/data/Child </a:t>
            </a:r>
            <a:r>
              <a:rPr lang="en-GB" dirty="0" err="1"/>
              <a:t>anaemia.csv",header</a:t>
            </a:r>
            <a:r>
              <a:rPr lang="en-GB" dirty="0"/>
              <a:t>=TRUE)</a:t>
            </a:r>
          </a:p>
          <a:p>
            <a:pPr>
              <a:lnSpc>
                <a:spcPct val="150000"/>
              </a:lnSpc>
            </a:pPr>
            <a:r>
              <a:rPr lang="en-GB" dirty="0" err="1"/>
              <a:t>anemic$y</a:t>
            </a:r>
            <a:r>
              <a:rPr lang="en-GB" dirty="0"/>
              <a:t> &lt;- </a:t>
            </a:r>
            <a:r>
              <a:rPr lang="en-GB" dirty="0" err="1"/>
              <a:t>ifelse</a:t>
            </a:r>
            <a:r>
              <a:rPr lang="en-GB" dirty="0"/>
              <a:t>(</a:t>
            </a:r>
            <a:r>
              <a:rPr lang="en-GB" dirty="0" err="1"/>
              <a:t>anemic$Child_Anemic</a:t>
            </a:r>
            <a:r>
              <a:rPr lang="en-GB" dirty="0"/>
              <a:t>=="Yes",1,0) </a:t>
            </a:r>
          </a:p>
          <a:p>
            <a:pPr>
              <a:lnSpc>
                <a:spcPct val="150000"/>
              </a:lnSpc>
            </a:pPr>
            <a:r>
              <a:rPr lang="en-GB" dirty="0" err="1"/>
              <a:t>anemic$motherAnemic</a:t>
            </a:r>
            <a:r>
              <a:rPr lang="en-GB" dirty="0"/>
              <a:t> &lt;- </a:t>
            </a:r>
            <a:r>
              <a:rPr lang="en-GB" dirty="0" err="1"/>
              <a:t>ifelse</a:t>
            </a:r>
            <a:r>
              <a:rPr lang="en-GB" dirty="0"/>
              <a:t>(</a:t>
            </a:r>
            <a:r>
              <a:rPr lang="en-GB" dirty="0" err="1"/>
              <a:t>anemic$Mother_Anaemic</a:t>
            </a:r>
            <a:r>
              <a:rPr lang="en-GB" dirty="0"/>
              <a:t>=="Anemic",1,0)</a:t>
            </a:r>
          </a:p>
          <a:p>
            <a:pPr>
              <a:lnSpc>
                <a:spcPct val="150000"/>
              </a:lnSpc>
            </a:pPr>
            <a:r>
              <a:rPr lang="en-GB" dirty="0" err="1"/>
              <a:t>anemic$childAge</a:t>
            </a:r>
            <a:r>
              <a:rPr lang="en-GB" dirty="0"/>
              <a:t> &lt;- </a:t>
            </a:r>
            <a:r>
              <a:rPr lang="en-GB" dirty="0" err="1"/>
              <a:t>ifelse</a:t>
            </a:r>
            <a:r>
              <a:rPr lang="en-GB" dirty="0"/>
              <a:t>(</a:t>
            </a:r>
            <a:r>
              <a:rPr lang="en-GB" dirty="0" err="1"/>
              <a:t>anemic</a:t>
            </a:r>
            <a:r>
              <a:rPr lang="en-GB" dirty="0"/>
              <a:t>$"</a:t>
            </a:r>
            <a:r>
              <a:rPr lang="en-GB" dirty="0" err="1"/>
              <a:t>Child_Agecat</a:t>
            </a:r>
            <a:r>
              <a:rPr lang="en-GB" dirty="0"/>
              <a:t>"=="24-59 months",1,0)</a:t>
            </a:r>
          </a:p>
        </p:txBody>
      </p:sp>
      <p:sp>
        <p:nvSpPr>
          <p:cNvPr id="6" name="TextBox 5"/>
          <p:cNvSpPr txBox="1"/>
          <p:nvPr/>
        </p:nvSpPr>
        <p:spPr>
          <a:xfrm>
            <a:off x="467545" y="1104625"/>
            <a:ext cx="3528392"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House Keeping </a:t>
            </a:r>
          </a:p>
        </p:txBody>
      </p:sp>
      <p:sp>
        <p:nvSpPr>
          <p:cNvPr id="7" name="TextBox 6"/>
          <p:cNvSpPr txBox="1"/>
          <p:nvPr/>
        </p:nvSpPr>
        <p:spPr>
          <a:xfrm>
            <a:off x="467546" y="3502169"/>
            <a:ext cx="2502090"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model</a:t>
            </a:r>
          </a:p>
        </p:txBody>
      </p:sp>
      <p:sp>
        <p:nvSpPr>
          <p:cNvPr id="8" name="Rectangle 7"/>
          <p:cNvSpPr/>
          <p:nvPr/>
        </p:nvSpPr>
        <p:spPr>
          <a:xfrm>
            <a:off x="579420" y="4073004"/>
            <a:ext cx="8457076" cy="2308324"/>
          </a:xfrm>
          <a:prstGeom prst="rect">
            <a:avLst/>
          </a:prstGeom>
          <a:ln w="25400">
            <a:solidFill>
              <a:srgbClr val="0070C0"/>
            </a:solidFill>
          </a:ln>
        </p:spPr>
        <p:txBody>
          <a:bodyPr wrap="square">
            <a:spAutoFit/>
          </a:bodyPr>
          <a:lstStyle/>
          <a:p>
            <a:pPr>
              <a:lnSpc>
                <a:spcPct val="150000"/>
              </a:lnSpc>
            </a:pPr>
            <a:r>
              <a:rPr lang="en-GB" dirty="0"/>
              <a:t>fit1 &lt;- </a:t>
            </a:r>
            <a:r>
              <a:rPr lang="en-GB" dirty="0" err="1"/>
              <a:t>glm</a:t>
            </a:r>
            <a:r>
              <a:rPr lang="en-GB" dirty="0"/>
              <a:t>(</a:t>
            </a:r>
            <a:r>
              <a:rPr lang="en-GB" dirty="0" err="1"/>
              <a:t>y~childAge+motherAnemic</a:t>
            </a:r>
            <a:r>
              <a:rPr lang="en-GB" dirty="0"/>
              <a:t> , family=binomial(link=logit) ,data=</a:t>
            </a:r>
            <a:r>
              <a:rPr lang="en-GB" dirty="0" err="1"/>
              <a:t>anemic</a:t>
            </a:r>
            <a:r>
              <a:rPr lang="en-GB" dirty="0"/>
              <a:t>)</a:t>
            </a:r>
          </a:p>
          <a:p>
            <a:pPr>
              <a:lnSpc>
                <a:spcPct val="150000"/>
              </a:lnSpc>
            </a:pPr>
            <a:r>
              <a:rPr lang="en-GB" dirty="0"/>
              <a:t>fit1Coef &lt;- round(summary(fit1)$coef,4)</a:t>
            </a:r>
          </a:p>
          <a:p>
            <a:pPr>
              <a:lnSpc>
                <a:spcPct val="150000"/>
              </a:lnSpc>
            </a:pPr>
            <a:endParaRPr lang="en-GB" sz="600" dirty="0"/>
          </a:p>
          <a:p>
            <a:pPr>
              <a:lnSpc>
                <a:spcPct val="150000"/>
              </a:lnSpc>
            </a:pPr>
            <a:r>
              <a:rPr lang="en-GB" dirty="0"/>
              <a:t>fit2 &lt;- </a:t>
            </a:r>
            <a:r>
              <a:rPr lang="en-GB" dirty="0" err="1"/>
              <a:t>glm</a:t>
            </a:r>
            <a:r>
              <a:rPr lang="en-GB" dirty="0"/>
              <a:t>(</a:t>
            </a:r>
            <a:r>
              <a:rPr lang="en-GB" dirty="0" err="1"/>
              <a:t>y~childAge+motherAnemic+childAge</a:t>
            </a:r>
            <a:r>
              <a:rPr lang="en-GB" dirty="0"/>
              <a:t>*</a:t>
            </a:r>
            <a:r>
              <a:rPr lang="en-GB" dirty="0" err="1"/>
              <a:t>motherAnemic</a:t>
            </a:r>
            <a:r>
              <a:rPr lang="en-GB" dirty="0"/>
              <a:t>, 	family=binomial(link=logit),data=</a:t>
            </a:r>
            <a:r>
              <a:rPr lang="en-GB" dirty="0" err="1"/>
              <a:t>anemic</a:t>
            </a:r>
            <a:r>
              <a:rPr lang="en-GB" dirty="0"/>
              <a:t>)</a:t>
            </a:r>
          </a:p>
          <a:p>
            <a:pPr>
              <a:lnSpc>
                <a:spcPct val="150000"/>
              </a:lnSpc>
            </a:pPr>
            <a:r>
              <a:rPr lang="en-GB" dirty="0"/>
              <a:t>fit2Coef &lt;- round(summary(fit2)$coef,4)</a:t>
            </a: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Multiple logistic regression</a:t>
            </a:r>
          </a:p>
        </p:txBody>
      </p:sp>
    </p:spTree>
    <p:extLst>
      <p:ext uri="{BB962C8B-B14F-4D97-AF65-F5344CB8AC3E}">
        <p14:creationId xmlns:p14="http://schemas.microsoft.com/office/powerpoint/2010/main" val="248327506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284</a:t>
            </a:fld>
            <a:endParaRPr lang="en-GB" dirty="0">
              <a:solidFill>
                <a:schemeClr val="tx2"/>
              </a:solidFill>
            </a:endParaRPr>
          </a:p>
        </p:txBody>
      </p:sp>
      <p:sp>
        <p:nvSpPr>
          <p:cNvPr id="5" name="Rectangle 4"/>
          <p:cNvSpPr/>
          <p:nvPr/>
        </p:nvSpPr>
        <p:spPr>
          <a:xfrm>
            <a:off x="741736" y="1753216"/>
            <a:ext cx="6624736" cy="1287532"/>
          </a:xfrm>
          <a:prstGeom prst="rect">
            <a:avLst/>
          </a:prstGeom>
          <a:ln w="25400">
            <a:solidFill>
              <a:srgbClr val="7030A0"/>
            </a:solidFill>
          </a:ln>
        </p:spPr>
        <p:txBody>
          <a:bodyPr wrap="square">
            <a:spAutoFit/>
          </a:bodyPr>
          <a:lstStyle/>
          <a:p>
            <a:pPr>
              <a:lnSpc>
                <a:spcPct val="150000"/>
              </a:lnSpc>
            </a:pPr>
            <a:r>
              <a:rPr lang="en-GB" dirty="0"/>
              <a:t>  		Estimate     Std. Error 	z value 	</a:t>
            </a:r>
            <a:r>
              <a:rPr lang="en-GB" dirty="0" err="1"/>
              <a:t>Pr</a:t>
            </a:r>
            <a:r>
              <a:rPr lang="en-GB" dirty="0"/>
              <a:t>(&gt;|z|)</a:t>
            </a:r>
          </a:p>
          <a:p>
            <a:pPr>
              <a:lnSpc>
                <a:spcPct val="150000"/>
              </a:lnSpc>
            </a:pPr>
            <a:r>
              <a:rPr lang="en-GB" dirty="0"/>
              <a:t>(Intercept)   	0.4269        0.0989  	4.3175        0</a:t>
            </a:r>
          </a:p>
          <a:p>
            <a:pPr>
              <a:lnSpc>
                <a:spcPct val="150000"/>
              </a:lnSpc>
            </a:pPr>
            <a:r>
              <a:rPr lang="en-GB" dirty="0" err="1"/>
              <a:t>childAge</a:t>
            </a:r>
            <a:r>
              <a:rPr lang="en-GB" dirty="0"/>
              <a:t>     	-0.8410       0.1230 	-6.8355        0</a:t>
            </a:r>
          </a:p>
        </p:txBody>
      </p:sp>
      <p:sp>
        <p:nvSpPr>
          <p:cNvPr id="6" name="TextBox 5"/>
          <p:cNvSpPr txBox="1"/>
          <p:nvPr/>
        </p:nvSpPr>
        <p:spPr>
          <a:xfrm>
            <a:off x="467544" y="1124744"/>
            <a:ext cx="590465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Simple logistic regression</a:t>
            </a:r>
          </a:p>
        </p:txBody>
      </p:sp>
      <p:sp>
        <p:nvSpPr>
          <p:cNvPr id="7" name="Rectangle 6"/>
          <p:cNvSpPr/>
          <p:nvPr/>
        </p:nvSpPr>
        <p:spPr>
          <a:xfrm>
            <a:off x="724000" y="4174242"/>
            <a:ext cx="6624736" cy="1703030"/>
          </a:xfrm>
          <a:prstGeom prst="rect">
            <a:avLst/>
          </a:prstGeom>
          <a:ln w="25400">
            <a:solidFill>
              <a:srgbClr val="7030A0"/>
            </a:solidFill>
          </a:ln>
        </p:spPr>
        <p:txBody>
          <a:bodyPr wrap="square">
            <a:spAutoFit/>
          </a:bodyPr>
          <a:lstStyle/>
          <a:p>
            <a:pPr>
              <a:lnSpc>
                <a:spcPct val="150000"/>
              </a:lnSpc>
            </a:pPr>
            <a:r>
              <a:rPr lang="en-GB" dirty="0"/>
              <a:t>  		Estimate     Std. Error  	z value   </a:t>
            </a:r>
            <a:r>
              <a:rPr lang="en-GB" dirty="0" err="1"/>
              <a:t>Pr</a:t>
            </a:r>
            <a:r>
              <a:rPr lang="en-GB" dirty="0"/>
              <a:t>(&gt;|z|)</a:t>
            </a:r>
          </a:p>
          <a:p>
            <a:pPr>
              <a:lnSpc>
                <a:spcPct val="150000"/>
              </a:lnSpc>
            </a:pPr>
            <a:r>
              <a:rPr lang="en-GB" dirty="0"/>
              <a:t>(Intercept)    	0.2608        0.1066 	2.4458    0.0145</a:t>
            </a:r>
          </a:p>
          <a:p>
            <a:pPr>
              <a:lnSpc>
                <a:spcPct val="150000"/>
              </a:lnSpc>
            </a:pPr>
            <a:r>
              <a:rPr lang="en-GB" dirty="0" err="1"/>
              <a:t>childAge</a:t>
            </a:r>
            <a:r>
              <a:rPr lang="en-GB" dirty="0"/>
              <a:t>      	-0.8680       0.1243 	-6.9850   0.0000</a:t>
            </a:r>
          </a:p>
          <a:p>
            <a:pPr>
              <a:lnSpc>
                <a:spcPct val="150000"/>
              </a:lnSpc>
            </a:pPr>
            <a:r>
              <a:rPr lang="en-GB" dirty="0" err="1"/>
              <a:t>motherAnemic</a:t>
            </a:r>
            <a:r>
              <a:rPr lang="en-GB" dirty="0"/>
              <a:t>   	0.5143        0.1240  	4.1486    0.0000</a:t>
            </a:r>
          </a:p>
        </p:txBody>
      </p:sp>
      <p:sp>
        <p:nvSpPr>
          <p:cNvPr id="8" name="TextBox 7"/>
          <p:cNvSpPr txBox="1"/>
          <p:nvPr/>
        </p:nvSpPr>
        <p:spPr>
          <a:xfrm>
            <a:off x="467544" y="3457212"/>
            <a:ext cx="5886920"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Multivariable logistic regression</a:t>
            </a: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Multiple logistic regression</a:t>
            </a:r>
          </a:p>
        </p:txBody>
      </p:sp>
    </p:spTree>
    <p:extLst>
      <p:ext uri="{BB962C8B-B14F-4D97-AF65-F5344CB8AC3E}">
        <p14:creationId xmlns:p14="http://schemas.microsoft.com/office/powerpoint/2010/main" val="17978696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285</a:t>
            </a:fld>
            <a:endParaRPr lang="en-GB" dirty="0">
              <a:solidFill>
                <a:schemeClr val="tx2"/>
              </a:solidFill>
            </a:endParaRPr>
          </a:p>
        </p:txBody>
      </p:sp>
      <p:sp>
        <p:nvSpPr>
          <p:cNvPr id="5" name="Rectangle 4"/>
          <p:cNvSpPr/>
          <p:nvPr/>
        </p:nvSpPr>
        <p:spPr>
          <a:xfrm>
            <a:off x="467544" y="1700808"/>
            <a:ext cx="8317432" cy="1615827"/>
          </a:xfrm>
          <a:prstGeom prst="rect">
            <a:avLst/>
          </a:prstGeom>
        </p:spPr>
        <p:txBody>
          <a:bodyPr wrap="square">
            <a:spAutoFit/>
          </a:bodyPr>
          <a:lstStyle/>
          <a:p>
            <a:pPr algn="just">
              <a:lnSpc>
                <a:spcPct val="150000"/>
              </a:lnSpc>
            </a:pPr>
            <a:r>
              <a:rPr lang="en-GB" sz="2200" dirty="0">
                <a:latin typeface="Arial" panose="020B0604020202020204" pitchFamily="34" charset="0"/>
                <a:cs typeface="Arial" panose="020B0604020202020204" pitchFamily="34" charset="0"/>
              </a:rPr>
              <a:t>Fit a logistic regression model to investigate associations between child anaemia and child age accounting for  mother’s anaemic status and its </a:t>
            </a:r>
            <a:r>
              <a:rPr lang="en-GB" sz="2200" b="1" dirty="0">
                <a:latin typeface="Arial" panose="020B0604020202020204" pitchFamily="34" charset="0"/>
                <a:cs typeface="Arial" panose="020B0604020202020204" pitchFamily="34" charset="0"/>
              </a:rPr>
              <a:t>interaction</a:t>
            </a:r>
            <a:r>
              <a:rPr lang="en-GB" sz="2200" dirty="0">
                <a:latin typeface="Arial" panose="020B0604020202020204" pitchFamily="34" charset="0"/>
                <a:cs typeface="Arial" panose="020B0604020202020204" pitchFamily="34" charset="0"/>
              </a:rPr>
              <a:t> with child age</a:t>
            </a:r>
          </a:p>
        </p:txBody>
      </p:sp>
      <mc:AlternateContent xmlns:mc="http://schemas.openxmlformats.org/markup-compatibility/2006" xmlns:a14="http://schemas.microsoft.com/office/drawing/2010/main">
        <mc:Choice Requires="a14">
          <p:sp>
            <p:nvSpPr>
              <p:cNvPr id="6" name="Rectangle 5"/>
              <p:cNvSpPr/>
              <p:nvPr/>
            </p:nvSpPr>
            <p:spPr>
              <a:xfrm>
                <a:off x="467544" y="3645024"/>
                <a:ext cx="8317432" cy="1615827"/>
              </a:xfrm>
              <a:prstGeom prst="rect">
                <a:avLst/>
              </a:prstGeom>
            </p:spPr>
            <p:txBody>
              <a:bodyPr wrap="square">
                <a:spAutoFit/>
              </a:bodyPr>
              <a:lstStyle/>
              <a:p>
                <a:pPr marL="1800225" indent="-1800225">
                  <a:lnSpc>
                    <a:spcPct val="150000"/>
                  </a:lnSpc>
                </a:pP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r>
                          <a:rPr lang="en-GB" sz="2200" i="1" dirty="0" smtClean="0">
                            <a:latin typeface="Cambria Math"/>
                            <a:ea typeface="Cambria Math"/>
                            <a:cs typeface="Arial" panose="020B0604020202020204" pitchFamily="34" charset="0"/>
                          </a:rPr>
                          <m:t>𝜋</m:t>
                        </m:r>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𝐶h𝑖𝑙𝑑</m:t>
                        </m:r>
                        <m:r>
                          <a:rPr lang="en-GB" sz="2200" b="0" i="1" dirty="0" smtClean="0">
                            <a:latin typeface="Cambria Math"/>
                            <a:ea typeface="Cambria Math"/>
                            <a:cs typeface="Arial" panose="020B0604020202020204" pitchFamily="34" charset="0"/>
                          </a:rPr>
                          <m:t> </m:t>
                        </m:r>
                        <m:r>
                          <a:rPr lang="en-GB" sz="2200" b="0" i="1" dirty="0" smtClean="0">
                            <a:latin typeface="Cambria Math"/>
                            <a:ea typeface="Cambria Math"/>
                            <a:cs typeface="Arial" panose="020B0604020202020204" pitchFamily="34" charset="0"/>
                          </a:rPr>
                          <m:t>𝐴𝑛𝑎𝑒𝑚𝑖𝑎</m:t>
                        </m:r>
                        <m:r>
                          <a:rPr lang="en-GB" sz="2200" b="0" i="1" dirty="0" smtClean="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0</m:t>
                        </m:r>
                      </m:sub>
                    </m:sSub>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1</m:t>
                        </m:r>
                      </m:sub>
                    </m:sSub>
                    <m:r>
                      <a:rPr lang="en-GB" sz="2200" i="1" smtClean="0">
                        <a:latin typeface="Cambria Math"/>
                        <a:ea typeface="Cambria Math" panose="02040503050406030204" pitchFamily="18" charset="0"/>
                      </a:rPr>
                      <m:t>𝐶</m:t>
                    </m:r>
                    <m:r>
                      <a:rPr lang="en-GB" sz="2200" b="0" i="1" smtClean="0">
                        <a:latin typeface="Cambria Math"/>
                        <a:ea typeface="Cambria Math" panose="02040503050406030204" pitchFamily="18" charset="0"/>
                      </a:rPr>
                      <m:t>h𝑖𝑙𝑑𝐴𝑔𝑒</m:t>
                    </m:r>
                    <m:r>
                      <a:rPr lang="en-GB" sz="2200" b="0" i="1" smtClean="0">
                        <a:latin typeface="Cambria Math"/>
                        <a:ea typeface="Cambria Math" panose="02040503050406030204" pitchFamily="18" charset="0"/>
                      </a:rPr>
                      <m:t> + </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b="0" i="1" smtClean="0">
                            <a:latin typeface="Cambria Math"/>
                            <a:ea typeface="Cambria Math" panose="02040503050406030204" pitchFamily="18" charset="0"/>
                          </a:rPr>
                          <m:t>2</m:t>
                        </m:r>
                      </m:sub>
                    </m:sSub>
                    <m:r>
                      <a:rPr lang="en-GB" sz="2200" i="1" smtClean="0">
                        <a:latin typeface="Cambria Math"/>
                        <a:ea typeface="Cambria Math" panose="02040503050406030204" pitchFamily="18" charset="0"/>
                      </a:rPr>
                      <m:t>𝑀</m:t>
                    </m:r>
                    <m:r>
                      <a:rPr lang="en-GB" sz="2200" b="0" i="1" smtClean="0">
                        <a:latin typeface="Cambria Math"/>
                        <a:ea typeface="Cambria Math" panose="02040503050406030204" pitchFamily="18" charset="0"/>
                      </a:rPr>
                      <m:t>𝑜𝑡h𝑒𝑟𝐴𝑛𝑒𝑚𝑖𝑐</m:t>
                    </m:r>
                  </m:oMath>
                </a14:m>
                <a:endParaRPr lang="en-GB" sz="2200" b="0" i="1" dirty="0">
                  <a:latin typeface="Cambria Math"/>
                  <a:ea typeface="Cambria Math" panose="02040503050406030204" pitchFamily="18" charset="0"/>
                </a:endParaRPr>
              </a:p>
              <a:p>
                <a:pPr marL="1800225">
                  <a:lnSpc>
                    <a:spcPct val="150000"/>
                  </a:lnSpc>
                </a:pPr>
                <a14:m>
                  <m:oMathPara xmlns:m="http://schemas.openxmlformats.org/officeDocument/2006/math">
                    <m:oMathParaPr>
                      <m:jc m:val="centerGroup"/>
                    </m:oMathParaPr>
                    <m:oMath xmlns:m="http://schemas.openxmlformats.org/officeDocument/2006/math">
                      <m:r>
                        <a:rPr lang="en-GB" sz="2200" b="0" i="1" smtClean="0">
                          <a:latin typeface="Cambria Math"/>
                          <a:ea typeface="Cambria Math" panose="02040503050406030204" pitchFamily="18" charset="0"/>
                        </a:rPr>
                        <m:t>+</m:t>
                      </m:r>
                      <m:sSub>
                        <m:sSubPr>
                          <m:ctrlPr>
                            <a:rPr lang="en-GB" sz="2200" i="1" smtClean="0">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b="0" i="1" smtClean="0">
                              <a:latin typeface="Cambria Math"/>
                              <a:ea typeface="Cambria Math" panose="02040503050406030204" pitchFamily="18" charset="0"/>
                            </a:rPr>
                            <m:t>3</m:t>
                          </m:r>
                        </m:sub>
                      </m:sSub>
                      <m:r>
                        <a:rPr lang="en-GB" sz="2200" i="1">
                          <a:latin typeface="Cambria Math"/>
                          <a:ea typeface="Cambria Math" panose="02040503050406030204" pitchFamily="18" charset="0"/>
                        </a:rPr>
                        <m:t>𝐶h𝑖𝑙𝑑𝐴𝑔𝑒</m:t>
                      </m:r>
                      <m:r>
                        <a:rPr lang="en-GB" sz="2200" b="0" i="1" smtClean="0">
                          <a:latin typeface="Cambria Math"/>
                          <a:ea typeface="Cambria Math" panose="02040503050406030204" pitchFamily="18" charset="0"/>
                        </a:rPr>
                        <m:t>∗</m:t>
                      </m:r>
                      <m:r>
                        <a:rPr lang="en-GB" sz="2200" i="1">
                          <a:latin typeface="Cambria Math"/>
                          <a:ea typeface="Cambria Math" panose="02040503050406030204" pitchFamily="18" charset="0"/>
                        </a:rPr>
                        <m:t>𝑀𝑜𝑡h𝑒𝑟𝐴𝑛𝑒𝑚𝑖𝑐</m:t>
                      </m:r>
                    </m:oMath>
                  </m:oMathPara>
                </a14:m>
                <a:endParaRPr lang="en-GB" sz="2200" dirty="0"/>
              </a:p>
            </p:txBody>
          </p:sp>
        </mc:Choice>
        <mc:Fallback xmlns="">
          <p:sp>
            <p:nvSpPr>
              <p:cNvPr id="6" name="Rectangle 5"/>
              <p:cNvSpPr>
                <a:spLocks noRot="1" noChangeAspect="1" noMove="1" noResize="1" noEditPoints="1" noAdjustHandles="1" noChangeArrowheads="1" noChangeShapeType="1" noTextEdit="1"/>
              </p:cNvSpPr>
              <p:nvPr/>
            </p:nvSpPr>
            <p:spPr>
              <a:xfrm>
                <a:off x="467544" y="3645024"/>
                <a:ext cx="8317432" cy="1615827"/>
              </a:xfrm>
              <a:prstGeom prst="rect">
                <a:avLst/>
              </a:prstGeom>
              <a:blipFill rotWithShape="1">
                <a:blip r:embed="rId2"/>
                <a:stretch>
                  <a:fillRect l="-953"/>
                </a:stretch>
              </a:blipFill>
            </p:spPr>
            <p:txBody>
              <a:bodyPr/>
              <a:lstStyle/>
              <a:p>
                <a:r>
                  <a:rPr lang="en-GB">
                    <a:noFill/>
                  </a:rPr>
                  <a:t> </a:t>
                </a:r>
              </a:p>
            </p:txBody>
          </p:sp>
        </mc:Fallback>
      </mc:AlternateContent>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Multiple logistic regression</a:t>
            </a:r>
          </a:p>
        </p:txBody>
      </p:sp>
    </p:spTree>
    <p:extLst>
      <p:ext uri="{BB962C8B-B14F-4D97-AF65-F5344CB8AC3E}">
        <p14:creationId xmlns:p14="http://schemas.microsoft.com/office/powerpoint/2010/main" val="42212886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286</a:t>
            </a:fld>
            <a:endParaRPr lang="en-GB" dirty="0">
              <a:solidFill>
                <a:schemeClr val="tx2"/>
              </a:solidFill>
            </a:endParaRPr>
          </a:p>
        </p:txBody>
      </p:sp>
      <p:sp>
        <p:nvSpPr>
          <p:cNvPr id="6" name="TextBox 5"/>
          <p:cNvSpPr txBox="1"/>
          <p:nvPr/>
        </p:nvSpPr>
        <p:spPr>
          <a:xfrm>
            <a:off x="561232" y="1124744"/>
            <a:ext cx="2408403"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Model</a:t>
            </a:r>
          </a:p>
        </p:txBody>
      </p:sp>
      <p:sp>
        <p:nvSpPr>
          <p:cNvPr id="7" name="Rectangle 6"/>
          <p:cNvSpPr/>
          <p:nvPr/>
        </p:nvSpPr>
        <p:spPr>
          <a:xfrm>
            <a:off x="467544" y="1730132"/>
            <a:ext cx="7776864" cy="1338828"/>
          </a:xfrm>
          <a:prstGeom prst="rect">
            <a:avLst/>
          </a:prstGeom>
          <a:ln w="25400">
            <a:solidFill>
              <a:srgbClr val="0070C0"/>
            </a:solidFill>
          </a:ln>
        </p:spPr>
        <p:txBody>
          <a:bodyPr wrap="square">
            <a:spAutoFit/>
          </a:bodyPr>
          <a:lstStyle/>
          <a:p>
            <a:pPr marL="711200" indent="-711200">
              <a:lnSpc>
                <a:spcPct val="150000"/>
              </a:lnSpc>
            </a:pPr>
            <a:r>
              <a:rPr lang="en-GB" dirty="0"/>
              <a:t>fit3 &lt;- </a:t>
            </a:r>
            <a:r>
              <a:rPr lang="en-GB" dirty="0" err="1"/>
              <a:t>glm</a:t>
            </a:r>
            <a:r>
              <a:rPr lang="en-GB" dirty="0"/>
              <a:t>(</a:t>
            </a:r>
            <a:r>
              <a:rPr lang="en-GB" dirty="0" err="1"/>
              <a:t>y~childAge+motherAnemic+childAgemotherAnemic</a:t>
            </a:r>
            <a:r>
              <a:rPr lang="en-GB" dirty="0"/>
              <a:t> , family=binomial(link=logit) ,data=</a:t>
            </a:r>
            <a:r>
              <a:rPr lang="en-GB" dirty="0" err="1"/>
              <a:t>anemic</a:t>
            </a:r>
            <a:r>
              <a:rPr lang="en-GB" dirty="0"/>
              <a:t>)</a:t>
            </a:r>
          </a:p>
          <a:p>
            <a:pPr>
              <a:lnSpc>
                <a:spcPct val="150000"/>
              </a:lnSpc>
            </a:pPr>
            <a:r>
              <a:rPr lang="en-GB" dirty="0"/>
              <a:t>Fit3Coef &lt;- round(summary(fit1)$coef,4)</a:t>
            </a:r>
          </a:p>
        </p:txBody>
      </p:sp>
      <p:sp>
        <p:nvSpPr>
          <p:cNvPr id="8" name="Rectangle 7"/>
          <p:cNvSpPr/>
          <p:nvPr/>
        </p:nvSpPr>
        <p:spPr>
          <a:xfrm>
            <a:off x="467544" y="4085684"/>
            <a:ext cx="8136904" cy="2169825"/>
          </a:xfrm>
          <a:prstGeom prst="rect">
            <a:avLst/>
          </a:prstGeom>
          <a:ln w="25400">
            <a:solidFill>
              <a:srgbClr val="7030A0"/>
            </a:solidFill>
          </a:ln>
        </p:spPr>
        <p:txBody>
          <a:bodyPr wrap="square">
            <a:spAutoFit/>
          </a:bodyPr>
          <a:lstStyle/>
          <a:p>
            <a:pPr>
              <a:lnSpc>
                <a:spcPct val="150000"/>
              </a:lnSpc>
            </a:pPr>
            <a:r>
              <a:rPr lang="en-GB" dirty="0"/>
              <a:t>  	 		Estimate    Std. Error 	z value 	</a:t>
            </a:r>
            <a:r>
              <a:rPr lang="en-GB" dirty="0" err="1"/>
              <a:t>Pr</a:t>
            </a:r>
            <a:r>
              <a:rPr lang="en-GB" dirty="0"/>
              <a:t>(&gt;|z|)</a:t>
            </a:r>
          </a:p>
          <a:p>
            <a:pPr>
              <a:lnSpc>
                <a:spcPct val="150000"/>
              </a:lnSpc>
            </a:pPr>
            <a:r>
              <a:rPr lang="en-GB" dirty="0"/>
              <a:t>(Intercept)             	0.3704       0.1207  	3.0681   	0.0022</a:t>
            </a:r>
          </a:p>
          <a:p>
            <a:pPr>
              <a:lnSpc>
                <a:spcPct val="150000"/>
              </a:lnSpc>
            </a:pPr>
            <a:r>
              <a:rPr lang="en-GB" dirty="0" err="1"/>
              <a:t>childAge</a:t>
            </a:r>
            <a:r>
              <a:rPr lang="en-GB" dirty="0"/>
              <a:t>               	-1.0454      0.1537 	-6.8035  	0.0000</a:t>
            </a:r>
          </a:p>
          <a:p>
            <a:pPr>
              <a:lnSpc>
                <a:spcPct val="150000"/>
              </a:lnSpc>
            </a:pPr>
            <a:r>
              <a:rPr lang="en-GB" dirty="0" err="1"/>
              <a:t>motherAnemic</a:t>
            </a:r>
            <a:r>
              <a:rPr lang="en-GB" dirty="0"/>
              <a:t>            	0.1702       0.2108  	0.8074   	0.4194</a:t>
            </a:r>
          </a:p>
          <a:p>
            <a:pPr>
              <a:lnSpc>
                <a:spcPct val="150000"/>
              </a:lnSpc>
            </a:pPr>
            <a:r>
              <a:rPr lang="en-GB" dirty="0" err="1"/>
              <a:t>childAge:motherAnemic</a:t>
            </a:r>
            <a:r>
              <a:rPr lang="en-GB" dirty="0"/>
              <a:t>   	0.5189       0.2599  	1.9965   	0.04590</a:t>
            </a:r>
          </a:p>
        </p:txBody>
      </p:sp>
      <p:sp>
        <p:nvSpPr>
          <p:cNvPr id="9" name="TextBox 8"/>
          <p:cNvSpPr txBox="1"/>
          <p:nvPr/>
        </p:nvSpPr>
        <p:spPr>
          <a:xfrm>
            <a:off x="467544" y="3356992"/>
            <a:ext cx="5886920"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Multivariable logistic regression</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Multiple logistic regression</a:t>
            </a:r>
          </a:p>
        </p:txBody>
      </p:sp>
    </p:spTree>
    <p:extLst>
      <p:ext uri="{BB962C8B-B14F-4D97-AF65-F5344CB8AC3E}">
        <p14:creationId xmlns:p14="http://schemas.microsoft.com/office/powerpoint/2010/main" val="30486164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287</a:t>
            </a:fld>
            <a:endParaRPr lang="en-GB" dirty="0">
              <a:solidFill>
                <a:schemeClr val="tx2"/>
              </a:solidFill>
            </a:endParaRPr>
          </a:p>
        </p:txBody>
      </p:sp>
      <p:sp>
        <p:nvSpPr>
          <p:cNvPr id="6" name="TextBox 5"/>
          <p:cNvSpPr txBox="1"/>
          <p:nvPr/>
        </p:nvSpPr>
        <p:spPr>
          <a:xfrm>
            <a:off x="467544" y="981889"/>
            <a:ext cx="446449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Model1: No Interaction</a:t>
            </a:r>
          </a:p>
        </p:txBody>
      </p:sp>
      <p:sp>
        <p:nvSpPr>
          <p:cNvPr id="8" name="Rectangle 7"/>
          <p:cNvSpPr/>
          <p:nvPr/>
        </p:nvSpPr>
        <p:spPr>
          <a:xfrm>
            <a:off x="467544" y="4149080"/>
            <a:ext cx="8280920" cy="2169825"/>
          </a:xfrm>
          <a:prstGeom prst="rect">
            <a:avLst/>
          </a:prstGeom>
          <a:ln w="25400">
            <a:solidFill>
              <a:srgbClr val="7030A0"/>
            </a:solidFill>
          </a:ln>
        </p:spPr>
        <p:txBody>
          <a:bodyPr wrap="square">
            <a:spAutoFit/>
          </a:bodyPr>
          <a:lstStyle/>
          <a:p>
            <a:pPr>
              <a:lnSpc>
                <a:spcPct val="150000"/>
              </a:lnSpc>
            </a:pPr>
            <a:r>
              <a:rPr lang="en-GB" dirty="0"/>
              <a:t>  	 		Estimate    Std. Error 	z value 		</a:t>
            </a:r>
            <a:r>
              <a:rPr lang="en-GB" dirty="0" err="1"/>
              <a:t>Pr</a:t>
            </a:r>
            <a:r>
              <a:rPr lang="en-GB" dirty="0"/>
              <a:t>(&gt;|z|)</a:t>
            </a:r>
          </a:p>
          <a:p>
            <a:pPr>
              <a:lnSpc>
                <a:spcPct val="150000"/>
              </a:lnSpc>
            </a:pPr>
            <a:r>
              <a:rPr lang="en-GB" dirty="0"/>
              <a:t>(Intercept)             	0.3704       0.1207  	 3.0681  		0.0022</a:t>
            </a:r>
          </a:p>
          <a:p>
            <a:pPr>
              <a:lnSpc>
                <a:spcPct val="150000"/>
              </a:lnSpc>
            </a:pPr>
            <a:r>
              <a:rPr lang="en-GB" dirty="0" err="1"/>
              <a:t>childAge</a:t>
            </a:r>
            <a:r>
              <a:rPr lang="en-GB" dirty="0"/>
              <a:t>               	-1.0454      0.1537 	-6.8035  		0.0000</a:t>
            </a:r>
          </a:p>
          <a:p>
            <a:pPr>
              <a:lnSpc>
                <a:spcPct val="150000"/>
              </a:lnSpc>
            </a:pPr>
            <a:r>
              <a:rPr lang="en-GB" dirty="0" err="1"/>
              <a:t>motherAnemic</a:t>
            </a:r>
            <a:r>
              <a:rPr lang="en-GB" dirty="0"/>
              <a:t>            	0.1702       0.2108  	 0.8074  		0.4194</a:t>
            </a:r>
          </a:p>
          <a:p>
            <a:pPr>
              <a:lnSpc>
                <a:spcPct val="150000"/>
              </a:lnSpc>
            </a:pPr>
            <a:r>
              <a:rPr lang="en-GB" dirty="0" err="1"/>
              <a:t>childAge:motherAnemic</a:t>
            </a:r>
            <a:r>
              <a:rPr lang="en-GB" dirty="0"/>
              <a:t>   	0.5189       0.2599  	 1.9965  		0.0459</a:t>
            </a:r>
          </a:p>
        </p:txBody>
      </p:sp>
      <p:sp>
        <p:nvSpPr>
          <p:cNvPr id="9" name="TextBox 8"/>
          <p:cNvSpPr txBox="1"/>
          <p:nvPr/>
        </p:nvSpPr>
        <p:spPr>
          <a:xfrm>
            <a:off x="467544" y="3477891"/>
            <a:ext cx="6881192" cy="430887"/>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GB" sz="2200" b="1" dirty="0"/>
              <a:t>Model2: With Interaction – </a:t>
            </a:r>
            <a:r>
              <a:rPr lang="en-GB" sz="2200" b="1" dirty="0">
                <a:solidFill>
                  <a:srgbClr val="FF0000"/>
                </a:solidFill>
              </a:rPr>
              <a:t>BEST MODEL???</a:t>
            </a:r>
          </a:p>
        </p:txBody>
      </p:sp>
      <p:sp>
        <p:nvSpPr>
          <p:cNvPr id="10" name="Rectangle 9"/>
          <p:cNvSpPr/>
          <p:nvPr/>
        </p:nvSpPr>
        <p:spPr>
          <a:xfrm>
            <a:off x="467544" y="1530658"/>
            <a:ext cx="8280920" cy="1754326"/>
          </a:xfrm>
          <a:prstGeom prst="rect">
            <a:avLst/>
          </a:prstGeom>
          <a:ln w="25400">
            <a:solidFill>
              <a:srgbClr val="7030A0"/>
            </a:solidFill>
          </a:ln>
        </p:spPr>
        <p:txBody>
          <a:bodyPr wrap="square">
            <a:spAutoFit/>
          </a:bodyPr>
          <a:lstStyle/>
          <a:p>
            <a:pPr>
              <a:lnSpc>
                <a:spcPct val="150000"/>
              </a:lnSpc>
            </a:pPr>
            <a:r>
              <a:rPr lang="en-GB" dirty="0"/>
              <a:t>  		Estimate     Std. Error  	z value   </a:t>
            </a:r>
            <a:r>
              <a:rPr lang="en-GB" dirty="0" err="1"/>
              <a:t>Pr</a:t>
            </a:r>
            <a:r>
              <a:rPr lang="en-GB" dirty="0"/>
              <a:t>(&gt;|z|)</a:t>
            </a:r>
          </a:p>
          <a:p>
            <a:pPr>
              <a:lnSpc>
                <a:spcPct val="150000"/>
              </a:lnSpc>
            </a:pPr>
            <a:r>
              <a:rPr lang="en-GB" dirty="0"/>
              <a:t>(Intercept)    	0.2608        0.1066 	2.4458    0.0145</a:t>
            </a:r>
          </a:p>
          <a:p>
            <a:pPr>
              <a:lnSpc>
                <a:spcPct val="150000"/>
              </a:lnSpc>
            </a:pPr>
            <a:r>
              <a:rPr lang="en-GB" dirty="0" err="1"/>
              <a:t>childAge</a:t>
            </a:r>
            <a:r>
              <a:rPr lang="en-GB" dirty="0"/>
              <a:t>      	-0.8680       0.1243 	-6.9850   0.0000</a:t>
            </a:r>
          </a:p>
          <a:p>
            <a:pPr>
              <a:lnSpc>
                <a:spcPct val="150000"/>
              </a:lnSpc>
            </a:pPr>
            <a:r>
              <a:rPr lang="en-GB" dirty="0" err="1"/>
              <a:t>motherAnemic</a:t>
            </a:r>
            <a:r>
              <a:rPr lang="en-GB" dirty="0"/>
              <a:t>   	0.5143        0.1240  	4.1486    0.0000</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Multiple logistic regression</a:t>
            </a:r>
          </a:p>
        </p:txBody>
      </p:sp>
    </p:spTree>
    <p:extLst>
      <p:ext uri="{BB962C8B-B14F-4D97-AF65-F5344CB8AC3E}">
        <p14:creationId xmlns:p14="http://schemas.microsoft.com/office/powerpoint/2010/main" val="68903773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288</a:t>
            </a:fld>
            <a:endParaRPr lang="en-GB" dirty="0">
              <a:solidFill>
                <a:schemeClr val="tx2"/>
              </a:solidFill>
            </a:endParaRPr>
          </a:p>
        </p:txBody>
      </p:sp>
      <p:sp>
        <p:nvSpPr>
          <p:cNvPr id="5" name="Rectangle 4"/>
          <p:cNvSpPr/>
          <p:nvPr/>
        </p:nvSpPr>
        <p:spPr>
          <a:xfrm>
            <a:off x="467544" y="1646512"/>
            <a:ext cx="8280920" cy="3139321"/>
          </a:xfrm>
          <a:prstGeom prst="rect">
            <a:avLst/>
          </a:prstGeom>
        </p:spPr>
        <p:txBody>
          <a:bodyPr wrap="square">
            <a:spAutoFit/>
          </a:bodyPr>
          <a:lstStyle/>
          <a:p>
            <a:pPr algn="just">
              <a:lnSpc>
                <a:spcPct val="150000"/>
              </a:lnSpc>
            </a:pPr>
            <a:r>
              <a:rPr lang="en-US" altLang="en-US" sz="2200" dirty="0"/>
              <a:t>A study investigates perception of people on the role of women in the society. The question is whether people agree or disagree that “women should take care of the homes and leave running the country up to men”. Is there an association between year of education of participant and the probability to agree with the statement?</a:t>
            </a:r>
          </a:p>
        </p:txBody>
      </p:sp>
      <p:sp>
        <p:nvSpPr>
          <p:cNvPr id="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Multiple logistic regression</a:t>
            </a:r>
          </a:p>
        </p:txBody>
      </p:sp>
    </p:spTree>
    <p:extLst>
      <p:ext uri="{BB962C8B-B14F-4D97-AF65-F5344CB8AC3E}">
        <p14:creationId xmlns:p14="http://schemas.microsoft.com/office/powerpoint/2010/main" val="412443764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289</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Rectangle 4"/>
              <p:cNvSpPr/>
              <p:nvPr/>
            </p:nvSpPr>
            <p:spPr>
              <a:xfrm>
                <a:off x="467544" y="1734143"/>
                <a:ext cx="7885384" cy="600164"/>
              </a:xfrm>
              <a:prstGeom prst="rect">
                <a:avLst/>
              </a:prstGeom>
            </p:spPr>
            <p:txBody>
              <a:bodyPr wrap="square">
                <a:spAutoFit/>
              </a:bodyPr>
              <a:lstStyle/>
              <a:p>
                <a:pPr marL="1800225" indent="-1800225">
                  <a:lnSpc>
                    <a:spcPct val="150000"/>
                  </a:lnSpc>
                </a:pPr>
                <a:r>
                  <a:rPr lang="en-GB" sz="2200" dirty="0">
                    <a:latin typeface="Cambria Math" panose="02040503050406030204" pitchFamily="18" charset="0"/>
                    <a:ea typeface="Cambria Math" panose="02040503050406030204" pitchFamily="18" charset="0"/>
                    <a:cs typeface="Arial" panose="020B0604020202020204" pitchFamily="34" charset="0"/>
                  </a:rPr>
                  <a:t>Model0: 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r>
                          <a:rPr lang="en-GB" sz="2200" i="1" dirty="0" smtClean="0">
                            <a:latin typeface="Cambria Math"/>
                            <a:ea typeface="Cambria Math"/>
                            <a:cs typeface="Arial" panose="020B0604020202020204" pitchFamily="34" charset="0"/>
                          </a:rPr>
                          <m:t>𝜋</m:t>
                        </m:r>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𝑎𝑔𝑟𝑒𝑒</m:t>
                        </m:r>
                        <m:r>
                          <a:rPr lang="en-GB" sz="2200" b="0" i="1" dirty="0" smtClean="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0</m:t>
                        </m:r>
                      </m:sub>
                    </m:sSub>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1</m:t>
                        </m:r>
                      </m:sub>
                    </m:sSub>
                    <m:r>
                      <a:rPr lang="en-GB" sz="2200" i="1" smtClean="0">
                        <a:latin typeface="Cambria Math"/>
                        <a:ea typeface="Cambria Math" panose="02040503050406030204" pitchFamily="18" charset="0"/>
                      </a:rPr>
                      <m:t>𝑌</m:t>
                    </m:r>
                    <m:r>
                      <a:rPr lang="en-GB" sz="2200" b="0" i="1" smtClean="0">
                        <a:latin typeface="Cambria Math"/>
                        <a:ea typeface="Cambria Math" panose="02040503050406030204" pitchFamily="18" charset="0"/>
                      </a:rPr>
                      <m:t>𝑒𝑎𝑟</m:t>
                    </m:r>
                  </m:oMath>
                </a14:m>
                <a:endParaRPr lang="en-GB" sz="2200" dirty="0"/>
              </a:p>
            </p:txBody>
          </p:sp>
        </mc:Choice>
        <mc:Fallback xmlns="">
          <p:sp>
            <p:nvSpPr>
              <p:cNvPr id="5" name="Rectangle 4"/>
              <p:cNvSpPr>
                <a:spLocks noRot="1" noChangeAspect="1" noMove="1" noResize="1" noEditPoints="1" noAdjustHandles="1" noChangeArrowheads="1" noChangeShapeType="1" noTextEdit="1"/>
              </p:cNvSpPr>
              <p:nvPr/>
            </p:nvSpPr>
            <p:spPr>
              <a:xfrm>
                <a:off x="467544" y="1734143"/>
                <a:ext cx="7885384" cy="600164"/>
              </a:xfrm>
              <a:prstGeom prst="rect">
                <a:avLst/>
              </a:prstGeom>
              <a:blipFill rotWithShape="1">
                <a:blip r:embed="rId2"/>
                <a:stretch>
                  <a:fillRect l="-1005" b="-8081"/>
                </a:stretch>
              </a:blipFill>
            </p:spPr>
            <p:txBody>
              <a:bodyPr/>
              <a:lstStyle/>
              <a:p>
                <a:r>
                  <a:rPr lang="en-GB">
                    <a:noFill/>
                  </a:rPr>
                  <a:t> </a:t>
                </a:r>
              </a:p>
            </p:txBody>
          </p:sp>
        </mc:Fallback>
      </mc:AlternateContent>
      <p:sp>
        <p:nvSpPr>
          <p:cNvPr id="7" name="Rectangle 6"/>
          <p:cNvSpPr/>
          <p:nvPr/>
        </p:nvSpPr>
        <p:spPr>
          <a:xfrm>
            <a:off x="737084" y="2996952"/>
            <a:ext cx="7130507" cy="1338828"/>
          </a:xfrm>
          <a:prstGeom prst="rect">
            <a:avLst/>
          </a:prstGeom>
          <a:ln w="25400">
            <a:solidFill>
              <a:srgbClr val="7030A0"/>
            </a:solidFill>
          </a:ln>
        </p:spPr>
        <p:txBody>
          <a:bodyPr wrap="square">
            <a:spAutoFit/>
          </a:bodyPr>
          <a:lstStyle/>
          <a:p>
            <a:pPr>
              <a:lnSpc>
                <a:spcPct val="150000"/>
              </a:lnSpc>
            </a:pPr>
            <a:r>
              <a:rPr lang="en-GB" dirty="0"/>
              <a:t>   		Estimate   Std. Error  	z value 	      </a:t>
            </a:r>
            <a:r>
              <a:rPr lang="en-GB" dirty="0" err="1"/>
              <a:t>Pr</a:t>
            </a:r>
            <a:r>
              <a:rPr lang="en-GB" dirty="0"/>
              <a:t>(&gt;|z|)</a:t>
            </a:r>
          </a:p>
          <a:p>
            <a:pPr>
              <a:lnSpc>
                <a:spcPct val="150000"/>
              </a:lnSpc>
            </a:pPr>
            <a:r>
              <a:rPr lang="en-GB" dirty="0"/>
              <a:t>(Intercept)  	 2.5033     0.1784  	14.0298         0</a:t>
            </a:r>
          </a:p>
          <a:p>
            <a:pPr>
              <a:lnSpc>
                <a:spcPct val="150000"/>
              </a:lnSpc>
            </a:pPr>
            <a:r>
              <a:rPr lang="en-GB" dirty="0"/>
              <a:t>Years        	-0.2707     0.0154 	-17.5614        0	</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dirty="0">
                <a:cs typeface="Arial" panose="020B0604020202020204" pitchFamily="34" charset="0"/>
              </a:rPr>
              <a:t>Multiple logistic regression</a:t>
            </a:r>
          </a:p>
        </p:txBody>
      </p:sp>
    </p:spTree>
    <p:extLst>
      <p:ext uri="{BB962C8B-B14F-4D97-AF65-F5344CB8AC3E}">
        <p14:creationId xmlns:p14="http://schemas.microsoft.com/office/powerpoint/2010/main" val="1157655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43608" y="260648"/>
            <a:ext cx="7488832" cy="636680"/>
          </a:xfrm>
        </p:spPr>
        <p:txBody>
          <a:bodyPr>
            <a:noAutofit/>
          </a:bodyPr>
          <a:lstStyle/>
          <a:p>
            <a:r>
              <a:rPr lang="en-GB" sz="3200" dirty="0">
                <a:cs typeface="Arial" panose="020B0604020202020204" pitchFamily="34" charset="0"/>
              </a:rPr>
              <a:t>2x2 Contingency table</a:t>
            </a:r>
          </a:p>
        </p:txBody>
      </p:sp>
      <p:sp>
        <p:nvSpPr>
          <p:cNvPr id="3" name="Content Placeholder 2"/>
          <p:cNvSpPr>
            <a:spLocks noGrp="1"/>
          </p:cNvSpPr>
          <p:nvPr>
            <p:ph idx="1"/>
          </p:nvPr>
        </p:nvSpPr>
        <p:spPr>
          <a:xfrm>
            <a:off x="467544" y="1052736"/>
            <a:ext cx="8280920" cy="2448272"/>
          </a:xfrm>
        </p:spPr>
        <p:txBody>
          <a:bodyPr>
            <a:normAutofit/>
          </a:bodyPr>
          <a:lstStyle/>
          <a:p>
            <a:pPr algn="just">
              <a:lnSpc>
                <a:spcPct val="150000"/>
              </a:lnSpc>
            </a:pPr>
            <a:r>
              <a:rPr lang="en-GB" sz="2200" dirty="0">
                <a:latin typeface="Arial" panose="020B0604020202020204" pitchFamily="34" charset="0"/>
                <a:cs typeface="Arial" panose="020B0604020202020204" pitchFamily="34" charset="0"/>
              </a:rPr>
              <a:t> A contingency table / cross tab is explores the frequency distribution of an outcome(Y) . </a:t>
            </a:r>
          </a:p>
          <a:p>
            <a:pPr algn="just">
              <a:lnSpc>
                <a:spcPct val="150000"/>
              </a:lnSpc>
            </a:pPr>
            <a:r>
              <a:rPr lang="en-GB" sz="2200" dirty="0">
                <a:latin typeface="Arial" panose="020B0604020202020204" pitchFamily="34" charset="0"/>
                <a:cs typeface="Arial" panose="020B0604020202020204" pitchFamily="34" charset="0"/>
              </a:rPr>
              <a:t> The table displays the frequency of an outcome variable (Y) at each level of explanatory variable X. </a:t>
            </a:r>
          </a:p>
        </p:txBody>
      </p:sp>
      <p:sp>
        <p:nvSpPr>
          <p:cNvPr id="12" name="Date Placeholder 2"/>
          <p:cNvSpPr>
            <a:spLocks noGrp="1"/>
          </p:cNvSpPr>
          <p:nvPr>
            <p:ph type="dt" sz="half" idx="10"/>
          </p:nvPr>
        </p:nvSpPr>
        <p:spPr/>
        <p:txBody>
          <a:bodyPr/>
          <a:lstStyle/>
          <a:p>
            <a:endParaRPr lang="en-GB" dirty="0"/>
          </a:p>
        </p:txBody>
      </p:sp>
      <p:sp>
        <p:nvSpPr>
          <p:cNvPr id="11" name="Slide Number Placeholder 1"/>
          <p:cNvSpPr>
            <a:spLocks noGrp="1"/>
          </p:cNvSpPr>
          <p:nvPr>
            <p:ph type="sldNum" sz="quarter" idx="12"/>
          </p:nvPr>
        </p:nvSpPr>
        <p:spPr/>
        <p:txBody>
          <a:bodyPr/>
          <a:lstStyle/>
          <a:p>
            <a:fld id="{027F8F33-E833-410C-86D4-1EA22AEB9AFA}" type="slidenum">
              <a:rPr lang="en-GB" smtClean="0">
                <a:solidFill>
                  <a:schemeClr val="tx2"/>
                </a:solidFill>
              </a:rPr>
              <a:t>29</a:t>
            </a:fld>
            <a:endParaRPr lang="en-GB" dirty="0">
              <a:solidFill>
                <a:schemeClr val="tx2"/>
              </a:solidFill>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1582056692"/>
                  </p:ext>
                </p:extLst>
              </p:nvPr>
            </p:nvGraphicFramePr>
            <p:xfrm>
              <a:off x="1691680" y="3429000"/>
              <a:ext cx="4752529" cy="2059429"/>
            </p:xfrm>
            <a:graphic>
              <a:graphicData uri="http://schemas.openxmlformats.org/drawingml/2006/table">
                <a:tbl>
                  <a:tblPr firstRow="1" firstCol="1" bandRow="1">
                    <a:tableStyleId>{2D5ABB26-0587-4C30-8999-92F81FD0307C}</a:tableStyleId>
                  </a:tblPr>
                  <a:tblGrid>
                    <a:gridCol w="1505737">
                      <a:extLst>
                        <a:ext uri="{9D8B030D-6E8A-4147-A177-3AD203B41FA5}">
                          <a16:colId xmlns:a16="http://schemas.microsoft.com/office/drawing/2014/main" val="20000"/>
                        </a:ext>
                      </a:extLst>
                    </a:gridCol>
                    <a:gridCol w="1024999">
                      <a:extLst>
                        <a:ext uri="{9D8B030D-6E8A-4147-A177-3AD203B41FA5}">
                          <a16:colId xmlns:a16="http://schemas.microsoft.com/office/drawing/2014/main" val="20001"/>
                        </a:ext>
                      </a:extLst>
                    </a:gridCol>
                    <a:gridCol w="1004788">
                      <a:extLst>
                        <a:ext uri="{9D8B030D-6E8A-4147-A177-3AD203B41FA5}">
                          <a16:colId xmlns:a16="http://schemas.microsoft.com/office/drawing/2014/main" val="20002"/>
                        </a:ext>
                      </a:extLst>
                    </a:gridCol>
                    <a:gridCol w="1217005">
                      <a:extLst>
                        <a:ext uri="{9D8B030D-6E8A-4147-A177-3AD203B41FA5}">
                          <a16:colId xmlns:a16="http://schemas.microsoft.com/office/drawing/2014/main" val="20003"/>
                        </a:ext>
                      </a:extLst>
                    </a:gridCol>
                  </a:tblGrid>
                  <a:tr h="648072">
                    <a:tc rowSpan="2">
                      <a:txBody>
                        <a:bodyPr/>
                        <a:lstStyle/>
                        <a:p>
                          <a:pPr>
                            <a:spcAft>
                              <a:spcPts val="0"/>
                            </a:spcAft>
                          </a:pPr>
                          <a:endParaRPr lang="en-GB" sz="2200" dirty="0">
                            <a:effectLst/>
                          </a:endParaRPr>
                        </a:p>
                        <a:p>
                          <a:pPr algn="ctr">
                            <a:spcAft>
                              <a:spcPts val="0"/>
                            </a:spcAft>
                          </a:pPr>
                          <a:r>
                            <a:rPr lang="en-GB" sz="2200" dirty="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err="1">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vMerge="1">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89655">
                    <a:tc>
                      <a:txBody>
                        <a:bodyPr/>
                        <a:lstStyle/>
                        <a:p>
                          <a:pPr>
                            <a:spcAft>
                              <a:spcPts val="0"/>
                            </a:spcAft>
                          </a:pPr>
                          <a:r>
                            <a:rPr lang="en-GB" sz="2200">
                              <a:effectLst/>
                            </a:rPr>
                            <a:t>Male</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11</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12</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1+</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21</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22</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2+</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582056692"/>
                  </p:ext>
                </p:extLst>
              </p:nvPr>
            </p:nvGraphicFramePr>
            <p:xfrm>
              <a:off x="1691680" y="3429000"/>
              <a:ext cx="4752529" cy="2059429"/>
            </p:xfrm>
            <a:graphic>
              <a:graphicData uri="http://schemas.openxmlformats.org/drawingml/2006/table">
                <a:tbl>
                  <a:tblPr firstRow="1" firstCol="1" bandRow="1">
                    <a:tableStyleId>{2D5ABB26-0587-4C30-8999-92F81FD0307C}</a:tableStyleId>
                  </a:tblPr>
                  <a:tblGrid>
                    <a:gridCol w="1505737"/>
                    <a:gridCol w="1024999"/>
                    <a:gridCol w="1004788"/>
                    <a:gridCol w="1217005"/>
                  </a:tblGrid>
                  <a:tr h="648072">
                    <a:tc rowSpan="2">
                      <a:txBody>
                        <a:bodyPr/>
                        <a:lstStyle/>
                        <a:p>
                          <a:pPr>
                            <a:spcAft>
                              <a:spcPts val="0"/>
                            </a:spcAft>
                          </a:pPr>
                          <a:endParaRPr lang="en-GB" sz="2200" dirty="0" smtClean="0">
                            <a:effectLst/>
                          </a:endParaRPr>
                        </a:p>
                        <a:p>
                          <a:pPr algn="ctr">
                            <a:spcAft>
                              <a:spcPts val="0"/>
                            </a:spcAft>
                          </a:pPr>
                          <a:r>
                            <a:rPr lang="en-GB" sz="2200" dirty="0" smtClean="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err="1" smtClean="0">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851">
                    <a:tc vMerge="1">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89655">
                    <a:tc>
                      <a:txBody>
                        <a:bodyPr/>
                        <a:lstStyle/>
                        <a:p>
                          <a:pPr>
                            <a:spcAft>
                              <a:spcPts val="0"/>
                            </a:spcAft>
                          </a:pPr>
                          <a:r>
                            <a:rPr lang="en-GB" sz="2200">
                              <a:effectLst/>
                            </a:rPr>
                            <a:t>Male</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47619" t="-240741" r="-217262" b="-101235"/>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52121" t="-240741" r="-121212" b="-101235"/>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1960" t="-240741" r="-503" b="-101235"/>
                          </a:stretch>
                        </a:blipFill>
                      </a:tcPr>
                    </a:tc>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47619" t="-368000" r="-217262" b="-9333"/>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52121" t="-368000" r="-121212" b="-9333"/>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1960" t="-368000" r="-503" b="-9333"/>
                          </a:stretch>
                        </a:blipFill>
                      </a:tcPr>
                    </a:tc>
                  </a:tr>
                </a:tbl>
              </a:graphicData>
            </a:graphic>
          </p:graphicFrame>
        </mc:Fallback>
      </mc:AlternateContent>
      <p:sp>
        <p:nvSpPr>
          <p:cNvPr id="10" name="Rectangle 9"/>
          <p:cNvSpPr/>
          <p:nvPr/>
        </p:nvSpPr>
        <p:spPr>
          <a:xfrm>
            <a:off x="467544" y="5517232"/>
            <a:ext cx="8280920" cy="101566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GB" sz="2000" dirty="0">
                <a:latin typeface="Arial" panose="020B0604020202020204" pitchFamily="34" charset="0"/>
                <a:cs typeface="Arial" panose="020B0604020202020204" pitchFamily="34" charset="0"/>
              </a:rPr>
              <a:t>The main question is whether the columns (Y) and the rows (X) are independent.</a:t>
            </a:r>
          </a:p>
        </p:txBody>
      </p:sp>
    </p:spTree>
    <p:extLst>
      <p:ext uri="{BB962C8B-B14F-4D97-AF65-F5344CB8AC3E}">
        <p14:creationId xmlns:p14="http://schemas.microsoft.com/office/powerpoint/2010/main" val="396502798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290</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Rectangle 4"/>
              <p:cNvSpPr/>
              <p:nvPr/>
            </p:nvSpPr>
            <p:spPr>
              <a:xfrm>
                <a:off x="467544" y="1052736"/>
                <a:ext cx="8171701" cy="1107996"/>
              </a:xfrm>
              <a:prstGeom prst="rect">
                <a:avLst/>
              </a:prstGeom>
            </p:spPr>
            <p:txBody>
              <a:bodyPr wrap="square">
                <a:spAutoFit/>
              </a:bodyPr>
              <a:lstStyle/>
              <a:p>
                <a:pPr marL="1800225" indent="-1800225">
                  <a:lnSpc>
                    <a:spcPct val="150000"/>
                  </a:lnSpc>
                </a:pPr>
                <a:r>
                  <a:rPr lang="en-GB" sz="2200" dirty="0">
                    <a:latin typeface="Cambria Math" panose="02040503050406030204" pitchFamily="18" charset="0"/>
                    <a:ea typeface="Cambria Math" panose="02040503050406030204" pitchFamily="18" charset="0"/>
                    <a:cs typeface="Arial" panose="020B0604020202020204" pitchFamily="34" charset="0"/>
                  </a:rPr>
                  <a:t>Model1: 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r>
                          <a:rPr lang="en-GB" sz="2200" i="1" dirty="0" smtClean="0">
                            <a:latin typeface="Cambria Math"/>
                            <a:ea typeface="Cambria Math"/>
                            <a:cs typeface="Arial" panose="020B0604020202020204" pitchFamily="34" charset="0"/>
                          </a:rPr>
                          <m:t>𝜋</m:t>
                        </m:r>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𝑎𝑔𝑟𝑒𝑒</m:t>
                        </m:r>
                        <m:r>
                          <a:rPr lang="en-GB" sz="2200" b="0" i="1" dirty="0" smtClean="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0</m:t>
                        </m:r>
                      </m:sub>
                    </m:sSub>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1</m:t>
                        </m:r>
                      </m:sub>
                    </m:sSub>
                    <m:r>
                      <a:rPr lang="en-GB" sz="2200" i="1" smtClean="0">
                        <a:latin typeface="Cambria Math"/>
                        <a:ea typeface="Cambria Math" panose="02040503050406030204" pitchFamily="18" charset="0"/>
                      </a:rPr>
                      <m:t>𝑌</m:t>
                    </m:r>
                    <m:r>
                      <a:rPr lang="en-GB" sz="2200" b="0" i="1" smtClean="0">
                        <a:latin typeface="Cambria Math"/>
                        <a:ea typeface="Cambria Math" panose="02040503050406030204" pitchFamily="18" charset="0"/>
                      </a:rPr>
                      <m:t>𝑒𝑎𝑟</m:t>
                    </m:r>
                    <m:r>
                      <a:rPr lang="en-GB" sz="2200" b="0" i="1" smtClean="0">
                        <a:latin typeface="Cambria Math"/>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1</m:t>
                        </m:r>
                      </m:sub>
                    </m:sSub>
                    <m:r>
                      <a:rPr lang="en-GB" sz="2200" i="1">
                        <a:latin typeface="Cambria Math"/>
                        <a:ea typeface="Cambria Math" panose="02040503050406030204" pitchFamily="18" charset="0"/>
                      </a:rPr>
                      <m:t>𝑌𝑒𝑎𝑟</m:t>
                    </m:r>
                    <m:r>
                      <a:rPr lang="en-GB" sz="2200" b="0" i="1" baseline="30000" smtClean="0">
                        <a:latin typeface="Cambria Math"/>
                        <a:ea typeface="Cambria Math" panose="02040503050406030204" pitchFamily="18" charset="0"/>
                      </a:rPr>
                      <m:t>2</m:t>
                    </m:r>
                    <m:r>
                      <a:rPr lang="en-GB" sz="2200" b="0" i="1" smtClean="0">
                        <a:latin typeface="Cambria Math"/>
                        <a:ea typeface="Cambria Math" panose="02040503050406030204" pitchFamily="18" charset="0"/>
                      </a:rPr>
                      <m:t>+</m:t>
                    </m:r>
                    <m:sSub>
                      <m:sSubPr>
                        <m:ctrlPr>
                          <a:rPr lang="en-GB" sz="2200" i="1" smtClean="0">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b="0" i="1" smtClean="0">
                            <a:latin typeface="Cambria Math"/>
                            <a:ea typeface="Cambria Math" panose="02040503050406030204" pitchFamily="18" charset="0"/>
                          </a:rPr>
                          <m:t>3</m:t>
                        </m:r>
                      </m:sub>
                    </m:sSub>
                    <m:r>
                      <a:rPr lang="en-GB" sz="2200" b="0" i="1" smtClean="0">
                        <a:latin typeface="Cambria Math"/>
                        <a:ea typeface="Cambria Math" panose="02040503050406030204" pitchFamily="18" charset="0"/>
                      </a:rPr>
                      <m:t>𝑆𝑒𝑥</m:t>
                    </m:r>
                    <m:r>
                      <a:rPr lang="en-GB" sz="2200" b="0" i="1" smtClean="0">
                        <a:latin typeface="Cambria Math"/>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b="0" i="1" smtClean="0">
                            <a:latin typeface="Cambria Math"/>
                            <a:ea typeface="Cambria Math" panose="02040503050406030204" pitchFamily="18" charset="0"/>
                          </a:rPr>
                          <m:t>4</m:t>
                        </m:r>
                      </m:sub>
                    </m:sSub>
                    <m:r>
                      <a:rPr lang="en-GB" sz="2200" i="1">
                        <a:latin typeface="Cambria Math"/>
                        <a:ea typeface="Cambria Math" panose="02040503050406030204" pitchFamily="18" charset="0"/>
                      </a:rPr>
                      <m:t>𝑌𝑒𝑎𝑟</m:t>
                    </m:r>
                    <m:r>
                      <a:rPr lang="en-GB" sz="2200" b="0" i="1" smtClean="0">
                        <a:latin typeface="Cambria Math"/>
                        <a:ea typeface="Cambria Math" panose="02040503050406030204" pitchFamily="18" charset="0"/>
                      </a:rPr>
                      <m:t>∗</m:t>
                    </m:r>
                    <m:r>
                      <a:rPr lang="en-GB" sz="2200" b="0" i="1" smtClean="0">
                        <a:latin typeface="Cambria Math"/>
                        <a:ea typeface="Cambria Math" panose="02040503050406030204" pitchFamily="18" charset="0"/>
                      </a:rPr>
                      <m:t>𝑆𝑒𝑥</m:t>
                    </m:r>
                    <m:r>
                      <a:rPr lang="en-GB" sz="2200" i="1">
                        <a:latin typeface="Cambria Math"/>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b="0" i="1" smtClean="0">
                            <a:latin typeface="Cambria Math"/>
                            <a:ea typeface="Cambria Math" panose="02040503050406030204" pitchFamily="18" charset="0"/>
                          </a:rPr>
                          <m:t>5</m:t>
                        </m:r>
                      </m:sub>
                    </m:sSub>
                    <m:r>
                      <a:rPr lang="en-GB" sz="2200" i="1">
                        <a:latin typeface="Cambria Math"/>
                        <a:ea typeface="Cambria Math" panose="02040503050406030204" pitchFamily="18" charset="0"/>
                      </a:rPr>
                      <m:t>𝑌𝑒𝑎𝑟</m:t>
                    </m:r>
                    <m:r>
                      <a:rPr lang="en-GB" sz="2200" i="1" baseline="30000">
                        <a:latin typeface="Cambria Math"/>
                        <a:ea typeface="Cambria Math" panose="02040503050406030204" pitchFamily="18" charset="0"/>
                      </a:rPr>
                      <m:t>2</m:t>
                    </m:r>
                    <m:r>
                      <a:rPr lang="en-GB" sz="2200" b="0" i="1" smtClean="0">
                        <a:latin typeface="Cambria Math"/>
                        <a:ea typeface="Cambria Math" panose="02040503050406030204" pitchFamily="18" charset="0"/>
                      </a:rPr>
                      <m:t>∗</m:t>
                    </m:r>
                    <m:r>
                      <a:rPr lang="en-GB" sz="2200" b="0" i="1" smtClean="0">
                        <a:latin typeface="Cambria Math"/>
                        <a:ea typeface="Cambria Math" panose="02040503050406030204" pitchFamily="18" charset="0"/>
                      </a:rPr>
                      <m:t>𝑆𝑒𝑥</m:t>
                    </m:r>
                  </m:oMath>
                </a14:m>
                <a:endParaRPr lang="en-GB" sz="2200" dirty="0"/>
              </a:p>
            </p:txBody>
          </p:sp>
        </mc:Choice>
        <mc:Fallback xmlns="">
          <p:sp>
            <p:nvSpPr>
              <p:cNvPr id="5" name="Rectangle 4"/>
              <p:cNvSpPr>
                <a:spLocks noRot="1" noChangeAspect="1" noMove="1" noResize="1" noEditPoints="1" noAdjustHandles="1" noChangeArrowheads="1" noChangeShapeType="1" noTextEdit="1"/>
              </p:cNvSpPr>
              <p:nvPr/>
            </p:nvSpPr>
            <p:spPr>
              <a:xfrm>
                <a:off x="467544" y="1052736"/>
                <a:ext cx="8171701" cy="1107996"/>
              </a:xfrm>
              <a:prstGeom prst="rect">
                <a:avLst/>
              </a:prstGeom>
              <a:blipFill rotWithShape="1">
                <a:blip r:embed="rId2"/>
                <a:stretch>
                  <a:fillRect l="-970" b="-1105"/>
                </a:stretch>
              </a:blipFill>
            </p:spPr>
            <p:txBody>
              <a:bodyPr/>
              <a:lstStyle/>
              <a:p>
                <a:r>
                  <a:rPr lang="en-GB">
                    <a:noFill/>
                  </a:rPr>
                  <a:t> </a:t>
                </a:r>
              </a:p>
            </p:txBody>
          </p:sp>
        </mc:Fallback>
      </mc:AlternateContent>
      <p:sp>
        <p:nvSpPr>
          <p:cNvPr id="6" name="Rectangle 5"/>
          <p:cNvSpPr/>
          <p:nvPr/>
        </p:nvSpPr>
        <p:spPr>
          <a:xfrm>
            <a:off x="467544" y="2460306"/>
            <a:ext cx="8280920" cy="3000821"/>
          </a:xfrm>
          <a:prstGeom prst="rect">
            <a:avLst/>
          </a:prstGeom>
          <a:ln w="25400">
            <a:solidFill>
              <a:srgbClr val="7030A0"/>
            </a:solidFill>
          </a:ln>
        </p:spPr>
        <p:txBody>
          <a:bodyPr wrap="square">
            <a:spAutoFit/>
          </a:bodyPr>
          <a:lstStyle/>
          <a:p>
            <a:pPr>
              <a:lnSpc>
                <a:spcPct val="150000"/>
              </a:lnSpc>
            </a:pPr>
            <a:r>
              <a:rPr lang="en-GB" dirty="0"/>
              <a:t>  	 	Estimate     Std. Error 	z value 	  	</a:t>
            </a:r>
            <a:r>
              <a:rPr lang="en-GB" dirty="0" err="1"/>
              <a:t>Pr</a:t>
            </a:r>
            <a:r>
              <a:rPr lang="en-GB" dirty="0"/>
              <a:t>(&gt;|z|)</a:t>
            </a:r>
          </a:p>
          <a:p>
            <a:pPr>
              <a:lnSpc>
                <a:spcPct val="150000"/>
              </a:lnSpc>
            </a:pPr>
            <a:r>
              <a:rPr lang="en-GB" dirty="0"/>
              <a:t>(Intercept)   	 0.6822       1.1963  	0.5702     	0.5685</a:t>
            </a:r>
          </a:p>
          <a:p>
            <a:pPr>
              <a:lnSpc>
                <a:spcPct val="150000"/>
              </a:lnSpc>
            </a:pPr>
            <a:r>
              <a:rPr lang="en-GB" dirty="0"/>
              <a:t>Years        	-0.0483       0.2201 	-0.2194    	0.8263</a:t>
            </a:r>
          </a:p>
          <a:p>
            <a:pPr>
              <a:lnSpc>
                <a:spcPct val="150000"/>
              </a:lnSpc>
            </a:pPr>
            <a:r>
              <a:rPr lang="en-GB" dirty="0"/>
              <a:t>Sex           	 0.9405       0.8288  	1.1348     	0.2565</a:t>
            </a:r>
          </a:p>
          <a:p>
            <a:pPr>
              <a:lnSpc>
                <a:spcPct val="150000"/>
              </a:lnSpc>
            </a:pPr>
            <a:r>
              <a:rPr lang="en-GB" dirty="0"/>
              <a:t>Year2        	-0.0048       0.0100 	-0.4755    	0.6344</a:t>
            </a:r>
          </a:p>
          <a:p>
            <a:pPr>
              <a:lnSpc>
                <a:spcPct val="150000"/>
              </a:lnSpc>
            </a:pPr>
            <a:r>
              <a:rPr lang="en-GB" dirty="0" err="1"/>
              <a:t>Years:Sex</a:t>
            </a:r>
            <a:r>
              <a:rPr lang="en-GB" dirty="0"/>
              <a:t>    	-0.0904       0.1526	-0.5923    	0.5536</a:t>
            </a:r>
          </a:p>
          <a:p>
            <a:pPr>
              <a:lnSpc>
                <a:spcPct val="150000"/>
              </a:lnSpc>
            </a:pPr>
            <a:r>
              <a:rPr lang="en-GB" dirty="0"/>
              <a:t>Sex:Year2     	 0.0004       0.0070  	 0.0544     	0.9566</a:t>
            </a:r>
          </a:p>
        </p:txBody>
      </p:sp>
      <p:sp>
        <p:nvSpPr>
          <p:cNvPr id="7" name="TextBox 6"/>
          <p:cNvSpPr txBox="1"/>
          <p:nvPr/>
        </p:nvSpPr>
        <p:spPr>
          <a:xfrm>
            <a:off x="1328045" y="5661248"/>
            <a:ext cx="6480720" cy="707886"/>
          </a:xfrm>
          <a:prstGeom prst="rect">
            <a:avLst/>
          </a:prstGeom>
          <a:noFill/>
        </p:spPr>
        <p:txBody>
          <a:bodyPr wrap="square" rtlCol="0">
            <a:spAutoFit/>
          </a:bodyPr>
          <a:lstStyle/>
          <a:p>
            <a:pPr algn="ctr"/>
            <a:r>
              <a:rPr lang="en-GB" sz="2000" b="1" dirty="0">
                <a:solidFill>
                  <a:srgbClr val="FF0000"/>
                </a:solidFill>
              </a:rPr>
              <a:t>No association between probability to agree and the explanatory variables?</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Multiple logistic regression</a:t>
            </a:r>
          </a:p>
        </p:txBody>
      </p:sp>
    </p:spTree>
    <p:extLst>
      <p:ext uri="{BB962C8B-B14F-4D97-AF65-F5344CB8AC3E}">
        <p14:creationId xmlns:p14="http://schemas.microsoft.com/office/powerpoint/2010/main" val="6093134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291</a:t>
            </a:fld>
            <a:endParaRPr lang="en-GB" dirty="0">
              <a:solidFill>
                <a:schemeClr val="tx2"/>
              </a:solidFill>
            </a:endParaRPr>
          </a:p>
        </p:txBody>
      </p:sp>
      <p:sp>
        <p:nvSpPr>
          <p:cNvPr id="6" name="TextBox 5"/>
          <p:cNvSpPr txBox="1"/>
          <p:nvPr/>
        </p:nvSpPr>
        <p:spPr>
          <a:xfrm>
            <a:off x="467544" y="1856038"/>
            <a:ext cx="8280920" cy="2816156"/>
          </a:xfrm>
          <a:prstGeom prst="rect">
            <a:avLst/>
          </a:prstGeom>
          <a:noFill/>
        </p:spPr>
        <p:txBody>
          <a:bodyPr wrap="square" rtlCol="0">
            <a:spAutoFit/>
          </a:bodyPr>
          <a:lstStyle/>
          <a:p>
            <a:pPr algn="just">
              <a:lnSpc>
                <a:spcPct val="150000"/>
              </a:lnSpc>
            </a:pPr>
            <a:r>
              <a:rPr lang="en-GB" sz="2200" dirty="0"/>
              <a:t>Sometimes lack of significance is not the same thing as lack of importance. To objectively choose between models, we need an objective criterion that takes into account a measure of:</a:t>
            </a:r>
          </a:p>
          <a:p>
            <a:pPr algn="just">
              <a:lnSpc>
                <a:spcPct val="150000"/>
              </a:lnSpc>
            </a:pPr>
            <a:endParaRPr lang="en-GB" sz="800" dirty="0"/>
          </a:p>
          <a:p>
            <a:pPr marL="800100" lvl="1" indent="-342900" algn="just">
              <a:lnSpc>
                <a:spcPct val="150000"/>
              </a:lnSpc>
              <a:buFont typeface="Wingdings" panose="05000000000000000000" pitchFamily="2" charset="2"/>
              <a:buChar char="Ø"/>
            </a:pPr>
            <a:r>
              <a:rPr lang="en-GB" sz="2200" dirty="0"/>
              <a:t>Goodness of fit</a:t>
            </a:r>
          </a:p>
          <a:p>
            <a:pPr marL="800100" lvl="1" indent="-342900" algn="just">
              <a:lnSpc>
                <a:spcPct val="150000"/>
              </a:lnSpc>
              <a:buFont typeface="Wingdings" panose="05000000000000000000" pitchFamily="2" charset="2"/>
              <a:buChar char="Ø"/>
            </a:pPr>
            <a:r>
              <a:rPr lang="en-GB" sz="2200" dirty="0"/>
              <a:t>Model complexity</a:t>
            </a:r>
          </a:p>
        </p:txBody>
      </p:sp>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Tree>
    <p:extLst>
      <p:ext uri="{BB962C8B-B14F-4D97-AF65-F5344CB8AC3E}">
        <p14:creationId xmlns:p14="http://schemas.microsoft.com/office/powerpoint/2010/main" val="40573218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292</a:t>
            </a:fld>
            <a:endParaRPr lang="en-GB" dirty="0">
              <a:solidFill>
                <a:schemeClr val="tx2"/>
              </a:solidFill>
            </a:endParaRPr>
          </a:p>
        </p:txBody>
      </p:sp>
      <p:sp>
        <p:nvSpPr>
          <p:cNvPr id="7" name="TextBox 6"/>
          <p:cNvSpPr txBox="1"/>
          <p:nvPr/>
        </p:nvSpPr>
        <p:spPr>
          <a:xfrm>
            <a:off x="467544" y="1628800"/>
            <a:ext cx="8208912" cy="1615827"/>
          </a:xfrm>
          <a:prstGeom prst="rect">
            <a:avLst/>
          </a:prstGeom>
          <a:noFill/>
        </p:spPr>
        <p:txBody>
          <a:bodyPr wrap="square" rtlCol="0">
            <a:spAutoFit/>
          </a:bodyPr>
          <a:lstStyle/>
          <a:p>
            <a:pPr marL="93663" lvl="1" algn="just">
              <a:lnSpc>
                <a:spcPct val="150000"/>
              </a:lnSpc>
            </a:pPr>
            <a:r>
              <a:rPr lang="en-GB" sz="2200" dirty="0"/>
              <a:t>Goodness of fit of a model implies how well does the specified model explains the data. This can be quantified in terms of the log-likelihood of the model.</a:t>
            </a:r>
          </a:p>
        </p:txBody>
      </p:sp>
      <p:graphicFrame>
        <p:nvGraphicFramePr>
          <p:cNvPr id="5" name="Object 4"/>
          <p:cNvGraphicFramePr>
            <a:graphicFrameLocks noChangeAspect="1"/>
          </p:cNvGraphicFramePr>
          <p:nvPr>
            <p:extLst>
              <p:ext uri="{D42A27DB-BD31-4B8C-83A1-F6EECF244321}">
                <p14:modId xmlns:p14="http://schemas.microsoft.com/office/powerpoint/2010/main" val="3102224434"/>
              </p:ext>
            </p:extLst>
          </p:nvPr>
        </p:nvGraphicFramePr>
        <p:xfrm>
          <a:off x="899592" y="3853160"/>
          <a:ext cx="7472363" cy="1016000"/>
        </p:xfrm>
        <a:graphic>
          <a:graphicData uri="http://schemas.openxmlformats.org/presentationml/2006/ole">
            <mc:AlternateContent xmlns:mc="http://schemas.openxmlformats.org/markup-compatibility/2006">
              <mc:Choice xmlns:v="urn:schemas-microsoft-com:vml" Requires="v">
                <p:oleObj spid="_x0000_s49557" name="Equation" r:id="rId3" imgW="3225800" imgH="508000" progId="Equation.3">
                  <p:embed/>
                </p:oleObj>
              </mc:Choice>
              <mc:Fallback>
                <p:oleObj name="Equation" r:id="rId3" imgW="3225800" imgH="5080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853160"/>
                        <a:ext cx="74723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Goodness of fit</a:t>
            </a:r>
          </a:p>
        </p:txBody>
      </p:sp>
    </p:spTree>
    <p:extLst>
      <p:ext uri="{BB962C8B-B14F-4D97-AF65-F5344CB8AC3E}">
        <p14:creationId xmlns:p14="http://schemas.microsoft.com/office/powerpoint/2010/main" val="15179460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293</a:t>
            </a:fld>
            <a:endParaRPr lang="en-GB" dirty="0">
              <a:solidFill>
                <a:schemeClr val="tx2"/>
              </a:solidFill>
            </a:endParaRPr>
          </a:p>
        </p:txBody>
      </p:sp>
      <mc:AlternateContent xmlns:mc="http://schemas.openxmlformats.org/markup-compatibility/2006" xmlns:a14="http://schemas.microsoft.com/office/drawing/2010/main">
        <mc:Choice Requires="a14">
          <p:sp>
            <p:nvSpPr>
              <p:cNvPr id="7" name="TextBox 6"/>
              <p:cNvSpPr txBox="1"/>
              <p:nvPr/>
            </p:nvSpPr>
            <p:spPr>
              <a:xfrm>
                <a:off x="467544" y="1196752"/>
                <a:ext cx="8137861" cy="627801"/>
              </a:xfrm>
              <a:prstGeom prst="rect">
                <a:avLst/>
              </a:prstGeom>
              <a:noFill/>
            </p:spPr>
            <p:txBody>
              <a:bodyPr wrap="square" rtlCol="0">
                <a:spAutoFit/>
              </a:bodyPr>
              <a:lstStyle/>
              <a:p>
                <a:pPr marL="1800225" indent="-1800225">
                  <a:lnSpc>
                    <a:spcPct val="150000"/>
                  </a:lnSpc>
                </a:pPr>
                <a:r>
                  <a:rPr lang="en-GB" sz="2200" dirty="0"/>
                  <a:t>Model 0: </a:t>
                </a: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GB" sz="2200" i="1" dirty="0" smtClean="0">
                                <a:latin typeface="Cambria Math" panose="02040503050406030204" pitchFamily="18" charset="0"/>
                                <a:ea typeface="Cambria Math"/>
                                <a:cs typeface="Arial" panose="020B0604020202020204" pitchFamily="34" charset="0"/>
                              </a:rPr>
                            </m:ctrlPr>
                          </m:sSubPr>
                          <m:e>
                            <m:acc>
                              <m:accPr>
                                <m:chr m:val="̂"/>
                                <m:ctrlPr>
                                  <a:rPr lang="en-GB" sz="2200" i="1" dirty="0" smtClean="0">
                                    <a:latin typeface="Cambria Math" panose="02040503050406030204" pitchFamily="18" charset="0"/>
                                    <a:ea typeface="Cambria Math"/>
                                    <a:cs typeface="Arial" panose="020B0604020202020204" pitchFamily="34" charset="0"/>
                                  </a:rPr>
                                </m:ctrlPr>
                              </m:accPr>
                              <m:e>
                                <m:r>
                                  <a:rPr lang="en-GB" sz="2200" i="1" dirty="0" smtClean="0">
                                    <a:latin typeface="Cambria Math"/>
                                    <a:ea typeface="Cambria Math"/>
                                    <a:cs typeface="Arial" panose="020B0604020202020204" pitchFamily="34" charset="0"/>
                                  </a:rPr>
                                  <m:t>𝜋</m:t>
                                </m:r>
                              </m:e>
                            </m:acc>
                          </m:e>
                          <m:sub>
                            <m:r>
                              <a:rPr lang="en-GB" sz="2200" b="0" i="1" dirty="0" smtClean="0">
                                <a:latin typeface="Cambria Math"/>
                                <a:ea typeface="Cambria Math"/>
                                <a:cs typeface="Arial" panose="020B0604020202020204" pitchFamily="34" charset="0"/>
                              </a:rPr>
                              <m:t>𝑖</m:t>
                            </m:r>
                          </m:sub>
                        </m:sSub>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𝑥</m:t>
                        </m:r>
                        <m:r>
                          <a:rPr lang="en-GB" sz="2200" i="1" dirty="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0</m:t>
                        </m:r>
                      </m:sub>
                    </m:sSub>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1</m:t>
                        </m:r>
                      </m:sub>
                    </m:sSub>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𝑋</m:t>
                        </m:r>
                      </m:e>
                      <m:sub>
                        <m:r>
                          <a:rPr lang="en-GB" sz="2200" b="0" i="1" smtClean="0">
                            <a:latin typeface="Cambria Math"/>
                            <a:ea typeface="Cambria Math" panose="02040503050406030204" pitchFamily="18" charset="0"/>
                          </a:rPr>
                          <m:t>𝑖</m:t>
                        </m:r>
                        <m:r>
                          <a:rPr lang="en-GB" sz="2200" b="0" i="1" smtClean="0">
                            <a:latin typeface="Cambria Math"/>
                            <a:ea typeface="Cambria Math" panose="02040503050406030204" pitchFamily="18" charset="0"/>
                          </a:rPr>
                          <m:t>1</m:t>
                        </m:r>
                      </m:sub>
                    </m:sSub>
                  </m:oMath>
                </a14:m>
                <a:endParaRPr lang="en-GB" sz="2200" dirty="0"/>
              </a:p>
            </p:txBody>
          </p:sp>
        </mc:Choice>
        <mc:Fallback xmlns="">
          <p:sp>
            <p:nvSpPr>
              <p:cNvPr id="7" name="TextBox 6"/>
              <p:cNvSpPr txBox="1">
                <a:spLocks noRot="1" noChangeAspect="1" noMove="1" noResize="1" noEditPoints="1" noAdjustHandles="1" noChangeArrowheads="1" noChangeShapeType="1" noTextEdit="1"/>
              </p:cNvSpPr>
              <p:nvPr/>
            </p:nvSpPr>
            <p:spPr>
              <a:xfrm>
                <a:off x="467544" y="1196752"/>
                <a:ext cx="8137861" cy="627801"/>
              </a:xfrm>
              <a:prstGeom prst="rect">
                <a:avLst/>
              </a:prstGeom>
              <a:blipFill rotWithShape="1">
                <a:blip r:embed="rId2"/>
                <a:stretch>
                  <a:fillRect l="-974" b="-77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67544" y="1844824"/>
                <a:ext cx="8200024" cy="1748812"/>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GB" b="0" i="1" smtClean="0">
                          <a:latin typeface="Cambria Math"/>
                        </a:rPr>
                        <m:t>𝐿𝑜𝑔</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a:rPr>
                                    <m:t>𝐿</m:t>
                                  </m:r>
                                </m:e>
                              </m:acc>
                            </m:e>
                            <m:sub>
                              <m:r>
                                <a:rPr lang="en-GB" b="0" i="1" smtClean="0">
                                  <a:latin typeface="Cambria Math"/>
                                </a:rPr>
                                <m:t>0</m:t>
                              </m:r>
                            </m:sub>
                          </m:sSub>
                        </m:e>
                      </m:d>
                      <m:r>
                        <a:rPr lang="en-GB" b="0" i="0" smtClean="0">
                          <a:latin typeface="Cambria Math"/>
                        </a:rPr>
                        <m:t>=</m:t>
                      </m:r>
                      <m:nary>
                        <m:naryPr>
                          <m:chr m:val="∑"/>
                          <m:supHide m:val="on"/>
                          <m:ctrlPr>
                            <a:rPr lang="en-GB" b="0" i="1" smtClean="0">
                              <a:latin typeface="Cambria Math" panose="02040503050406030204" pitchFamily="18" charset="0"/>
                            </a:rPr>
                          </m:ctrlPr>
                        </m:naryPr>
                        <m:sub>
                          <m:r>
                            <m:rPr>
                              <m:brk m:alnAt="7"/>
                            </m:rPr>
                            <a:rPr lang="en-GB" b="0" i="1" smtClean="0">
                              <a:latin typeface="Cambria Math"/>
                            </a:rPr>
                            <m:t>𝑖</m:t>
                          </m:r>
                          <m:r>
                            <a:rPr lang="en-GB" b="0" i="1" smtClean="0">
                              <a:latin typeface="Cambria Math"/>
                            </a:rPr>
                            <m:t>=1</m:t>
                          </m:r>
                        </m:sub>
                        <m:sup/>
                        <m:e>
                          <m:r>
                            <a:rPr lang="en-GB" b="0" i="1" smtClean="0">
                              <a:latin typeface="Cambria Math"/>
                            </a:rPr>
                            <m:t>𝑙𝑜𝑔</m:t>
                          </m:r>
                          <m:d>
                            <m:dPr>
                              <m:ctrlPr>
                                <a:rPr lang="en-GB" b="0" i="1" smtClean="0">
                                  <a:latin typeface="Cambria Math" panose="02040503050406030204" pitchFamily="18" charset="0"/>
                                </a:rPr>
                              </m:ctrlPr>
                            </m:dPr>
                            <m:e>
                              <m:f>
                                <m:fPr>
                                  <m:type m:val="noBa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a:rPr>
                                        <m:t>𝑛</m:t>
                                      </m:r>
                                    </m:e>
                                    <m:sub>
                                      <m:r>
                                        <a:rPr lang="en-GB" b="0" i="1" smtClean="0">
                                          <a:latin typeface="Cambria Math"/>
                                        </a:rPr>
                                        <m:t>𝑖</m:t>
                                      </m:r>
                                    </m:sub>
                                  </m:sSub>
                                </m:num>
                                <m:den>
                                  <m:sSub>
                                    <m:sSubPr>
                                      <m:ctrlPr>
                                        <a:rPr lang="en-GB" b="0" i="1" smtClean="0">
                                          <a:latin typeface="Cambria Math" panose="02040503050406030204" pitchFamily="18" charset="0"/>
                                        </a:rPr>
                                      </m:ctrlPr>
                                    </m:sSubPr>
                                    <m:e>
                                      <m:r>
                                        <a:rPr lang="en-GB" b="0" i="1" smtClean="0">
                                          <a:latin typeface="Cambria Math"/>
                                        </a:rPr>
                                        <m:t>𝑦</m:t>
                                      </m:r>
                                    </m:e>
                                    <m:sub>
                                      <m:r>
                                        <a:rPr lang="en-GB" b="0" i="1" smtClean="0">
                                          <a:latin typeface="Cambria Math"/>
                                        </a:rPr>
                                        <m:t>𝑖</m:t>
                                      </m:r>
                                    </m:sub>
                                  </m:sSub>
                                </m:den>
                              </m:f>
                            </m:e>
                          </m:d>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𝑦</m:t>
                              </m:r>
                            </m:e>
                            <m:sub>
                              <m:r>
                                <a:rPr lang="en-GB" b="0" i="1" smtClean="0">
                                  <a:latin typeface="Cambria Math"/>
                                </a:rPr>
                                <m:t>𝑖</m:t>
                              </m:r>
                            </m:sub>
                          </m:sSub>
                          <m:r>
                            <m:rPr>
                              <m:sty m:val="p"/>
                            </m:rPr>
                            <a:rPr lang="en-GB" b="0" i="0" smtClean="0">
                              <a:latin typeface="Cambria Math"/>
                            </a:rPr>
                            <m:t>log</m:t>
                          </m:r>
                          <m:r>
                            <a:rPr lang="en-GB" b="0" i="1" smtClean="0">
                              <a:latin typeface="Cambria Math"/>
                            </a:rPr>
                            <m:t>⁡</m:t>
                          </m:r>
                          <m:d>
                            <m:dPr>
                              <m:ctrlPr>
                                <a:rPr lang="en-GB" b="0" i="1" smtClean="0">
                                  <a:latin typeface="Cambria Math" panose="02040503050406030204" pitchFamily="18" charset="0"/>
                                </a:rPr>
                              </m:ctrlPr>
                            </m:dPr>
                            <m:e>
                              <m:r>
                                <a:rPr lang="en-GB" i="1">
                                  <a:latin typeface="Cambria Math"/>
                                </a:rPr>
                                <m:t>𝑒𝑥𝑝𝑖𝑡</m:t>
                              </m:r>
                              <m:d>
                                <m:dPr>
                                  <m:ctrlPr>
                                    <a:rPr lang="en-GB" i="1">
                                      <a:latin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acc>
                                        <m:accPr>
                                          <m:chr m:val="̂"/>
                                          <m:ctrlPr>
                                            <a:rPr lang="en-GB" i="1">
                                              <a:latin typeface="Cambria Math" panose="02040503050406030204" pitchFamily="18" charset="0"/>
                                              <a:ea typeface="Cambria Math" panose="02040503050406030204" pitchFamily="18" charset="0"/>
                                            </a:rPr>
                                          </m:ctrlPr>
                                        </m:accPr>
                                        <m:e>
                                          <m:r>
                                            <a:rPr lang="en-GB" i="1">
                                              <a:latin typeface="Cambria Math"/>
                                              <a:ea typeface="Cambria Math"/>
                                            </a:rPr>
                                            <m:t>𝛽</m:t>
                                          </m:r>
                                        </m:e>
                                      </m:acc>
                                    </m:e>
                                    <m:sub>
                                      <m:r>
                                        <a:rPr lang="en-GB" i="1">
                                          <a:latin typeface="Cambria Math" panose="02040503050406030204" pitchFamily="18" charset="0"/>
                                          <a:ea typeface="Cambria Math" panose="02040503050406030204" pitchFamily="18" charset="0"/>
                                        </a:rPr>
                                        <m:t>0</m:t>
                                      </m:r>
                                    </m:sub>
                                  </m:sSub>
                                  <m:r>
                                    <a:rPr lang="en-GB" i="1">
                                      <a:latin typeface="Cambria Math"/>
                                      <a:ea typeface="Cambria Math" panose="02040503050406030204" pitchFamily="18" charset="0"/>
                                    </a:rPr>
                                    <m:t> </m:t>
                                  </m:r>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 </m:t>
                                      </m:r>
                                      <m:acc>
                                        <m:accPr>
                                          <m:chr m:val="̂"/>
                                          <m:ctrlPr>
                                            <a:rPr lang="en-GB" i="1">
                                              <a:latin typeface="Cambria Math" panose="02040503050406030204" pitchFamily="18" charset="0"/>
                                              <a:ea typeface="Cambria Math" panose="02040503050406030204" pitchFamily="18" charset="0"/>
                                            </a:rPr>
                                          </m:ctrlPr>
                                        </m:accPr>
                                        <m:e>
                                          <m:r>
                                            <a:rPr lang="en-GB" i="1">
                                              <a:latin typeface="Cambria Math"/>
                                              <a:ea typeface="Cambria Math"/>
                                            </a:rPr>
                                            <m:t>𝛽</m:t>
                                          </m:r>
                                        </m:e>
                                      </m:acc>
                                    </m:e>
                                    <m:sub>
                                      <m:r>
                                        <a:rPr lang="en-GB" i="1">
                                          <a:latin typeface="Cambria Math" panose="02040503050406030204" pitchFamily="18" charset="0"/>
                                          <a:ea typeface="Cambria Math" panose="02040503050406030204" pitchFamily="18" charset="0"/>
                                        </a:rPr>
                                        <m:t>1</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𝑋</m:t>
                                      </m:r>
                                    </m:e>
                                    <m:sub>
                                      <m:r>
                                        <a:rPr lang="en-GB" i="1">
                                          <a:latin typeface="Cambria Math"/>
                                          <a:ea typeface="Cambria Math" panose="02040503050406030204" pitchFamily="18" charset="0"/>
                                        </a:rPr>
                                        <m:t>𝑖</m:t>
                                      </m:r>
                                      <m:r>
                                        <a:rPr lang="en-GB" i="1">
                                          <a:latin typeface="Cambria Math"/>
                                          <a:ea typeface="Cambria Math" panose="02040503050406030204" pitchFamily="18" charset="0"/>
                                        </a:rPr>
                                        <m:t>1</m:t>
                                      </m:r>
                                    </m:sub>
                                  </m:sSub>
                                </m:e>
                              </m:d>
                            </m:e>
                          </m:d>
                          <m:r>
                            <a:rPr lang="en-GB" b="0" i="1" smtClean="0">
                              <a:latin typeface="Cambria Math"/>
                            </a:rPr>
                            <m:t>+</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a:rPr>
                                    <m:t>𝑛</m:t>
                                  </m:r>
                                </m:e>
                                <m:sub>
                                  <m:r>
                                    <a:rPr lang="en-GB" b="0" i="1" smtClean="0">
                                      <a:latin typeface="Cambria Math"/>
                                    </a:rPr>
                                    <m:t>𝑖</m:t>
                                  </m:r>
                                </m:sub>
                              </m:sSub>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𝑦</m:t>
                                  </m:r>
                                </m:e>
                                <m:sub>
                                  <m:r>
                                    <a:rPr lang="en-GB" b="0" i="1" smtClean="0">
                                      <a:latin typeface="Cambria Math"/>
                                    </a:rPr>
                                    <m:t>𝑖</m:t>
                                  </m:r>
                                </m:sub>
                              </m:sSub>
                            </m:e>
                          </m:d>
                          <m:r>
                            <m:rPr>
                              <m:sty m:val="p"/>
                            </m:rPr>
                            <a:rPr lang="en-GB" b="0" i="0" smtClean="0">
                              <a:latin typeface="Cambria Math"/>
                            </a:rPr>
                            <m:t>log</m:t>
                          </m:r>
                          <m:r>
                            <a:rPr lang="en-GB" b="0" i="1" smtClean="0">
                              <a:latin typeface="Cambria Math"/>
                            </a:rPr>
                            <m:t>⁡</m:t>
                          </m:r>
                          <m:d>
                            <m:dPr>
                              <m:ctrlPr>
                                <a:rPr lang="en-GB" b="0" i="1" smtClean="0">
                                  <a:latin typeface="Cambria Math" panose="02040503050406030204" pitchFamily="18" charset="0"/>
                                </a:rPr>
                              </m:ctrlPr>
                            </m:dPr>
                            <m:e>
                              <m:r>
                                <a:rPr lang="en-GB" b="0" i="1" smtClean="0">
                                  <a:latin typeface="Cambria Math"/>
                                </a:rPr>
                                <m:t>1− </m:t>
                              </m:r>
                              <m:r>
                                <a:rPr lang="en-GB" i="1">
                                  <a:latin typeface="Cambria Math"/>
                                </a:rPr>
                                <m:t>𝑒𝑥𝑝𝑖𝑡</m:t>
                              </m:r>
                              <m:d>
                                <m:dPr>
                                  <m:ctrlPr>
                                    <a:rPr lang="en-GB" i="1">
                                      <a:latin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acc>
                                        <m:accPr>
                                          <m:chr m:val="̂"/>
                                          <m:ctrlPr>
                                            <a:rPr lang="en-GB" i="1">
                                              <a:latin typeface="Cambria Math" panose="02040503050406030204" pitchFamily="18" charset="0"/>
                                              <a:ea typeface="Cambria Math" panose="02040503050406030204" pitchFamily="18" charset="0"/>
                                            </a:rPr>
                                          </m:ctrlPr>
                                        </m:accPr>
                                        <m:e>
                                          <m:r>
                                            <a:rPr lang="en-GB" i="1">
                                              <a:latin typeface="Cambria Math"/>
                                              <a:ea typeface="Cambria Math"/>
                                            </a:rPr>
                                            <m:t>𝛽</m:t>
                                          </m:r>
                                        </m:e>
                                      </m:acc>
                                    </m:e>
                                    <m:sub>
                                      <m:r>
                                        <a:rPr lang="en-GB" i="1">
                                          <a:latin typeface="Cambria Math" panose="02040503050406030204" pitchFamily="18" charset="0"/>
                                          <a:ea typeface="Cambria Math" panose="02040503050406030204" pitchFamily="18" charset="0"/>
                                        </a:rPr>
                                        <m:t>0</m:t>
                                      </m:r>
                                    </m:sub>
                                  </m:sSub>
                                  <m:r>
                                    <a:rPr lang="en-GB" i="1">
                                      <a:latin typeface="Cambria Math"/>
                                      <a:ea typeface="Cambria Math" panose="02040503050406030204" pitchFamily="18" charset="0"/>
                                    </a:rPr>
                                    <m:t> </m:t>
                                  </m:r>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 </m:t>
                                      </m:r>
                                      <m:acc>
                                        <m:accPr>
                                          <m:chr m:val="̂"/>
                                          <m:ctrlPr>
                                            <a:rPr lang="en-GB" i="1">
                                              <a:latin typeface="Cambria Math" panose="02040503050406030204" pitchFamily="18" charset="0"/>
                                              <a:ea typeface="Cambria Math" panose="02040503050406030204" pitchFamily="18" charset="0"/>
                                            </a:rPr>
                                          </m:ctrlPr>
                                        </m:accPr>
                                        <m:e>
                                          <m:r>
                                            <a:rPr lang="en-GB" i="1">
                                              <a:latin typeface="Cambria Math"/>
                                              <a:ea typeface="Cambria Math"/>
                                            </a:rPr>
                                            <m:t>𝛽</m:t>
                                          </m:r>
                                        </m:e>
                                      </m:acc>
                                    </m:e>
                                    <m:sub>
                                      <m:r>
                                        <a:rPr lang="en-GB" i="1">
                                          <a:latin typeface="Cambria Math" panose="02040503050406030204" pitchFamily="18" charset="0"/>
                                          <a:ea typeface="Cambria Math" panose="02040503050406030204" pitchFamily="18" charset="0"/>
                                        </a:rPr>
                                        <m:t>1</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𝑋</m:t>
                                      </m:r>
                                    </m:e>
                                    <m:sub>
                                      <m:r>
                                        <a:rPr lang="en-GB" i="1">
                                          <a:latin typeface="Cambria Math"/>
                                          <a:ea typeface="Cambria Math" panose="02040503050406030204" pitchFamily="18" charset="0"/>
                                        </a:rPr>
                                        <m:t>𝑖</m:t>
                                      </m:r>
                                      <m:r>
                                        <a:rPr lang="en-GB" i="1">
                                          <a:latin typeface="Cambria Math"/>
                                          <a:ea typeface="Cambria Math" panose="02040503050406030204" pitchFamily="18" charset="0"/>
                                        </a:rPr>
                                        <m:t>1</m:t>
                                      </m:r>
                                    </m:sub>
                                  </m:sSub>
                                </m:e>
                              </m:d>
                            </m:e>
                          </m:d>
                        </m:e>
                      </m:nary>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467544" y="1844824"/>
                <a:ext cx="8200024" cy="1748812"/>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67544" y="3645024"/>
                <a:ext cx="8200024" cy="627801"/>
              </a:xfrm>
              <a:prstGeom prst="rect">
                <a:avLst/>
              </a:prstGeom>
              <a:noFill/>
            </p:spPr>
            <p:txBody>
              <a:bodyPr wrap="square" rtlCol="0">
                <a:spAutoFit/>
              </a:bodyPr>
              <a:lstStyle/>
              <a:p>
                <a:pPr marL="1800225" indent="-1800225">
                  <a:lnSpc>
                    <a:spcPct val="150000"/>
                  </a:lnSpc>
                </a:pPr>
                <a:r>
                  <a:rPr lang="en-GB" sz="2200" dirty="0"/>
                  <a:t>Model 1: </a:t>
                </a: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GB" sz="2200" i="1" dirty="0" smtClean="0">
                                <a:latin typeface="Cambria Math" panose="02040503050406030204" pitchFamily="18" charset="0"/>
                                <a:ea typeface="Cambria Math"/>
                                <a:cs typeface="Arial" panose="020B0604020202020204" pitchFamily="34" charset="0"/>
                              </a:rPr>
                            </m:ctrlPr>
                          </m:sSubPr>
                          <m:e>
                            <m:acc>
                              <m:accPr>
                                <m:chr m:val="̂"/>
                                <m:ctrlPr>
                                  <a:rPr lang="en-GB" sz="2200" i="1" dirty="0" smtClean="0">
                                    <a:latin typeface="Cambria Math" panose="02040503050406030204" pitchFamily="18" charset="0"/>
                                    <a:ea typeface="Cambria Math"/>
                                    <a:cs typeface="Arial" panose="020B0604020202020204" pitchFamily="34" charset="0"/>
                                  </a:rPr>
                                </m:ctrlPr>
                              </m:accPr>
                              <m:e>
                                <m:r>
                                  <a:rPr lang="en-GB" sz="2200" i="1" dirty="0" smtClean="0">
                                    <a:latin typeface="Cambria Math"/>
                                    <a:ea typeface="Cambria Math"/>
                                    <a:cs typeface="Arial" panose="020B0604020202020204" pitchFamily="34" charset="0"/>
                                  </a:rPr>
                                  <m:t>𝜋</m:t>
                                </m:r>
                              </m:e>
                            </m:acc>
                          </m:e>
                          <m:sub>
                            <m:r>
                              <a:rPr lang="en-GB" sz="2200" b="0" i="1" dirty="0" smtClean="0">
                                <a:latin typeface="Cambria Math"/>
                                <a:ea typeface="Cambria Math"/>
                                <a:cs typeface="Arial" panose="020B0604020202020204" pitchFamily="34" charset="0"/>
                              </a:rPr>
                              <m:t>𝑖</m:t>
                            </m:r>
                          </m:sub>
                        </m:sSub>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𝑥</m:t>
                        </m:r>
                        <m:r>
                          <a:rPr lang="en-GB" sz="2200" i="1" dirty="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0</m:t>
                        </m:r>
                      </m:sub>
                    </m:sSub>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1</m:t>
                        </m:r>
                      </m:sub>
                    </m:sSub>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𝑋</m:t>
                        </m:r>
                      </m:e>
                      <m:sub>
                        <m:r>
                          <a:rPr lang="en-GB" sz="2200" b="0" i="1" smtClean="0">
                            <a:latin typeface="Cambria Math"/>
                            <a:ea typeface="Cambria Math" panose="02040503050406030204" pitchFamily="18" charset="0"/>
                          </a:rPr>
                          <m:t>𝑖</m:t>
                        </m:r>
                        <m:r>
                          <a:rPr lang="en-GB" sz="2200" b="0" i="1" smtClean="0">
                            <a:latin typeface="Cambria Math"/>
                            <a:ea typeface="Cambria Math" panose="02040503050406030204" pitchFamily="18" charset="0"/>
                          </a:rPr>
                          <m:t>1</m:t>
                        </m:r>
                      </m:sub>
                    </m:sSub>
                    <m:sSub>
                      <m:sSubPr>
                        <m:ctrlPr>
                          <a:rPr lang="en-GB" sz="2200" i="1">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m:t>
                        </m:r>
                        <m:r>
                          <a:rPr lang="en-GB" sz="2200" i="1">
                            <a:latin typeface="Cambria Math"/>
                            <a:ea typeface="Cambria Math" panose="02040503050406030204" pitchFamily="18" charset="0"/>
                          </a:rPr>
                          <m:t> </m:t>
                        </m:r>
                        <m:acc>
                          <m:accPr>
                            <m:chr m:val="̂"/>
                            <m:ctrlPr>
                              <a:rPr lang="en-GB" sz="2200" i="1">
                                <a:latin typeface="Cambria Math" panose="02040503050406030204" pitchFamily="18" charset="0"/>
                                <a:ea typeface="Cambria Math" panose="02040503050406030204" pitchFamily="18" charset="0"/>
                              </a:rPr>
                            </m:ctrlPr>
                          </m:accPr>
                          <m:e>
                            <m:r>
                              <a:rPr lang="en-GB" sz="2200" i="1">
                                <a:latin typeface="Cambria Math"/>
                                <a:ea typeface="Cambria Math"/>
                              </a:rPr>
                              <m:t>𝛽</m:t>
                            </m:r>
                          </m:e>
                        </m:acc>
                      </m:e>
                      <m:sub>
                        <m:r>
                          <a:rPr lang="en-GB" sz="2200" b="0" i="1" smtClean="0">
                            <a:latin typeface="Cambria Math"/>
                            <a:ea typeface="Cambria Math"/>
                          </a:rPr>
                          <m:t>2</m:t>
                        </m:r>
                      </m:sub>
                    </m:sSub>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𝑋</m:t>
                        </m:r>
                      </m:e>
                      <m:sub>
                        <m:r>
                          <a:rPr lang="en-GB" sz="2200" b="0" i="1" smtClean="0">
                            <a:latin typeface="Cambria Math"/>
                            <a:ea typeface="Cambria Math" panose="02040503050406030204" pitchFamily="18" charset="0"/>
                          </a:rPr>
                          <m:t>2</m:t>
                        </m:r>
                        <m:r>
                          <a:rPr lang="en-GB" sz="2200" i="1">
                            <a:latin typeface="Cambria Math"/>
                            <a:ea typeface="Cambria Math" panose="02040503050406030204" pitchFamily="18" charset="0"/>
                          </a:rPr>
                          <m:t>𝑖</m:t>
                        </m:r>
                      </m:sub>
                    </m:sSub>
                  </m:oMath>
                </a14:m>
                <a:endParaRPr lang="en-GB"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467544" y="3645024"/>
                <a:ext cx="8200024" cy="627801"/>
              </a:xfrm>
              <a:prstGeom prst="rect">
                <a:avLst/>
              </a:prstGeom>
              <a:blipFill rotWithShape="1">
                <a:blip r:embed="rId4"/>
                <a:stretch>
                  <a:fillRect l="-967" b="-77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67543" y="4437112"/>
                <a:ext cx="8280921" cy="1748812"/>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GB" b="0" i="1" smtClean="0">
                          <a:latin typeface="Cambria Math"/>
                        </a:rPr>
                        <m:t>𝐿𝑜𝑔</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a:rPr>
                                    <m:t>𝐿</m:t>
                                  </m:r>
                                </m:e>
                              </m:acc>
                            </m:e>
                            <m:sub>
                              <m:r>
                                <a:rPr lang="en-GB" b="0" i="1" smtClean="0">
                                  <a:latin typeface="Cambria Math"/>
                                </a:rPr>
                                <m:t>1</m:t>
                              </m:r>
                            </m:sub>
                          </m:sSub>
                        </m:e>
                      </m:d>
                      <m:r>
                        <a:rPr lang="en-GB" b="0" i="0" smtClean="0">
                          <a:latin typeface="Cambria Math"/>
                        </a:rPr>
                        <m:t>=</m:t>
                      </m:r>
                      <m:nary>
                        <m:naryPr>
                          <m:chr m:val="∑"/>
                          <m:supHide m:val="on"/>
                          <m:ctrlPr>
                            <a:rPr lang="en-GB" b="0" i="1" smtClean="0">
                              <a:latin typeface="Cambria Math" panose="02040503050406030204" pitchFamily="18" charset="0"/>
                            </a:rPr>
                          </m:ctrlPr>
                        </m:naryPr>
                        <m:sub>
                          <m:r>
                            <m:rPr>
                              <m:brk m:alnAt="7"/>
                            </m:rPr>
                            <a:rPr lang="en-GB" b="0" i="1" smtClean="0">
                              <a:latin typeface="Cambria Math"/>
                            </a:rPr>
                            <m:t>𝑖</m:t>
                          </m:r>
                          <m:r>
                            <a:rPr lang="en-GB" b="0" i="1" smtClean="0">
                              <a:latin typeface="Cambria Math"/>
                            </a:rPr>
                            <m:t>=1</m:t>
                          </m:r>
                        </m:sub>
                        <m:sup/>
                        <m:e>
                          <m:r>
                            <a:rPr lang="en-GB" b="0" i="1" smtClean="0">
                              <a:latin typeface="Cambria Math"/>
                            </a:rPr>
                            <m:t>𝑙𝑜𝑔</m:t>
                          </m:r>
                          <m:d>
                            <m:dPr>
                              <m:ctrlPr>
                                <a:rPr lang="en-GB" b="0" i="1" smtClean="0">
                                  <a:latin typeface="Cambria Math" panose="02040503050406030204" pitchFamily="18" charset="0"/>
                                </a:rPr>
                              </m:ctrlPr>
                            </m:dPr>
                            <m:e>
                              <m:f>
                                <m:fPr>
                                  <m:type m:val="noBa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a:rPr>
                                        <m:t>𝑛</m:t>
                                      </m:r>
                                    </m:e>
                                    <m:sub>
                                      <m:r>
                                        <a:rPr lang="en-GB" b="0" i="1" smtClean="0">
                                          <a:latin typeface="Cambria Math"/>
                                        </a:rPr>
                                        <m:t>𝑖</m:t>
                                      </m:r>
                                    </m:sub>
                                  </m:sSub>
                                </m:num>
                                <m:den>
                                  <m:sSub>
                                    <m:sSubPr>
                                      <m:ctrlPr>
                                        <a:rPr lang="en-GB" b="0" i="1" smtClean="0">
                                          <a:latin typeface="Cambria Math" panose="02040503050406030204" pitchFamily="18" charset="0"/>
                                        </a:rPr>
                                      </m:ctrlPr>
                                    </m:sSubPr>
                                    <m:e>
                                      <m:r>
                                        <a:rPr lang="en-GB" b="0" i="1" smtClean="0">
                                          <a:latin typeface="Cambria Math"/>
                                        </a:rPr>
                                        <m:t>𝑦</m:t>
                                      </m:r>
                                    </m:e>
                                    <m:sub>
                                      <m:r>
                                        <a:rPr lang="en-GB" b="0" i="1" smtClean="0">
                                          <a:latin typeface="Cambria Math"/>
                                        </a:rPr>
                                        <m:t>𝑖</m:t>
                                      </m:r>
                                    </m:sub>
                                  </m:sSub>
                                </m:den>
                              </m:f>
                            </m:e>
                          </m:d>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𝑦</m:t>
                              </m:r>
                            </m:e>
                            <m:sub>
                              <m:r>
                                <a:rPr lang="en-GB" b="0" i="1" smtClean="0">
                                  <a:latin typeface="Cambria Math"/>
                                </a:rPr>
                                <m:t>𝑖</m:t>
                              </m:r>
                            </m:sub>
                          </m:sSub>
                          <m:r>
                            <m:rPr>
                              <m:sty m:val="p"/>
                            </m:rPr>
                            <a:rPr lang="en-GB" b="0" i="0" smtClean="0">
                              <a:latin typeface="Cambria Math"/>
                            </a:rPr>
                            <m:t>log</m:t>
                          </m:r>
                          <m:r>
                            <a:rPr lang="en-GB" b="0" i="1" smtClean="0">
                              <a:latin typeface="Cambria Math"/>
                            </a:rPr>
                            <m:t>⁡</m:t>
                          </m:r>
                          <m:d>
                            <m:dPr>
                              <m:ctrlPr>
                                <a:rPr lang="en-GB" b="0" i="1" smtClean="0">
                                  <a:latin typeface="Cambria Math" panose="02040503050406030204" pitchFamily="18" charset="0"/>
                                </a:rPr>
                              </m:ctrlPr>
                            </m:dPr>
                            <m:e>
                              <m:r>
                                <a:rPr lang="en-GB" i="1">
                                  <a:latin typeface="Cambria Math"/>
                                </a:rPr>
                                <m:t>𝑒𝑥𝑝𝑖𝑡</m:t>
                              </m:r>
                              <m:d>
                                <m:dPr>
                                  <m:ctrlPr>
                                    <a:rPr lang="en-GB" i="1">
                                      <a:latin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acc>
                                        <m:accPr>
                                          <m:chr m:val="̂"/>
                                          <m:ctrlPr>
                                            <a:rPr lang="en-GB" i="1">
                                              <a:latin typeface="Cambria Math" panose="02040503050406030204" pitchFamily="18" charset="0"/>
                                              <a:ea typeface="Cambria Math" panose="02040503050406030204" pitchFamily="18" charset="0"/>
                                            </a:rPr>
                                          </m:ctrlPr>
                                        </m:accPr>
                                        <m:e>
                                          <m:r>
                                            <a:rPr lang="en-GB" i="1">
                                              <a:latin typeface="Cambria Math"/>
                                              <a:ea typeface="Cambria Math"/>
                                            </a:rPr>
                                            <m:t>𝛽</m:t>
                                          </m:r>
                                        </m:e>
                                      </m:acc>
                                    </m:e>
                                    <m:sub>
                                      <m:r>
                                        <a:rPr lang="en-GB" i="1">
                                          <a:latin typeface="Cambria Math" panose="02040503050406030204" pitchFamily="18" charset="0"/>
                                          <a:ea typeface="Cambria Math" panose="02040503050406030204" pitchFamily="18" charset="0"/>
                                        </a:rPr>
                                        <m:t>0</m:t>
                                      </m:r>
                                    </m:sub>
                                  </m:sSub>
                                  <m:r>
                                    <a:rPr lang="en-GB" i="1">
                                      <a:latin typeface="Cambria Math"/>
                                      <a:ea typeface="Cambria Math" panose="02040503050406030204" pitchFamily="18" charset="0"/>
                                    </a:rPr>
                                    <m:t> </m:t>
                                  </m:r>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 </m:t>
                                      </m:r>
                                      <m:acc>
                                        <m:accPr>
                                          <m:chr m:val="̂"/>
                                          <m:ctrlPr>
                                            <a:rPr lang="en-GB" i="1">
                                              <a:latin typeface="Cambria Math" panose="02040503050406030204" pitchFamily="18" charset="0"/>
                                              <a:ea typeface="Cambria Math" panose="02040503050406030204" pitchFamily="18" charset="0"/>
                                            </a:rPr>
                                          </m:ctrlPr>
                                        </m:accPr>
                                        <m:e>
                                          <m:r>
                                            <a:rPr lang="en-GB" i="1">
                                              <a:latin typeface="Cambria Math"/>
                                              <a:ea typeface="Cambria Math"/>
                                            </a:rPr>
                                            <m:t>𝛽</m:t>
                                          </m:r>
                                        </m:e>
                                      </m:acc>
                                    </m:e>
                                    <m:sub>
                                      <m:r>
                                        <a:rPr lang="en-GB" i="1">
                                          <a:latin typeface="Cambria Math" panose="02040503050406030204" pitchFamily="18" charset="0"/>
                                          <a:ea typeface="Cambria Math" panose="02040503050406030204" pitchFamily="18" charset="0"/>
                                        </a:rPr>
                                        <m:t>1</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𝑋</m:t>
                                      </m:r>
                                    </m:e>
                                    <m:sub>
                                      <m:r>
                                        <a:rPr lang="en-GB" i="1">
                                          <a:latin typeface="Cambria Math"/>
                                          <a:ea typeface="Cambria Math" panose="02040503050406030204" pitchFamily="18" charset="0"/>
                                        </a:rPr>
                                        <m:t>𝑖</m:t>
                                      </m:r>
                                      <m:r>
                                        <a:rPr lang="en-GB" i="1">
                                          <a:latin typeface="Cambria Math"/>
                                          <a:ea typeface="Cambria Math" panose="02040503050406030204" pitchFamily="18" charset="0"/>
                                        </a:rPr>
                                        <m:t>1</m:t>
                                      </m:r>
                                    </m:sub>
                                  </m:sSub>
                                  <m:r>
                                    <a:rPr lang="en-GB" i="1">
                                      <a:latin typeface="Cambria Math"/>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 </m:t>
                                      </m:r>
                                      <m:acc>
                                        <m:accPr>
                                          <m:chr m:val="̂"/>
                                          <m:ctrlPr>
                                            <a:rPr lang="en-GB" i="1">
                                              <a:latin typeface="Cambria Math" panose="02040503050406030204" pitchFamily="18" charset="0"/>
                                              <a:ea typeface="Cambria Math" panose="02040503050406030204" pitchFamily="18" charset="0"/>
                                            </a:rPr>
                                          </m:ctrlPr>
                                        </m:accPr>
                                        <m:e>
                                          <m:r>
                                            <a:rPr lang="en-GB" i="1">
                                              <a:latin typeface="Cambria Math"/>
                                              <a:ea typeface="Cambria Math"/>
                                            </a:rPr>
                                            <m:t>𝛽</m:t>
                                          </m:r>
                                        </m:e>
                                      </m:acc>
                                    </m:e>
                                    <m:sub>
                                      <m:r>
                                        <a:rPr lang="en-GB" i="1">
                                          <a:latin typeface="Cambria Math"/>
                                          <a:ea typeface="Cambria Math" panose="02040503050406030204" pitchFamily="18" charset="0"/>
                                        </a:rPr>
                                        <m:t>2</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𝑋</m:t>
                                      </m:r>
                                    </m:e>
                                    <m:sub>
                                      <m:r>
                                        <a:rPr lang="en-GB" i="1">
                                          <a:latin typeface="Cambria Math"/>
                                          <a:ea typeface="Cambria Math" panose="02040503050406030204" pitchFamily="18" charset="0"/>
                                        </a:rPr>
                                        <m:t>21</m:t>
                                      </m:r>
                                    </m:sub>
                                  </m:sSub>
                                </m:e>
                              </m:d>
                            </m:e>
                          </m:d>
                          <m:r>
                            <a:rPr lang="en-GB" b="0" i="1" smtClean="0">
                              <a:latin typeface="Cambria Math"/>
                            </a:rPr>
                            <m:t>+</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a:rPr>
                                    <m:t>𝑛</m:t>
                                  </m:r>
                                </m:e>
                                <m:sub>
                                  <m:r>
                                    <a:rPr lang="en-GB" b="0" i="1" smtClean="0">
                                      <a:latin typeface="Cambria Math"/>
                                    </a:rPr>
                                    <m:t>𝑖</m:t>
                                  </m:r>
                                </m:sub>
                              </m:sSub>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𝑦</m:t>
                                  </m:r>
                                </m:e>
                                <m:sub>
                                  <m:r>
                                    <a:rPr lang="en-GB" b="0" i="1" smtClean="0">
                                      <a:latin typeface="Cambria Math"/>
                                    </a:rPr>
                                    <m:t>𝑖</m:t>
                                  </m:r>
                                </m:sub>
                              </m:sSub>
                            </m:e>
                          </m:d>
                          <m:r>
                            <m:rPr>
                              <m:sty m:val="p"/>
                            </m:rPr>
                            <a:rPr lang="en-GB" b="0" i="0" smtClean="0">
                              <a:latin typeface="Cambria Math"/>
                            </a:rPr>
                            <m:t>log</m:t>
                          </m:r>
                          <m:r>
                            <a:rPr lang="en-GB" b="0" i="1" smtClean="0">
                              <a:latin typeface="Cambria Math"/>
                            </a:rPr>
                            <m:t>⁡</m:t>
                          </m:r>
                          <m:d>
                            <m:dPr>
                              <m:ctrlPr>
                                <a:rPr lang="en-GB" b="0" i="1" smtClean="0">
                                  <a:latin typeface="Cambria Math" panose="02040503050406030204" pitchFamily="18" charset="0"/>
                                </a:rPr>
                              </m:ctrlPr>
                            </m:dPr>
                            <m:e>
                              <m:r>
                                <a:rPr lang="en-GB" b="0" i="1" smtClean="0">
                                  <a:latin typeface="Cambria Math"/>
                                </a:rPr>
                                <m:t>1−</m:t>
                              </m:r>
                              <m:r>
                                <a:rPr lang="en-GB" i="1">
                                  <a:latin typeface="Cambria Math"/>
                                </a:rPr>
                                <m:t>𝑒𝑥𝑝𝑖𝑡</m:t>
                              </m:r>
                              <m:d>
                                <m:dPr>
                                  <m:ctrlPr>
                                    <a:rPr lang="en-GB" i="1">
                                      <a:latin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acc>
                                        <m:accPr>
                                          <m:chr m:val="̂"/>
                                          <m:ctrlPr>
                                            <a:rPr lang="en-GB" i="1">
                                              <a:latin typeface="Cambria Math" panose="02040503050406030204" pitchFamily="18" charset="0"/>
                                              <a:ea typeface="Cambria Math" panose="02040503050406030204" pitchFamily="18" charset="0"/>
                                            </a:rPr>
                                          </m:ctrlPr>
                                        </m:accPr>
                                        <m:e>
                                          <m:r>
                                            <a:rPr lang="en-GB" i="1">
                                              <a:latin typeface="Cambria Math"/>
                                              <a:ea typeface="Cambria Math"/>
                                            </a:rPr>
                                            <m:t>𝛽</m:t>
                                          </m:r>
                                        </m:e>
                                      </m:acc>
                                    </m:e>
                                    <m:sub>
                                      <m:r>
                                        <a:rPr lang="en-GB" i="1">
                                          <a:latin typeface="Cambria Math" panose="02040503050406030204" pitchFamily="18" charset="0"/>
                                          <a:ea typeface="Cambria Math" panose="02040503050406030204" pitchFamily="18" charset="0"/>
                                        </a:rPr>
                                        <m:t>0</m:t>
                                      </m:r>
                                    </m:sub>
                                  </m:sSub>
                                  <m:r>
                                    <a:rPr lang="en-GB" i="1">
                                      <a:latin typeface="Cambria Math"/>
                                      <a:ea typeface="Cambria Math" panose="02040503050406030204" pitchFamily="18" charset="0"/>
                                    </a:rPr>
                                    <m:t> </m:t>
                                  </m:r>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 </m:t>
                                      </m:r>
                                      <m:acc>
                                        <m:accPr>
                                          <m:chr m:val="̂"/>
                                          <m:ctrlPr>
                                            <a:rPr lang="en-GB" i="1">
                                              <a:latin typeface="Cambria Math" panose="02040503050406030204" pitchFamily="18" charset="0"/>
                                              <a:ea typeface="Cambria Math" panose="02040503050406030204" pitchFamily="18" charset="0"/>
                                            </a:rPr>
                                          </m:ctrlPr>
                                        </m:accPr>
                                        <m:e>
                                          <m:r>
                                            <a:rPr lang="en-GB" i="1">
                                              <a:latin typeface="Cambria Math"/>
                                              <a:ea typeface="Cambria Math"/>
                                            </a:rPr>
                                            <m:t>𝛽</m:t>
                                          </m:r>
                                        </m:e>
                                      </m:acc>
                                    </m:e>
                                    <m:sub>
                                      <m:r>
                                        <a:rPr lang="en-GB" i="1">
                                          <a:latin typeface="Cambria Math" panose="02040503050406030204" pitchFamily="18" charset="0"/>
                                          <a:ea typeface="Cambria Math" panose="02040503050406030204" pitchFamily="18" charset="0"/>
                                        </a:rPr>
                                        <m:t>1</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𝑋</m:t>
                                      </m:r>
                                    </m:e>
                                    <m:sub>
                                      <m:r>
                                        <a:rPr lang="en-GB" i="1">
                                          <a:latin typeface="Cambria Math"/>
                                          <a:ea typeface="Cambria Math" panose="02040503050406030204" pitchFamily="18" charset="0"/>
                                        </a:rPr>
                                        <m:t>𝑖</m:t>
                                      </m:r>
                                      <m:r>
                                        <a:rPr lang="en-GB" i="1">
                                          <a:latin typeface="Cambria Math"/>
                                          <a:ea typeface="Cambria Math" panose="02040503050406030204" pitchFamily="18" charset="0"/>
                                        </a:rPr>
                                        <m:t>1</m:t>
                                      </m:r>
                                    </m:sub>
                                  </m:sSub>
                                  <m:r>
                                    <a:rPr lang="en-GB" i="1">
                                      <a:latin typeface="Cambria Math"/>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 </m:t>
                                      </m:r>
                                      <m:acc>
                                        <m:accPr>
                                          <m:chr m:val="̂"/>
                                          <m:ctrlPr>
                                            <a:rPr lang="en-GB" i="1">
                                              <a:latin typeface="Cambria Math" panose="02040503050406030204" pitchFamily="18" charset="0"/>
                                              <a:ea typeface="Cambria Math" panose="02040503050406030204" pitchFamily="18" charset="0"/>
                                            </a:rPr>
                                          </m:ctrlPr>
                                        </m:accPr>
                                        <m:e>
                                          <m:r>
                                            <a:rPr lang="en-GB" i="1">
                                              <a:latin typeface="Cambria Math"/>
                                              <a:ea typeface="Cambria Math"/>
                                            </a:rPr>
                                            <m:t>𝛽</m:t>
                                          </m:r>
                                        </m:e>
                                      </m:acc>
                                    </m:e>
                                    <m:sub>
                                      <m:r>
                                        <a:rPr lang="en-GB" i="1">
                                          <a:latin typeface="Cambria Math"/>
                                          <a:ea typeface="Cambria Math" panose="02040503050406030204" pitchFamily="18" charset="0"/>
                                        </a:rPr>
                                        <m:t>2</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a:ea typeface="Cambria Math" panose="02040503050406030204" pitchFamily="18" charset="0"/>
                                        </a:rPr>
                                        <m:t>𝑋</m:t>
                                      </m:r>
                                    </m:e>
                                    <m:sub>
                                      <m:r>
                                        <a:rPr lang="en-GB" i="1">
                                          <a:latin typeface="Cambria Math"/>
                                          <a:ea typeface="Cambria Math" panose="02040503050406030204" pitchFamily="18" charset="0"/>
                                        </a:rPr>
                                        <m:t>21</m:t>
                                      </m:r>
                                    </m:sub>
                                  </m:sSub>
                                </m:e>
                              </m:d>
                            </m:e>
                          </m:d>
                        </m:e>
                      </m:nary>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467543" y="4437112"/>
                <a:ext cx="8280921" cy="1748812"/>
              </a:xfrm>
              <a:prstGeom prst="rect">
                <a:avLst/>
              </a:prstGeom>
              <a:blipFill rotWithShape="1">
                <a:blip r:embed="rId5"/>
                <a:stretch>
                  <a:fillRect/>
                </a:stretch>
              </a:blipFill>
            </p:spPr>
            <p:txBody>
              <a:bodyPr/>
              <a:lstStyle/>
              <a:p>
                <a:r>
                  <a:rPr lang="en-GB">
                    <a:noFill/>
                  </a:rPr>
                  <a:t> </a:t>
                </a:r>
              </a:p>
            </p:txBody>
          </p:sp>
        </mc:Fallback>
      </mc:AlternateContent>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Goodness of fit</a:t>
            </a:r>
          </a:p>
        </p:txBody>
      </p:sp>
    </p:spTree>
    <p:extLst>
      <p:ext uri="{BB962C8B-B14F-4D97-AF65-F5344CB8AC3E}">
        <p14:creationId xmlns:p14="http://schemas.microsoft.com/office/powerpoint/2010/main" val="427200538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294</a:t>
            </a:fld>
            <a:endParaRPr lang="en-GB" dirty="0">
              <a:solidFill>
                <a:schemeClr val="tx2"/>
              </a:solidFill>
            </a:endParaRPr>
          </a:p>
        </p:txBody>
      </p:sp>
      <p:sp>
        <p:nvSpPr>
          <p:cNvPr id="6" name="TextBox 5"/>
          <p:cNvSpPr txBox="1"/>
          <p:nvPr/>
        </p:nvSpPr>
        <p:spPr>
          <a:xfrm>
            <a:off x="467544" y="1076398"/>
            <a:ext cx="3902946" cy="600164"/>
          </a:xfrm>
          <a:prstGeom prst="rect">
            <a:avLst/>
          </a:prstGeom>
          <a:noFill/>
        </p:spPr>
        <p:txBody>
          <a:bodyPr wrap="square" rtlCol="0">
            <a:spAutoFit/>
          </a:bodyPr>
          <a:lstStyle/>
          <a:p>
            <a:pPr marL="436563" lvl="1" indent="-342900" algn="just">
              <a:lnSpc>
                <a:spcPct val="150000"/>
              </a:lnSpc>
              <a:buClr>
                <a:schemeClr val="tx2"/>
              </a:buClr>
              <a:buFont typeface="Arial" panose="020B0604020202020204" pitchFamily="34" charset="0"/>
              <a:buChar char="•"/>
            </a:pPr>
            <a:r>
              <a:rPr lang="en-GB" sz="2200" b="1" dirty="0"/>
              <a:t>Deviance (D)</a:t>
            </a:r>
          </a:p>
        </p:txBody>
      </p:sp>
      <mc:AlternateContent xmlns:mc="http://schemas.openxmlformats.org/markup-compatibility/2006" xmlns:a14="http://schemas.microsoft.com/office/drawing/2010/main">
        <mc:Choice Requires="a14">
          <p:sp>
            <p:nvSpPr>
              <p:cNvPr id="10" name="TextBox 9"/>
              <p:cNvSpPr txBox="1"/>
              <p:nvPr/>
            </p:nvSpPr>
            <p:spPr>
              <a:xfrm>
                <a:off x="467544" y="1772816"/>
                <a:ext cx="8280920" cy="1107996"/>
              </a:xfrm>
              <a:prstGeom prst="rect">
                <a:avLst/>
              </a:prstGeom>
              <a:noFill/>
            </p:spPr>
            <p:txBody>
              <a:bodyPr wrap="square" rtlCol="0">
                <a:spAutoFit/>
              </a:bodyPr>
              <a:lstStyle/>
              <a:p>
                <a:pPr marL="93663" lvl="1" algn="just">
                  <a:lnSpc>
                    <a:spcPct val="150000"/>
                  </a:lnSpc>
                </a:pPr>
                <a:r>
                  <a:rPr lang="en-GB" sz="2200" dirty="0"/>
                  <a:t>The difference in goodness of fit between two models can be quantified by </a:t>
                </a:r>
                <a:r>
                  <a:rPr lang="en-GB" sz="2200" b="1" dirty="0"/>
                  <a:t>Deviance (</a:t>
                </a:r>
                <a14:m>
                  <m:oMath xmlns:m="http://schemas.openxmlformats.org/officeDocument/2006/math">
                    <m:r>
                      <a:rPr lang="en-GB" sz="2200" b="1" i="1" dirty="0" smtClean="0">
                        <a:latin typeface="Cambria Math"/>
                      </a:rPr>
                      <m:t>𝑫</m:t>
                    </m:r>
                  </m:oMath>
                </a14:m>
                <a:r>
                  <a:rPr lang="en-GB" sz="2200" b="1" dirty="0"/>
                  <a:t>)</a:t>
                </a:r>
                <a:r>
                  <a:rPr lang="en-GB" sz="2200" dirty="0"/>
                  <a:t>:</a:t>
                </a:r>
              </a:p>
            </p:txBody>
          </p:sp>
        </mc:Choice>
        <mc:Fallback xmlns="">
          <p:sp>
            <p:nvSpPr>
              <p:cNvPr id="10" name="TextBox 9"/>
              <p:cNvSpPr txBox="1">
                <a:spLocks noRot="1" noChangeAspect="1" noMove="1" noResize="1" noEditPoints="1" noAdjustHandles="1" noChangeArrowheads="1" noChangeShapeType="1" noTextEdit="1"/>
              </p:cNvSpPr>
              <p:nvPr/>
            </p:nvSpPr>
            <p:spPr>
              <a:xfrm>
                <a:off x="467544" y="1772816"/>
                <a:ext cx="8280920" cy="1107996"/>
              </a:xfrm>
              <a:prstGeom prst="rect">
                <a:avLst/>
              </a:prstGeom>
              <a:blipFill rotWithShape="1">
                <a:blip r:embed="rId2"/>
                <a:stretch>
                  <a:fillRect r="-957" b="-43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992671" y="3068960"/>
                <a:ext cx="3851824" cy="789062"/>
              </a:xfrm>
              <a:prstGeom prst="rect">
                <a:avLst/>
              </a:prstGeom>
            </p:spPr>
            <p:txBody>
              <a:bodyPr wrap="none">
                <a:spAutoFit/>
              </a:bodyPr>
              <a:lstStyle/>
              <a:p>
                <a:pPr marL="1800225" indent="-1800225">
                  <a:lnSpc>
                    <a:spcPct val="150000"/>
                  </a:lnSpc>
                </a:pPr>
                <a:r>
                  <a:rPr lang="en-GB" sz="2200" dirty="0">
                    <a:latin typeface="Cambria Math" panose="02040503050406030204" pitchFamily="18" charset="0"/>
                    <a:ea typeface="Cambria Math" panose="02040503050406030204" pitchFamily="18" charset="0"/>
                    <a:cs typeface="Arial" panose="020B0604020202020204" pitchFamily="34" charset="0"/>
                  </a:rPr>
                  <a:t>D= </a:t>
                </a:r>
                <a14:m>
                  <m:oMath xmlns:m="http://schemas.openxmlformats.org/officeDocument/2006/math">
                    <m:r>
                      <a:rPr lang="en-GB" sz="2200" b="0" i="1" smtClean="0">
                        <a:latin typeface="Cambria Math"/>
                        <a:ea typeface="Cambria Math" panose="02040503050406030204" pitchFamily="18" charset="0"/>
                      </a:rPr>
                      <m:t>−2</m:t>
                    </m:r>
                    <m:r>
                      <a:rPr lang="en-GB" sz="2200" i="1">
                        <a:latin typeface="Cambria Math"/>
                      </a:rPr>
                      <m:t>𝐿𝑜𝑔</m:t>
                    </m:r>
                    <m:d>
                      <m:dPr>
                        <m:ctrlPr>
                          <a:rPr lang="en-GB" sz="2200" i="1">
                            <a:latin typeface="Cambria Math" panose="02040503050406030204" pitchFamily="18" charset="0"/>
                          </a:rPr>
                        </m:ctrlPr>
                      </m:dPr>
                      <m:e>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𝐿</m:t>
                                </m:r>
                              </m:e>
                            </m:acc>
                          </m:e>
                          <m:sub>
                            <m:r>
                              <a:rPr lang="en-GB" sz="2200" i="1">
                                <a:latin typeface="Cambria Math"/>
                              </a:rPr>
                              <m:t>0</m:t>
                            </m:r>
                          </m:sub>
                        </m:sSub>
                      </m:e>
                    </m:d>
                    <m:r>
                      <a:rPr lang="en-GB" sz="2200" b="0" i="0" smtClean="0">
                        <a:latin typeface="Cambria Math"/>
                      </a:rPr>
                      <m:t>−</m:t>
                    </m:r>
                    <m:d>
                      <m:dPr>
                        <m:ctrlPr>
                          <a:rPr lang="en-GB" sz="2200" i="1" dirty="0" smtClean="0">
                            <a:latin typeface="Cambria Math" panose="02040503050406030204" pitchFamily="18" charset="0"/>
                          </a:rPr>
                        </m:ctrlPr>
                      </m:dPr>
                      <m:e>
                        <m:r>
                          <a:rPr lang="en-GB" sz="2200" b="0" i="1" dirty="0" smtClean="0">
                            <a:latin typeface="Cambria Math"/>
                          </a:rPr>
                          <m:t>−</m:t>
                        </m:r>
                        <m:r>
                          <a:rPr lang="en-GB" sz="2200" i="1">
                            <a:latin typeface="Cambria Math"/>
                          </a:rPr>
                          <m:t>𝐿𝑜𝑔</m:t>
                        </m:r>
                        <m:d>
                          <m:dPr>
                            <m:ctrlPr>
                              <a:rPr lang="en-GB" sz="2200" i="1">
                                <a:latin typeface="Cambria Math" panose="02040503050406030204" pitchFamily="18" charset="0"/>
                              </a:rPr>
                            </m:ctrlPr>
                          </m:dPr>
                          <m:e>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𝐿</m:t>
                                    </m:r>
                                  </m:e>
                                </m:acc>
                              </m:e>
                              <m:sub>
                                <m:r>
                                  <a:rPr lang="en-GB" sz="2200" i="1">
                                    <a:latin typeface="Cambria Math"/>
                                  </a:rPr>
                                  <m:t>1</m:t>
                                </m:r>
                              </m:sub>
                            </m:sSub>
                          </m:e>
                        </m:d>
                      </m:e>
                    </m:d>
                  </m:oMath>
                </a14:m>
                <a:endParaRPr lang="en-GB" sz="2200" dirty="0"/>
              </a:p>
            </p:txBody>
          </p:sp>
        </mc:Choice>
        <mc:Fallback xmlns="">
          <p:sp>
            <p:nvSpPr>
              <p:cNvPr id="5" name="Rectangle 4"/>
              <p:cNvSpPr>
                <a:spLocks noRot="1" noChangeAspect="1" noMove="1" noResize="1" noEditPoints="1" noAdjustHandles="1" noChangeArrowheads="1" noChangeShapeType="1" noTextEdit="1"/>
              </p:cNvSpPr>
              <p:nvPr/>
            </p:nvSpPr>
            <p:spPr>
              <a:xfrm>
                <a:off x="1992671" y="3068960"/>
                <a:ext cx="3851824" cy="789062"/>
              </a:xfrm>
              <a:prstGeom prst="rect">
                <a:avLst/>
              </a:prstGeom>
              <a:blipFill rotWithShape="1">
                <a:blip r:embed="rId3"/>
                <a:stretch>
                  <a:fillRect l="-2057" b="-23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192404" y="4005064"/>
                <a:ext cx="3365217" cy="612091"/>
              </a:xfrm>
              <a:prstGeom prst="rect">
                <a:avLst/>
              </a:prstGeom>
            </p:spPr>
            <p:txBody>
              <a:bodyPr wrap="none">
                <a:spAutoFit/>
              </a:bodyPr>
              <a:lstStyle/>
              <a:p>
                <a:pPr marL="1800225" indent="-1800225">
                  <a:lnSpc>
                    <a:spcPct val="150000"/>
                  </a:lnSpc>
                </a:pPr>
                <a:r>
                  <a:rPr lang="en-GB" sz="2200" dirty="0">
                    <a:latin typeface="Cambria Math" panose="02040503050406030204" pitchFamily="18" charset="0"/>
                    <a:ea typeface="Cambria Math" panose="02040503050406030204" pitchFamily="18" charset="0"/>
                    <a:cs typeface="Arial" panose="020B0604020202020204" pitchFamily="34" charset="0"/>
                  </a:rPr>
                  <a:t>D= </a:t>
                </a:r>
                <a14:m>
                  <m:oMath xmlns:m="http://schemas.openxmlformats.org/officeDocument/2006/math">
                    <m:r>
                      <a:rPr lang="en-GB" sz="2200" b="0" i="1" smtClean="0">
                        <a:latin typeface="Cambria Math"/>
                        <a:ea typeface="Cambria Math" panose="02040503050406030204" pitchFamily="18" charset="0"/>
                      </a:rPr>
                      <m:t>−2</m:t>
                    </m:r>
                    <m:r>
                      <a:rPr lang="en-GB" sz="2200" i="1">
                        <a:latin typeface="Cambria Math"/>
                      </a:rPr>
                      <m:t>𝐿𝑜𝑔</m:t>
                    </m:r>
                    <m:d>
                      <m:dPr>
                        <m:ctrlPr>
                          <a:rPr lang="en-GB" sz="2200" i="1">
                            <a:latin typeface="Cambria Math" panose="02040503050406030204" pitchFamily="18" charset="0"/>
                          </a:rPr>
                        </m:ctrlPr>
                      </m:dPr>
                      <m:e>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𝐿</m:t>
                                </m:r>
                              </m:e>
                            </m:acc>
                          </m:e>
                          <m:sub>
                            <m:r>
                              <a:rPr lang="en-GB" sz="2200" i="1">
                                <a:latin typeface="Cambria Math"/>
                              </a:rPr>
                              <m:t>0</m:t>
                            </m:r>
                          </m:sub>
                        </m:sSub>
                      </m:e>
                    </m:d>
                    <m:r>
                      <a:rPr lang="en-GB" sz="2200" b="0" i="1" smtClean="0">
                        <a:latin typeface="Cambria Math"/>
                      </a:rPr>
                      <m:t>+</m:t>
                    </m:r>
                    <m:r>
                      <a:rPr lang="en-GB" sz="2200" i="1">
                        <a:latin typeface="Cambria Math"/>
                      </a:rPr>
                      <m:t>𝐿𝑜𝑔</m:t>
                    </m:r>
                    <m:d>
                      <m:dPr>
                        <m:ctrlPr>
                          <a:rPr lang="en-GB" sz="2200" i="1">
                            <a:latin typeface="Cambria Math" panose="02040503050406030204" pitchFamily="18" charset="0"/>
                          </a:rPr>
                        </m:ctrlPr>
                      </m:dPr>
                      <m:e>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𝐿</m:t>
                                </m:r>
                              </m:e>
                            </m:acc>
                          </m:e>
                          <m:sub>
                            <m:r>
                              <a:rPr lang="en-GB" sz="2200" i="1">
                                <a:latin typeface="Cambria Math"/>
                              </a:rPr>
                              <m:t>1</m:t>
                            </m:r>
                          </m:sub>
                        </m:sSub>
                      </m:e>
                    </m:d>
                  </m:oMath>
                </a14:m>
                <a:endParaRPr lang="en-GB" sz="2200" dirty="0"/>
              </a:p>
            </p:txBody>
          </p:sp>
        </mc:Choice>
        <mc:Fallback xmlns="">
          <p:sp>
            <p:nvSpPr>
              <p:cNvPr id="12" name="Rectangle 11"/>
              <p:cNvSpPr>
                <a:spLocks noRot="1" noChangeAspect="1" noMove="1" noResize="1" noEditPoints="1" noAdjustHandles="1" noChangeArrowheads="1" noChangeShapeType="1" noTextEdit="1"/>
              </p:cNvSpPr>
              <p:nvPr/>
            </p:nvSpPr>
            <p:spPr>
              <a:xfrm>
                <a:off x="2192404" y="4005064"/>
                <a:ext cx="3365217" cy="612091"/>
              </a:xfrm>
              <a:prstGeom prst="rect">
                <a:avLst/>
              </a:prstGeom>
              <a:blipFill rotWithShape="1">
                <a:blip r:embed="rId4"/>
                <a:stretch>
                  <a:fillRect l="-2355" r="-1630" b="-15000"/>
                </a:stretch>
              </a:blipFill>
            </p:spPr>
            <p:txBody>
              <a:bodyPr/>
              <a:lstStyle/>
              <a:p>
                <a:r>
                  <a:rPr lang="en-GB">
                    <a:noFill/>
                  </a:rPr>
                  <a:t> </a:t>
                </a:r>
              </a:p>
            </p:txBody>
          </p:sp>
        </mc:Fallback>
      </mc:AlternateContent>
      <p:sp>
        <p:nvSpPr>
          <p:cNvPr id="13" name="TextBox 12"/>
          <p:cNvSpPr txBox="1"/>
          <p:nvPr/>
        </p:nvSpPr>
        <p:spPr>
          <a:xfrm>
            <a:off x="467544" y="5229200"/>
            <a:ext cx="8056512" cy="600164"/>
          </a:xfrm>
          <a:prstGeom prst="rect">
            <a:avLst/>
          </a:prstGeom>
          <a:noFill/>
        </p:spPr>
        <p:txBody>
          <a:bodyPr wrap="square" rtlCol="0">
            <a:spAutoFit/>
          </a:bodyPr>
          <a:lstStyle/>
          <a:p>
            <a:pPr marL="436563" lvl="1" indent="-342900" algn="just">
              <a:lnSpc>
                <a:spcPct val="150000"/>
              </a:lnSpc>
              <a:buClr>
                <a:schemeClr val="tx2"/>
              </a:buClr>
              <a:buFont typeface="Arial" panose="020B0604020202020204" pitchFamily="34" charset="0"/>
              <a:buChar char="•"/>
            </a:pPr>
            <a:r>
              <a:rPr lang="en-GB" sz="2200" dirty="0"/>
              <a:t>The model with the bigger likelihood is the better model</a:t>
            </a:r>
            <a:r>
              <a:rPr lang="en-GB" sz="2200" b="1" dirty="0">
                <a:solidFill>
                  <a:srgbClr val="FF0000"/>
                </a:solidFill>
              </a:rPr>
              <a:t>???</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Goodness of fit</a:t>
            </a:r>
          </a:p>
        </p:txBody>
      </p:sp>
    </p:spTree>
    <p:extLst>
      <p:ext uri="{BB962C8B-B14F-4D97-AF65-F5344CB8AC3E}">
        <p14:creationId xmlns:p14="http://schemas.microsoft.com/office/powerpoint/2010/main" val="20068065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295</a:t>
            </a:fld>
            <a:endParaRPr lang="en-GB" dirty="0">
              <a:solidFill>
                <a:schemeClr val="tx2"/>
              </a:solidFill>
            </a:endParaRPr>
          </a:p>
        </p:txBody>
      </p:sp>
      <mc:AlternateContent xmlns:mc="http://schemas.openxmlformats.org/markup-compatibility/2006" xmlns:a14="http://schemas.microsoft.com/office/drawing/2010/main">
        <mc:Choice Requires="a14">
          <p:sp>
            <p:nvSpPr>
              <p:cNvPr id="7" name="TextBox 6"/>
              <p:cNvSpPr txBox="1"/>
              <p:nvPr/>
            </p:nvSpPr>
            <p:spPr>
              <a:xfrm>
                <a:off x="459647" y="1412776"/>
                <a:ext cx="8208912" cy="1553054"/>
              </a:xfrm>
              <a:prstGeom prst="rect">
                <a:avLst/>
              </a:prstGeom>
              <a:noFill/>
            </p:spPr>
            <p:txBody>
              <a:bodyPr wrap="square" rtlCol="0">
                <a:spAutoFit/>
              </a:bodyPr>
              <a:lstStyle/>
              <a:p>
                <a:pPr marL="93663" lvl="1" algn="just">
                  <a:lnSpc>
                    <a:spcPct val="150000"/>
                  </a:lnSpc>
                </a:pPr>
                <a:r>
                  <a:rPr lang="en-GB" sz="2200" dirty="0"/>
                  <a:t>The complexity  of a model can be quantified as the number of parameters (</a:t>
                </a:r>
                <a14:m>
                  <m:oMath xmlns:m="http://schemas.openxmlformats.org/officeDocument/2006/math">
                    <m:r>
                      <a:rPr lang="en-GB" sz="2200" b="0" i="1" smtClean="0">
                        <a:latin typeface="Cambria Math"/>
                      </a:rPr>
                      <m:t>𝑘</m:t>
                    </m:r>
                  </m:oMath>
                </a14:m>
                <a:r>
                  <a:rPr lang="en-GB" sz="2200" dirty="0"/>
                  <a:t>) to be estimated in the model. Alternative this can also be defined as the degree of freedom.</a:t>
                </a:r>
              </a:p>
            </p:txBody>
          </p:sp>
        </mc:Choice>
        <mc:Fallback xmlns="">
          <p:sp>
            <p:nvSpPr>
              <p:cNvPr id="7" name="TextBox 6"/>
              <p:cNvSpPr txBox="1">
                <a:spLocks noRot="1" noChangeAspect="1" noMove="1" noResize="1" noEditPoints="1" noAdjustHandles="1" noChangeArrowheads="1" noChangeShapeType="1" noTextEdit="1"/>
              </p:cNvSpPr>
              <p:nvPr/>
            </p:nvSpPr>
            <p:spPr>
              <a:xfrm>
                <a:off x="459647" y="1412776"/>
                <a:ext cx="8208912" cy="1553054"/>
              </a:xfrm>
              <a:prstGeom prst="rect">
                <a:avLst/>
              </a:prstGeom>
              <a:blipFill rotWithShape="1">
                <a:blip r:embed="rId2"/>
                <a:stretch>
                  <a:fillRect r="-965" b="-7059"/>
                </a:stretch>
              </a:blipFill>
            </p:spPr>
            <p:txBody>
              <a:bodyPr/>
              <a:lstStyle/>
              <a:p>
                <a:r>
                  <a:rPr lang="en-GB">
                    <a:noFill/>
                  </a:rPr>
                  <a:t> </a:t>
                </a:r>
              </a:p>
            </p:txBody>
          </p:sp>
        </mc:Fallback>
      </mc:AlternateContent>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Complexity</a:t>
            </a:r>
          </a:p>
        </p:txBody>
      </p:sp>
      <mc:AlternateContent xmlns:mc="http://schemas.openxmlformats.org/markup-compatibility/2006" xmlns:a14="http://schemas.microsoft.com/office/drawing/2010/main">
        <mc:Choice Requires="a14">
          <p:sp>
            <p:nvSpPr>
              <p:cNvPr id="9" name="TextBox 8"/>
              <p:cNvSpPr txBox="1"/>
              <p:nvPr/>
            </p:nvSpPr>
            <p:spPr>
              <a:xfrm>
                <a:off x="459647" y="3212976"/>
                <a:ext cx="8180805" cy="627801"/>
              </a:xfrm>
              <a:prstGeom prst="rect">
                <a:avLst/>
              </a:prstGeom>
              <a:noFill/>
            </p:spPr>
            <p:txBody>
              <a:bodyPr wrap="square" rtlCol="0">
                <a:spAutoFit/>
              </a:bodyPr>
              <a:lstStyle/>
              <a:p>
                <a:pPr marL="1800225" indent="-1800225">
                  <a:lnSpc>
                    <a:spcPct val="150000"/>
                  </a:lnSpc>
                </a:pPr>
                <a:r>
                  <a:rPr lang="en-GB" sz="2200" dirty="0"/>
                  <a:t>Model 0: </a:t>
                </a: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GB" sz="2200" i="1" dirty="0" smtClean="0">
                                <a:latin typeface="Cambria Math" panose="02040503050406030204" pitchFamily="18" charset="0"/>
                                <a:ea typeface="Cambria Math"/>
                                <a:cs typeface="Arial" panose="020B0604020202020204" pitchFamily="34" charset="0"/>
                              </a:rPr>
                            </m:ctrlPr>
                          </m:sSubPr>
                          <m:e>
                            <m:acc>
                              <m:accPr>
                                <m:chr m:val="̂"/>
                                <m:ctrlPr>
                                  <a:rPr lang="en-GB" sz="2200" i="1" dirty="0" smtClean="0">
                                    <a:latin typeface="Cambria Math" panose="02040503050406030204" pitchFamily="18" charset="0"/>
                                    <a:ea typeface="Cambria Math"/>
                                    <a:cs typeface="Arial" panose="020B0604020202020204" pitchFamily="34" charset="0"/>
                                  </a:rPr>
                                </m:ctrlPr>
                              </m:accPr>
                              <m:e>
                                <m:r>
                                  <a:rPr lang="en-GB" sz="2200" i="1" dirty="0" smtClean="0">
                                    <a:latin typeface="Cambria Math"/>
                                    <a:ea typeface="Cambria Math"/>
                                    <a:cs typeface="Arial" panose="020B0604020202020204" pitchFamily="34" charset="0"/>
                                  </a:rPr>
                                  <m:t>𝜋</m:t>
                                </m:r>
                              </m:e>
                            </m:acc>
                          </m:e>
                          <m:sub>
                            <m:r>
                              <a:rPr lang="en-GB" sz="2200" b="0" i="1" dirty="0" smtClean="0">
                                <a:latin typeface="Cambria Math"/>
                                <a:ea typeface="Cambria Math"/>
                                <a:cs typeface="Arial" panose="020B0604020202020204" pitchFamily="34" charset="0"/>
                              </a:rPr>
                              <m:t>𝑖</m:t>
                            </m:r>
                          </m:sub>
                        </m:sSub>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𝑥</m:t>
                        </m:r>
                        <m:r>
                          <a:rPr lang="en-GB" sz="2200" i="1" dirty="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0</m:t>
                        </m:r>
                      </m:sub>
                    </m:sSub>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1</m:t>
                        </m:r>
                      </m:sub>
                    </m:sSub>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𝑋</m:t>
                        </m:r>
                      </m:e>
                      <m:sub>
                        <m:r>
                          <a:rPr lang="en-GB" sz="2200" b="0" i="1" smtClean="0">
                            <a:latin typeface="Cambria Math"/>
                            <a:ea typeface="Cambria Math" panose="02040503050406030204" pitchFamily="18" charset="0"/>
                          </a:rPr>
                          <m:t>𝑖</m:t>
                        </m:r>
                        <m:r>
                          <a:rPr lang="en-GB" sz="2200" b="0" i="1" smtClean="0">
                            <a:latin typeface="Cambria Math"/>
                            <a:ea typeface="Cambria Math" panose="02040503050406030204" pitchFamily="18" charset="0"/>
                          </a:rPr>
                          <m:t>1</m:t>
                        </m:r>
                      </m:sub>
                    </m:sSub>
                  </m:oMath>
                </a14:m>
                <a:endParaRPr lang="en-GB"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459647" y="3212976"/>
                <a:ext cx="8180805" cy="627801"/>
              </a:xfrm>
              <a:prstGeom prst="rect">
                <a:avLst/>
              </a:prstGeom>
              <a:blipFill rotWithShape="1">
                <a:blip r:embed="rId3"/>
                <a:stretch>
                  <a:fillRect l="-894" b="-77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907704" y="4150241"/>
                <a:ext cx="4521991"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𝑘</m:t>
                          </m:r>
                        </m:e>
                        <m:sub>
                          <m:r>
                            <a:rPr lang="en-GB" sz="2200" b="0" i="1" smtClean="0">
                              <a:latin typeface="Cambria Math"/>
                            </a:rPr>
                            <m:t>0</m:t>
                          </m:r>
                        </m:sub>
                      </m:sSub>
                      <m:r>
                        <a:rPr lang="en-GB" sz="2200" b="0" i="1" smtClean="0">
                          <a:latin typeface="Cambria Math"/>
                        </a:rPr>
                        <m:t>=2</m:t>
                      </m:r>
                    </m:oMath>
                  </m:oMathPara>
                </a14:m>
                <a:endParaRPr lang="en-GB"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1907704" y="4150241"/>
                <a:ext cx="4521991" cy="430887"/>
              </a:xfrm>
              <a:prstGeom prst="rect">
                <a:avLst/>
              </a:prstGeom>
              <a:blipFill rotWithShape="1">
                <a:blip r:embed="rId4"/>
                <a:stretch>
                  <a:fillRect b="-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59647" y="4797152"/>
                <a:ext cx="8072793" cy="627801"/>
              </a:xfrm>
              <a:prstGeom prst="rect">
                <a:avLst/>
              </a:prstGeom>
              <a:noFill/>
            </p:spPr>
            <p:txBody>
              <a:bodyPr wrap="square" rtlCol="0">
                <a:spAutoFit/>
              </a:bodyPr>
              <a:lstStyle/>
              <a:p>
                <a:pPr marL="1800225" indent="-1800225">
                  <a:lnSpc>
                    <a:spcPct val="150000"/>
                  </a:lnSpc>
                </a:pPr>
                <a:r>
                  <a:rPr lang="en-GB" sz="2200" dirty="0"/>
                  <a:t>Model 1: </a:t>
                </a: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GB" sz="2200" i="1" dirty="0" smtClean="0">
                                <a:latin typeface="Cambria Math" panose="02040503050406030204" pitchFamily="18" charset="0"/>
                                <a:ea typeface="Cambria Math"/>
                                <a:cs typeface="Arial" panose="020B0604020202020204" pitchFamily="34" charset="0"/>
                              </a:rPr>
                            </m:ctrlPr>
                          </m:sSubPr>
                          <m:e>
                            <m:acc>
                              <m:accPr>
                                <m:chr m:val="̂"/>
                                <m:ctrlPr>
                                  <a:rPr lang="en-GB" sz="2200" i="1" dirty="0" smtClean="0">
                                    <a:latin typeface="Cambria Math" panose="02040503050406030204" pitchFamily="18" charset="0"/>
                                    <a:ea typeface="Cambria Math"/>
                                    <a:cs typeface="Arial" panose="020B0604020202020204" pitchFamily="34" charset="0"/>
                                  </a:rPr>
                                </m:ctrlPr>
                              </m:accPr>
                              <m:e>
                                <m:r>
                                  <a:rPr lang="en-GB" sz="2200" i="1" dirty="0" smtClean="0">
                                    <a:latin typeface="Cambria Math"/>
                                    <a:ea typeface="Cambria Math"/>
                                    <a:cs typeface="Arial" panose="020B0604020202020204" pitchFamily="34" charset="0"/>
                                  </a:rPr>
                                  <m:t>𝜋</m:t>
                                </m:r>
                              </m:e>
                            </m:acc>
                          </m:e>
                          <m:sub>
                            <m:r>
                              <a:rPr lang="en-GB" sz="2200" b="0" i="1" dirty="0" smtClean="0">
                                <a:latin typeface="Cambria Math"/>
                                <a:ea typeface="Cambria Math"/>
                                <a:cs typeface="Arial" panose="020B0604020202020204" pitchFamily="34" charset="0"/>
                              </a:rPr>
                              <m:t>𝑖</m:t>
                            </m:r>
                          </m:sub>
                        </m:sSub>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𝑥</m:t>
                        </m:r>
                        <m:r>
                          <a:rPr lang="en-GB" sz="2200" i="1" dirty="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0</m:t>
                        </m:r>
                      </m:sub>
                    </m:sSub>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1</m:t>
                        </m:r>
                      </m:sub>
                    </m:sSub>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𝑋</m:t>
                        </m:r>
                      </m:e>
                      <m:sub>
                        <m:r>
                          <a:rPr lang="en-GB" sz="2200" b="0" i="1" smtClean="0">
                            <a:latin typeface="Cambria Math"/>
                            <a:ea typeface="Cambria Math" panose="02040503050406030204" pitchFamily="18" charset="0"/>
                          </a:rPr>
                          <m:t>𝑖</m:t>
                        </m:r>
                        <m:r>
                          <a:rPr lang="en-GB" sz="2200" b="0" i="1" smtClean="0">
                            <a:latin typeface="Cambria Math"/>
                            <a:ea typeface="Cambria Math" panose="02040503050406030204" pitchFamily="18" charset="0"/>
                          </a:rPr>
                          <m:t>1</m:t>
                        </m:r>
                      </m:sub>
                    </m:sSub>
                    <m:sSub>
                      <m:sSubPr>
                        <m:ctrlPr>
                          <a:rPr lang="en-GB" sz="2200" i="1">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m:t>
                        </m:r>
                        <m:r>
                          <a:rPr lang="en-GB" sz="2200" i="1">
                            <a:latin typeface="Cambria Math"/>
                            <a:ea typeface="Cambria Math" panose="02040503050406030204" pitchFamily="18" charset="0"/>
                          </a:rPr>
                          <m:t> </m:t>
                        </m:r>
                        <m:acc>
                          <m:accPr>
                            <m:chr m:val="̂"/>
                            <m:ctrlPr>
                              <a:rPr lang="en-GB" sz="2200" i="1">
                                <a:latin typeface="Cambria Math" panose="02040503050406030204" pitchFamily="18" charset="0"/>
                                <a:ea typeface="Cambria Math" panose="02040503050406030204" pitchFamily="18" charset="0"/>
                              </a:rPr>
                            </m:ctrlPr>
                          </m:accPr>
                          <m:e>
                            <m:r>
                              <a:rPr lang="en-GB" sz="2200" i="1">
                                <a:latin typeface="Cambria Math"/>
                                <a:ea typeface="Cambria Math"/>
                              </a:rPr>
                              <m:t>𝛽</m:t>
                            </m:r>
                          </m:e>
                        </m:acc>
                      </m:e>
                      <m:sub>
                        <m:r>
                          <a:rPr lang="en-GB" sz="2200" b="0" i="1" smtClean="0">
                            <a:latin typeface="Cambria Math"/>
                            <a:ea typeface="Cambria Math"/>
                          </a:rPr>
                          <m:t>2</m:t>
                        </m:r>
                      </m:sub>
                    </m:sSub>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𝑋</m:t>
                        </m:r>
                      </m:e>
                      <m:sub>
                        <m:r>
                          <a:rPr lang="en-GB" sz="2200" b="0" i="1" smtClean="0">
                            <a:latin typeface="Cambria Math"/>
                            <a:ea typeface="Cambria Math" panose="02040503050406030204" pitchFamily="18" charset="0"/>
                          </a:rPr>
                          <m:t>2</m:t>
                        </m:r>
                        <m:r>
                          <a:rPr lang="en-GB" sz="2200" i="1">
                            <a:latin typeface="Cambria Math"/>
                            <a:ea typeface="Cambria Math" panose="02040503050406030204" pitchFamily="18" charset="0"/>
                          </a:rPr>
                          <m:t>𝑖</m:t>
                        </m:r>
                      </m:sub>
                    </m:sSub>
                  </m:oMath>
                </a14:m>
                <a:endParaRPr lang="en-GB" sz="2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459647" y="4797152"/>
                <a:ext cx="8072793" cy="627801"/>
              </a:xfrm>
              <a:prstGeom prst="rect">
                <a:avLst/>
              </a:prstGeom>
              <a:blipFill rotWithShape="1">
                <a:blip r:embed="rId5"/>
                <a:stretch>
                  <a:fillRect l="-906" b="-77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051720" y="5760435"/>
                <a:ext cx="4521991" cy="43088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𝑘</m:t>
                          </m:r>
                        </m:e>
                        <m:sub>
                          <m:r>
                            <a:rPr lang="en-GB" sz="2200" b="0" i="1" smtClean="0">
                              <a:latin typeface="Cambria Math"/>
                            </a:rPr>
                            <m:t>1</m:t>
                          </m:r>
                        </m:sub>
                      </m:sSub>
                      <m:r>
                        <a:rPr lang="en-GB" sz="2200" b="0" i="1" smtClean="0">
                          <a:latin typeface="Cambria Math"/>
                        </a:rPr>
                        <m:t>=</m:t>
                      </m:r>
                      <m:r>
                        <a:rPr lang="en-GB" sz="2200" b="0" i="0" smtClean="0">
                          <a:latin typeface="Cambria Math"/>
                        </a:rPr>
                        <m:t>3</m:t>
                      </m:r>
                    </m:oMath>
                  </m:oMathPara>
                </a14:m>
                <a:endParaRPr lang="en-GB" sz="2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051720" y="5760435"/>
                <a:ext cx="4521991" cy="430887"/>
              </a:xfrm>
              <a:prstGeom prst="rect">
                <a:avLst/>
              </a:prstGeom>
              <a:blipFill rotWithShape="1">
                <a:blip r:embed="rId6"/>
                <a:stretch>
                  <a:fillRect b="-1408"/>
                </a:stretch>
              </a:blipFill>
            </p:spPr>
            <p:txBody>
              <a:bodyPr/>
              <a:lstStyle/>
              <a:p>
                <a:r>
                  <a:rPr lang="en-GB">
                    <a:noFill/>
                  </a:rPr>
                  <a:t> </a:t>
                </a:r>
              </a:p>
            </p:txBody>
          </p:sp>
        </mc:Fallback>
      </mc:AlternateContent>
    </p:spTree>
    <p:extLst>
      <p:ext uri="{BB962C8B-B14F-4D97-AF65-F5344CB8AC3E}">
        <p14:creationId xmlns:p14="http://schemas.microsoft.com/office/powerpoint/2010/main" val="321369469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296</a:t>
            </a:fld>
            <a:endParaRPr lang="en-GB" dirty="0">
              <a:solidFill>
                <a:schemeClr val="tx2"/>
              </a:solidFill>
            </a:endParaRPr>
          </a:p>
        </p:txBody>
      </p:sp>
      <p:sp>
        <p:nvSpPr>
          <p:cNvPr id="7" name="TextBox 6"/>
          <p:cNvSpPr txBox="1"/>
          <p:nvPr/>
        </p:nvSpPr>
        <p:spPr>
          <a:xfrm>
            <a:off x="467544" y="1556792"/>
            <a:ext cx="8208912" cy="1107996"/>
          </a:xfrm>
          <a:prstGeom prst="rect">
            <a:avLst/>
          </a:prstGeom>
          <a:noFill/>
        </p:spPr>
        <p:txBody>
          <a:bodyPr wrap="square" rtlCol="0">
            <a:spAutoFit/>
          </a:bodyPr>
          <a:lstStyle/>
          <a:p>
            <a:pPr marL="436563" lvl="1" indent="-342900" algn="just">
              <a:lnSpc>
                <a:spcPct val="150000"/>
              </a:lnSpc>
              <a:buFont typeface="Arial" panose="020B0604020202020204" pitchFamily="34" charset="0"/>
              <a:buChar char="•"/>
            </a:pPr>
            <a:r>
              <a:rPr lang="en-GB" sz="2200" dirty="0"/>
              <a:t>Model chosen based only goodness of fit will be biased towards the model with more parameters. </a:t>
            </a:r>
            <a:r>
              <a:rPr lang="en-GB" sz="2200" b="1" dirty="0">
                <a:solidFill>
                  <a:srgbClr val="FF0000"/>
                </a:solidFill>
              </a:rPr>
              <a:t>Why???</a:t>
            </a:r>
          </a:p>
        </p:txBody>
      </p:sp>
      <p:sp>
        <p:nvSpPr>
          <p:cNvPr id="8" name="TextBox 7"/>
          <p:cNvSpPr txBox="1"/>
          <p:nvPr/>
        </p:nvSpPr>
        <p:spPr>
          <a:xfrm>
            <a:off x="395536" y="3212976"/>
            <a:ext cx="8352928" cy="1107996"/>
          </a:xfrm>
          <a:prstGeom prst="rect">
            <a:avLst/>
          </a:prstGeom>
          <a:noFill/>
        </p:spPr>
        <p:txBody>
          <a:bodyPr wrap="square" rtlCol="0">
            <a:spAutoFit/>
          </a:bodyPr>
          <a:lstStyle/>
          <a:p>
            <a:pPr marL="436563" lvl="1" indent="-342900" algn="just">
              <a:lnSpc>
                <a:spcPct val="150000"/>
              </a:lnSpc>
              <a:buFont typeface="Arial" panose="020B0604020202020204" pitchFamily="34" charset="0"/>
              <a:buChar char="•"/>
            </a:pPr>
            <a:r>
              <a:rPr lang="en-GB" sz="2200" dirty="0"/>
              <a:t>Model chosen based only complexity will over penalised the model with more parameters. </a:t>
            </a:r>
            <a:r>
              <a:rPr lang="en-GB" sz="2200" b="1" dirty="0">
                <a:solidFill>
                  <a:srgbClr val="FF0000"/>
                </a:solidFill>
              </a:rPr>
              <a:t>Why???</a:t>
            </a: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Tree>
    <p:extLst>
      <p:ext uri="{BB962C8B-B14F-4D97-AF65-F5344CB8AC3E}">
        <p14:creationId xmlns:p14="http://schemas.microsoft.com/office/powerpoint/2010/main" val="86091081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297</a:t>
            </a:fld>
            <a:endParaRPr lang="en-GB" dirty="0">
              <a:solidFill>
                <a:schemeClr val="tx2"/>
              </a:solidFill>
            </a:endParaRPr>
          </a:p>
        </p:txBody>
      </p:sp>
      <p:sp>
        <p:nvSpPr>
          <p:cNvPr id="7" name="TextBox 6"/>
          <p:cNvSpPr txBox="1"/>
          <p:nvPr/>
        </p:nvSpPr>
        <p:spPr>
          <a:xfrm>
            <a:off x="467544" y="1196752"/>
            <a:ext cx="7992888" cy="600164"/>
          </a:xfrm>
          <a:prstGeom prst="rect">
            <a:avLst/>
          </a:prstGeom>
          <a:noFill/>
        </p:spPr>
        <p:txBody>
          <a:bodyPr wrap="square" rtlCol="0">
            <a:spAutoFit/>
          </a:bodyPr>
          <a:lstStyle/>
          <a:p>
            <a:pPr marL="436563" lvl="1" indent="-342900" algn="just">
              <a:lnSpc>
                <a:spcPct val="150000"/>
              </a:lnSpc>
              <a:buClr>
                <a:schemeClr val="tx2"/>
              </a:buClr>
              <a:buFont typeface="Arial" panose="020B0604020202020204" pitchFamily="34" charset="0"/>
              <a:buChar char="•"/>
            </a:pPr>
            <a:r>
              <a:rPr lang="en-GB" sz="2200" dirty="0" err="1"/>
              <a:t>Akaike</a:t>
            </a:r>
            <a:r>
              <a:rPr lang="en-GB" sz="2200" dirty="0"/>
              <a:t> Information Criterion (AIC)</a:t>
            </a:r>
            <a:endParaRPr lang="en-GB" sz="2200"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2627784" y="1964351"/>
                <a:ext cx="2486573" cy="507831"/>
              </a:xfrm>
              <a:prstGeom prst="rect">
                <a:avLst/>
              </a:prstGeom>
            </p:spPr>
            <p:txBody>
              <a:bodyPr wrap="square">
                <a:spAutoFit/>
              </a:bodyPr>
              <a:lstStyle/>
              <a:p>
                <a:pPr marL="1800225" indent="-1800225">
                  <a:lnSpc>
                    <a:spcPct val="150000"/>
                  </a:lnSpc>
                </a:pPr>
                <a:r>
                  <a:rPr lang="en-GB" dirty="0">
                    <a:latin typeface="Cambria Math" panose="02040503050406030204" pitchFamily="18" charset="0"/>
                    <a:ea typeface="Cambria Math" panose="02040503050406030204" pitchFamily="18" charset="0"/>
                    <a:cs typeface="Arial" panose="020B0604020202020204" pitchFamily="34" charset="0"/>
                  </a:rPr>
                  <a:t>AIC= </a:t>
                </a:r>
                <a14:m>
                  <m:oMath xmlns:m="http://schemas.openxmlformats.org/officeDocument/2006/math">
                    <m:r>
                      <a:rPr lang="en-GB" b="0" i="1" smtClean="0">
                        <a:latin typeface="Cambria Math"/>
                        <a:ea typeface="Cambria Math" panose="02040503050406030204" pitchFamily="18" charset="0"/>
                      </a:rPr>
                      <m:t>−2</m:t>
                    </m:r>
                    <m:r>
                      <a:rPr lang="en-GB" i="1">
                        <a:latin typeface="Cambria Math"/>
                      </a:rPr>
                      <m:t>𝐿𝑜𝑔</m:t>
                    </m:r>
                    <m:d>
                      <m:dPr>
                        <m:ctrlPr>
                          <a:rPr lang="en-GB" i="1">
                            <a:latin typeface="Cambria Math" panose="02040503050406030204" pitchFamily="18" charset="0"/>
                          </a:rPr>
                        </m:ctrlPr>
                      </m:dPr>
                      <m:e>
                        <m:r>
                          <a:rPr lang="en-GB" b="0" i="1" smtClean="0">
                            <a:latin typeface="Cambria Math"/>
                          </a:rPr>
                          <m:t>𝐿</m:t>
                        </m:r>
                      </m:e>
                    </m:d>
                    <m:r>
                      <a:rPr lang="en-GB" i="1">
                        <a:latin typeface="Cambria Math" panose="02040503050406030204" pitchFamily="18" charset="0"/>
                        <a:ea typeface="Cambria Math" panose="02040503050406030204" pitchFamily="18" charset="0"/>
                      </a:rPr>
                      <m:t>+</m:t>
                    </m:r>
                    <m:r>
                      <a:rPr lang="en-GB" i="1" smtClean="0">
                        <a:latin typeface="Cambria Math"/>
                        <a:ea typeface="Cambria Math"/>
                      </a:rPr>
                      <m:t>𝛼</m:t>
                    </m:r>
                    <m:r>
                      <a:rPr lang="en-GB" b="0" i="1" smtClean="0">
                        <a:latin typeface="Cambria Math"/>
                        <a:ea typeface="Cambria Math"/>
                      </a:rPr>
                      <m:t>𝑝</m:t>
                    </m:r>
                  </m:oMath>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2627784" y="1964351"/>
                <a:ext cx="2486573" cy="507831"/>
              </a:xfrm>
              <a:prstGeom prst="rect">
                <a:avLst/>
              </a:prstGeom>
              <a:blipFill rotWithShape="1">
                <a:blip r:embed="rId2"/>
                <a:stretch>
                  <a:fillRect l="-1961" b="-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187624" y="2596382"/>
                <a:ext cx="7512496" cy="579133"/>
              </a:xfrm>
              <a:prstGeom prst="rect">
                <a:avLst/>
              </a:prstGeom>
              <a:noFill/>
            </p:spPr>
            <p:txBody>
              <a:bodyPr wrap="square" rtlCol="0">
                <a:spAutoFit/>
              </a:bodyPr>
              <a:lstStyle/>
              <a:p>
                <a:pPr marL="1800225" indent="-1800225">
                  <a:lnSpc>
                    <a:spcPct val="150000"/>
                  </a:lnSpc>
                </a:pPr>
                <a:r>
                  <a:rPr lang="en-GB" sz="2000" dirty="0"/>
                  <a:t>Model 0: </a:t>
                </a:r>
                <a:r>
                  <a:rPr lang="en-GB" sz="20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00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GB" sz="2000" i="1" dirty="0" smtClean="0">
                                <a:latin typeface="Cambria Math" panose="02040503050406030204" pitchFamily="18" charset="0"/>
                                <a:ea typeface="Cambria Math"/>
                                <a:cs typeface="Arial" panose="020B0604020202020204" pitchFamily="34" charset="0"/>
                              </a:rPr>
                            </m:ctrlPr>
                          </m:sSubPr>
                          <m:e>
                            <m:acc>
                              <m:accPr>
                                <m:chr m:val="̂"/>
                                <m:ctrlPr>
                                  <a:rPr lang="en-GB" sz="2000" i="1" dirty="0" smtClean="0">
                                    <a:latin typeface="Cambria Math" panose="02040503050406030204" pitchFamily="18" charset="0"/>
                                    <a:ea typeface="Cambria Math"/>
                                    <a:cs typeface="Arial" panose="020B0604020202020204" pitchFamily="34" charset="0"/>
                                  </a:rPr>
                                </m:ctrlPr>
                              </m:accPr>
                              <m:e>
                                <m:r>
                                  <a:rPr lang="en-GB" sz="2000" i="1" dirty="0" smtClean="0">
                                    <a:latin typeface="Cambria Math"/>
                                    <a:ea typeface="Cambria Math"/>
                                    <a:cs typeface="Arial" panose="020B0604020202020204" pitchFamily="34" charset="0"/>
                                  </a:rPr>
                                  <m:t>𝜋</m:t>
                                </m:r>
                              </m:e>
                            </m:acc>
                          </m:e>
                          <m:sub>
                            <m:r>
                              <a:rPr lang="en-GB" sz="2000" b="0" i="1" dirty="0" smtClean="0">
                                <a:latin typeface="Cambria Math"/>
                                <a:ea typeface="Cambria Math"/>
                                <a:cs typeface="Arial" panose="020B0604020202020204" pitchFamily="34" charset="0"/>
                              </a:rPr>
                              <m:t>𝑖</m:t>
                            </m:r>
                          </m:sub>
                        </m:sSub>
                        <m:r>
                          <a:rPr lang="en-GB" sz="2000" b="0" i="1" dirty="0" smtClean="0">
                            <a:latin typeface="Cambria Math"/>
                            <a:ea typeface="Cambria Math"/>
                            <a:cs typeface="Arial" panose="020B0604020202020204" pitchFamily="34" charset="0"/>
                          </a:rPr>
                          <m:t>(</m:t>
                        </m:r>
                        <m:r>
                          <a:rPr lang="en-GB" sz="2000" b="0" i="1" dirty="0" smtClean="0">
                            <a:latin typeface="Cambria Math"/>
                            <a:ea typeface="Cambria Math"/>
                            <a:cs typeface="Arial" panose="020B0604020202020204" pitchFamily="34" charset="0"/>
                          </a:rPr>
                          <m:t>𝑥</m:t>
                        </m:r>
                        <m:r>
                          <a:rPr lang="en-GB" sz="2000" i="1" dirty="0">
                            <a:latin typeface="Cambria Math"/>
                            <a:ea typeface="Cambria Math"/>
                            <a:cs typeface="Arial" panose="020B0604020202020204" pitchFamily="34" charset="0"/>
                          </a:rPr>
                          <m:t>)</m:t>
                        </m:r>
                      </m:e>
                    </m:d>
                  </m:oMath>
                </a14:m>
                <a:r>
                  <a:rPr lang="en-GB" sz="20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000" i="1">
                            <a:latin typeface="Cambria Math" panose="02040503050406030204" pitchFamily="18" charset="0"/>
                            <a:ea typeface="Cambria Math" panose="02040503050406030204" pitchFamily="18" charset="0"/>
                          </a:rPr>
                        </m:ctrlPr>
                      </m:sSubPr>
                      <m:e>
                        <m:acc>
                          <m:accPr>
                            <m:chr m:val="̂"/>
                            <m:ctrlPr>
                              <a:rPr lang="en-GB" sz="2000" i="1" smtClean="0">
                                <a:latin typeface="Cambria Math" panose="02040503050406030204" pitchFamily="18" charset="0"/>
                                <a:ea typeface="Cambria Math" panose="02040503050406030204" pitchFamily="18" charset="0"/>
                              </a:rPr>
                            </m:ctrlPr>
                          </m:accPr>
                          <m:e>
                            <m:r>
                              <a:rPr lang="en-GB" sz="2000" i="1" smtClean="0">
                                <a:latin typeface="Cambria Math"/>
                                <a:ea typeface="Cambria Math"/>
                              </a:rPr>
                              <m:t>𝛽</m:t>
                            </m:r>
                          </m:e>
                        </m:acc>
                      </m:e>
                      <m:sub>
                        <m:r>
                          <a:rPr lang="en-GB" sz="2000" i="1">
                            <a:latin typeface="Cambria Math" panose="02040503050406030204" pitchFamily="18" charset="0"/>
                            <a:ea typeface="Cambria Math" panose="02040503050406030204" pitchFamily="18" charset="0"/>
                          </a:rPr>
                          <m:t>0</m:t>
                        </m:r>
                      </m:sub>
                    </m:sSub>
                    <m:r>
                      <a:rPr lang="en-GB" sz="2000" i="1">
                        <a:latin typeface="Cambria Math"/>
                        <a:ea typeface="Cambria Math" panose="02040503050406030204" pitchFamily="18" charset="0"/>
                      </a:rPr>
                      <m:t> </m:t>
                    </m:r>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a:ea typeface="Cambria Math" panose="02040503050406030204" pitchFamily="18" charset="0"/>
                          </a:rPr>
                          <m:t> </m:t>
                        </m:r>
                        <m:acc>
                          <m:accPr>
                            <m:chr m:val="̂"/>
                            <m:ctrlPr>
                              <a:rPr lang="en-GB" sz="2000" i="1" smtClean="0">
                                <a:latin typeface="Cambria Math" panose="02040503050406030204" pitchFamily="18" charset="0"/>
                                <a:ea typeface="Cambria Math" panose="02040503050406030204" pitchFamily="18" charset="0"/>
                              </a:rPr>
                            </m:ctrlPr>
                          </m:accPr>
                          <m:e>
                            <m:r>
                              <a:rPr lang="en-GB" sz="2000" i="1" smtClean="0">
                                <a:latin typeface="Cambria Math"/>
                                <a:ea typeface="Cambria Math"/>
                              </a:rPr>
                              <m:t>𝛽</m:t>
                            </m:r>
                          </m:e>
                        </m:acc>
                      </m:e>
                      <m:sub>
                        <m:r>
                          <a:rPr lang="en-GB" sz="2000" i="1">
                            <a:latin typeface="Cambria Math" panose="02040503050406030204" pitchFamily="18" charset="0"/>
                            <a:ea typeface="Cambria Math" panose="02040503050406030204" pitchFamily="18" charset="0"/>
                          </a:rPr>
                          <m:t>1</m:t>
                        </m:r>
                      </m:sub>
                    </m:sSub>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a:ea typeface="Cambria Math" panose="02040503050406030204" pitchFamily="18" charset="0"/>
                          </a:rPr>
                          <m:t>𝑋</m:t>
                        </m:r>
                      </m:e>
                      <m:sub>
                        <m:r>
                          <a:rPr lang="en-GB" sz="2000" b="0" i="1" smtClean="0">
                            <a:latin typeface="Cambria Math"/>
                            <a:ea typeface="Cambria Math" panose="02040503050406030204" pitchFamily="18" charset="0"/>
                          </a:rPr>
                          <m:t>𝑖</m:t>
                        </m:r>
                        <m:r>
                          <a:rPr lang="en-GB" sz="2000" b="0" i="1" smtClean="0">
                            <a:latin typeface="Cambria Math"/>
                            <a:ea typeface="Cambria Math" panose="02040503050406030204" pitchFamily="18" charset="0"/>
                          </a:rPr>
                          <m:t>1</m:t>
                        </m:r>
                      </m:sub>
                    </m:sSub>
                  </m:oMath>
                </a14:m>
                <a:endParaRPr lang="en-GB"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1187624" y="2596382"/>
                <a:ext cx="7512496" cy="579133"/>
              </a:xfrm>
              <a:prstGeom prst="rect">
                <a:avLst/>
              </a:prstGeom>
              <a:blipFill rotWithShape="1">
                <a:blip r:embed="rId3"/>
                <a:stretch>
                  <a:fillRect l="-893" b="-736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87624" y="4077072"/>
                <a:ext cx="7512496" cy="627801"/>
              </a:xfrm>
              <a:prstGeom prst="rect">
                <a:avLst/>
              </a:prstGeom>
              <a:noFill/>
            </p:spPr>
            <p:txBody>
              <a:bodyPr wrap="square" rtlCol="0">
                <a:spAutoFit/>
              </a:bodyPr>
              <a:lstStyle/>
              <a:p>
                <a:pPr marL="1800225" indent="-1800225">
                  <a:lnSpc>
                    <a:spcPct val="150000"/>
                  </a:lnSpc>
                </a:pPr>
                <a:r>
                  <a:rPr lang="en-GB" sz="2200" dirty="0"/>
                  <a:t>Model 1: </a:t>
                </a: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GB" sz="2200" i="1" dirty="0" smtClean="0">
                                <a:latin typeface="Cambria Math" panose="02040503050406030204" pitchFamily="18" charset="0"/>
                                <a:ea typeface="Cambria Math"/>
                                <a:cs typeface="Arial" panose="020B0604020202020204" pitchFamily="34" charset="0"/>
                              </a:rPr>
                            </m:ctrlPr>
                          </m:sSubPr>
                          <m:e>
                            <m:acc>
                              <m:accPr>
                                <m:chr m:val="̂"/>
                                <m:ctrlPr>
                                  <a:rPr lang="en-GB" sz="2200" i="1" dirty="0" smtClean="0">
                                    <a:latin typeface="Cambria Math" panose="02040503050406030204" pitchFamily="18" charset="0"/>
                                    <a:ea typeface="Cambria Math"/>
                                    <a:cs typeface="Arial" panose="020B0604020202020204" pitchFamily="34" charset="0"/>
                                  </a:rPr>
                                </m:ctrlPr>
                              </m:accPr>
                              <m:e>
                                <m:r>
                                  <a:rPr lang="en-GB" sz="2200" i="1" dirty="0" smtClean="0">
                                    <a:latin typeface="Cambria Math"/>
                                    <a:ea typeface="Cambria Math"/>
                                    <a:cs typeface="Arial" panose="020B0604020202020204" pitchFamily="34" charset="0"/>
                                  </a:rPr>
                                  <m:t>𝜋</m:t>
                                </m:r>
                              </m:e>
                            </m:acc>
                          </m:e>
                          <m:sub>
                            <m:r>
                              <a:rPr lang="en-GB" sz="2200" b="0" i="1" dirty="0" smtClean="0">
                                <a:latin typeface="Cambria Math"/>
                                <a:ea typeface="Cambria Math"/>
                                <a:cs typeface="Arial" panose="020B0604020202020204" pitchFamily="34" charset="0"/>
                              </a:rPr>
                              <m:t>𝑖</m:t>
                            </m:r>
                          </m:sub>
                        </m:sSub>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𝑥</m:t>
                        </m:r>
                        <m:r>
                          <a:rPr lang="en-GB" sz="2200" i="1" dirty="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0</m:t>
                        </m:r>
                      </m:sub>
                    </m:sSub>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1</m:t>
                        </m:r>
                      </m:sub>
                    </m:sSub>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𝑋</m:t>
                        </m:r>
                      </m:e>
                      <m:sub>
                        <m:r>
                          <a:rPr lang="en-GB" sz="2200" b="0" i="1" smtClean="0">
                            <a:latin typeface="Cambria Math"/>
                            <a:ea typeface="Cambria Math" panose="02040503050406030204" pitchFamily="18" charset="0"/>
                          </a:rPr>
                          <m:t>𝑖</m:t>
                        </m:r>
                        <m:r>
                          <a:rPr lang="en-GB" sz="2200" b="0" i="1" smtClean="0">
                            <a:latin typeface="Cambria Math"/>
                            <a:ea typeface="Cambria Math" panose="02040503050406030204" pitchFamily="18" charset="0"/>
                          </a:rPr>
                          <m:t>1</m:t>
                        </m:r>
                      </m:sub>
                    </m:sSub>
                    <m:sSub>
                      <m:sSubPr>
                        <m:ctrlPr>
                          <a:rPr lang="en-GB" sz="2200" i="1">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m:t>
                        </m:r>
                        <m:r>
                          <a:rPr lang="en-GB" sz="2200" i="1">
                            <a:latin typeface="Cambria Math"/>
                            <a:ea typeface="Cambria Math" panose="02040503050406030204" pitchFamily="18" charset="0"/>
                          </a:rPr>
                          <m:t> </m:t>
                        </m:r>
                        <m:acc>
                          <m:accPr>
                            <m:chr m:val="̂"/>
                            <m:ctrlPr>
                              <a:rPr lang="en-GB" sz="2200" i="1">
                                <a:latin typeface="Cambria Math" panose="02040503050406030204" pitchFamily="18" charset="0"/>
                                <a:ea typeface="Cambria Math" panose="02040503050406030204" pitchFamily="18" charset="0"/>
                              </a:rPr>
                            </m:ctrlPr>
                          </m:accPr>
                          <m:e>
                            <m:r>
                              <a:rPr lang="en-GB" sz="2200" i="1">
                                <a:latin typeface="Cambria Math"/>
                                <a:ea typeface="Cambria Math"/>
                              </a:rPr>
                              <m:t>𝛽</m:t>
                            </m:r>
                          </m:e>
                        </m:acc>
                      </m:e>
                      <m:sub>
                        <m:r>
                          <a:rPr lang="en-GB" sz="2200" b="0" i="1" smtClean="0">
                            <a:latin typeface="Cambria Math"/>
                            <a:ea typeface="Cambria Math"/>
                          </a:rPr>
                          <m:t>2</m:t>
                        </m:r>
                      </m:sub>
                    </m:sSub>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𝑋</m:t>
                        </m:r>
                      </m:e>
                      <m:sub>
                        <m:r>
                          <a:rPr lang="en-GB" sz="2200" b="0" i="1" smtClean="0">
                            <a:latin typeface="Cambria Math"/>
                            <a:ea typeface="Cambria Math" panose="02040503050406030204" pitchFamily="18" charset="0"/>
                          </a:rPr>
                          <m:t>2</m:t>
                        </m:r>
                        <m:r>
                          <a:rPr lang="en-GB" sz="2200" i="1">
                            <a:latin typeface="Cambria Math"/>
                            <a:ea typeface="Cambria Math" panose="02040503050406030204" pitchFamily="18" charset="0"/>
                          </a:rPr>
                          <m:t>𝑖</m:t>
                        </m:r>
                      </m:sub>
                    </m:sSub>
                  </m:oMath>
                </a14:m>
                <a:endParaRPr lang="en-GB"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1187624" y="4077072"/>
                <a:ext cx="7512496" cy="627801"/>
              </a:xfrm>
              <a:prstGeom prst="rect">
                <a:avLst/>
              </a:prstGeom>
              <a:blipFill rotWithShape="1">
                <a:blip r:embed="rId4"/>
                <a:stretch>
                  <a:fillRect l="-1055" b="-77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627784" y="3314551"/>
                <a:ext cx="4024063" cy="47448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𝐴𝐼𝐶</m:t>
                          </m:r>
                        </m:e>
                        <m:sub>
                          <m:r>
                            <a:rPr lang="en-GB" sz="2200" b="0" i="1" smtClean="0">
                              <a:latin typeface="Cambria Math"/>
                            </a:rPr>
                            <m:t>0</m:t>
                          </m:r>
                        </m:sub>
                      </m:sSub>
                      <m:r>
                        <a:rPr lang="en-GB" sz="2200" b="0" i="1" smtClean="0">
                          <a:latin typeface="Cambria Math"/>
                        </a:rPr>
                        <m:t>=−2</m:t>
                      </m:r>
                      <m:r>
                        <a:rPr lang="en-GB" sz="2200" i="1">
                          <a:latin typeface="Cambria Math"/>
                        </a:rPr>
                        <m:t>𝐿𝑜𝑔</m:t>
                      </m:r>
                      <m:d>
                        <m:dPr>
                          <m:ctrlPr>
                            <a:rPr lang="en-GB" sz="2200" i="1" smtClean="0">
                              <a:latin typeface="Cambria Math" panose="02040503050406030204" pitchFamily="18" charset="0"/>
                            </a:rPr>
                          </m:ctrlPr>
                        </m:dPr>
                        <m:e>
                          <m:sSub>
                            <m:sSubPr>
                              <m:ctrlPr>
                                <a:rPr lang="en-GB" sz="2200" b="0" i="1" smtClean="0">
                                  <a:latin typeface="Cambria Math" panose="02040503050406030204" pitchFamily="18" charset="0"/>
                                </a:rPr>
                              </m:ctrlPr>
                            </m:sSubPr>
                            <m:e>
                              <m:acc>
                                <m:accPr>
                                  <m:chr m:val="̂"/>
                                  <m:ctrlPr>
                                    <a:rPr lang="en-GB" sz="2200" b="0" i="1" smtClean="0">
                                      <a:latin typeface="Cambria Math" panose="02040503050406030204" pitchFamily="18" charset="0"/>
                                    </a:rPr>
                                  </m:ctrlPr>
                                </m:accPr>
                                <m:e>
                                  <m:r>
                                    <a:rPr lang="en-GB" sz="2200" b="0" i="1" smtClean="0">
                                      <a:latin typeface="Cambria Math"/>
                                    </a:rPr>
                                    <m:t>𝐿</m:t>
                                  </m:r>
                                </m:e>
                              </m:acc>
                            </m:e>
                            <m:sub>
                              <m:r>
                                <a:rPr lang="en-GB" sz="2200" b="0" i="1" smtClean="0">
                                  <a:latin typeface="Cambria Math"/>
                                </a:rPr>
                                <m:t>0</m:t>
                              </m:r>
                            </m:sub>
                          </m:sSub>
                        </m:e>
                      </m:d>
                      <m:r>
                        <a:rPr lang="en-GB" sz="2200" b="0" i="1" smtClean="0">
                          <a:latin typeface="Cambria Math"/>
                        </a:rPr>
                        <m:t>+2</m:t>
                      </m:r>
                      <m:r>
                        <a:rPr lang="en-GB" sz="2200" b="0" i="1" smtClean="0">
                          <a:latin typeface="Cambria Math"/>
                          <a:ea typeface="Cambria Math"/>
                        </a:rPr>
                        <m:t>𝛼</m:t>
                      </m:r>
                    </m:oMath>
                  </m:oMathPara>
                </a14:m>
                <a:endParaRPr lang="en-GB" sz="2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627784" y="3314551"/>
                <a:ext cx="4024063" cy="474489"/>
              </a:xfrm>
              <a:prstGeom prst="rect">
                <a:avLst/>
              </a:prstGeom>
              <a:blipFill rotWithShape="1">
                <a:blip r:embed="rId5"/>
                <a:stretch>
                  <a:fillRect t="-3846" b="-89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778404" y="4970735"/>
                <a:ext cx="5032175" cy="474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𝐴𝐼𝐶</m:t>
                          </m:r>
                        </m:e>
                        <m:sub>
                          <m:r>
                            <a:rPr lang="en-GB" sz="2200" b="0" i="1" smtClean="0">
                              <a:latin typeface="Cambria Math"/>
                            </a:rPr>
                            <m:t>1</m:t>
                          </m:r>
                        </m:sub>
                      </m:sSub>
                      <m:r>
                        <a:rPr lang="en-GB" sz="2200" b="0" i="1" smtClean="0">
                          <a:latin typeface="Cambria Math"/>
                        </a:rPr>
                        <m:t>=−2</m:t>
                      </m:r>
                      <m:r>
                        <a:rPr lang="en-GB" sz="2200" i="1">
                          <a:latin typeface="Cambria Math"/>
                        </a:rPr>
                        <m:t>𝐿𝑜𝑔</m:t>
                      </m:r>
                      <m:d>
                        <m:dPr>
                          <m:ctrlPr>
                            <a:rPr lang="en-GB" sz="2200" i="1" smtClean="0">
                              <a:latin typeface="Cambria Math" panose="02040503050406030204" pitchFamily="18" charset="0"/>
                            </a:rPr>
                          </m:ctrlPr>
                        </m:dPr>
                        <m:e>
                          <m:sSub>
                            <m:sSubPr>
                              <m:ctrlPr>
                                <a:rPr lang="en-GB" sz="2200" b="0" i="1" smtClean="0">
                                  <a:latin typeface="Cambria Math" panose="02040503050406030204" pitchFamily="18" charset="0"/>
                                </a:rPr>
                              </m:ctrlPr>
                            </m:sSubPr>
                            <m:e>
                              <m:acc>
                                <m:accPr>
                                  <m:chr m:val="̂"/>
                                  <m:ctrlPr>
                                    <a:rPr lang="en-GB" sz="2200" b="0" i="1" smtClean="0">
                                      <a:latin typeface="Cambria Math" panose="02040503050406030204" pitchFamily="18" charset="0"/>
                                    </a:rPr>
                                  </m:ctrlPr>
                                </m:accPr>
                                <m:e>
                                  <m:r>
                                    <a:rPr lang="en-GB" sz="2200" b="0" i="1" smtClean="0">
                                      <a:latin typeface="Cambria Math"/>
                                    </a:rPr>
                                    <m:t>𝐿</m:t>
                                  </m:r>
                                </m:e>
                              </m:acc>
                            </m:e>
                            <m:sub>
                              <m:r>
                                <a:rPr lang="en-GB" sz="2200" b="0" i="1" smtClean="0">
                                  <a:latin typeface="Cambria Math"/>
                                </a:rPr>
                                <m:t>1</m:t>
                              </m:r>
                            </m:sub>
                          </m:sSub>
                        </m:e>
                      </m:d>
                      <m:r>
                        <a:rPr lang="en-GB" sz="2200" b="0" i="1" smtClean="0">
                          <a:latin typeface="Cambria Math"/>
                        </a:rPr>
                        <m:t>+3</m:t>
                      </m:r>
                      <m:r>
                        <a:rPr lang="en-GB" sz="2200" b="0" i="1" smtClean="0">
                          <a:latin typeface="Cambria Math"/>
                          <a:ea typeface="Cambria Math"/>
                        </a:rPr>
                        <m:t>𝛼</m:t>
                      </m:r>
                    </m:oMath>
                  </m:oMathPara>
                </a14:m>
                <a:endParaRPr lang="en-GB" sz="2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778404" y="4970735"/>
                <a:ext cx="5032175" cy="474489"/>
              </a:xfrm>
              <a:prstGeom prst="rect">
                <a:avLst/>
              </a:prstGeom>
              <a:blipFill rotWithShape="1">
                <a:blip r:embed="rId6"/>
                <a:stretch>
                  <a:fillRect t="-3846" b="-8974"/>
                </a:stretch>
              </a:blipFill>
            </p:spPr>
            <p:txBody>
              <a:bodyPr/>
              <a:lstStyle/>
              <a:p>
                <a:r>
                  <a:rPr lang="en-GB">
                    <a:noFill/>
                  </a:rPr>
                  <a:t> </a:t>
                </a:r>
              </a:p>
            </p:txBody>
          </p:sp>
        </mc:Fallback>
      </mc:AlternateContent>
      <p:sp>
        <p:nvSpPr>
          <p:cNvPr id="14" name="TextBox 13"/>
          <p:cNvSpPr txBox="1"/>
          <p:nvPr/>
        </p:nvSpPr>
        <p:spPr>
          <a:xfrm>
            <a:off x="467544" y="5589240"/>
            <a:ext cx="7992888" cy="600164"/>
          </a:xfrm>
          <a:prstGeom prst="rect">
            <a:avLst/>
          </a:prstGeom>
          <a:noFill/>
        </p:spPr>
        <p:txBody>
          <a:bodyPr wrap="square" rtlCol="0">
            <a:spAutoFit/>
          </a:bodyPr>
          <a:lstStyle/>
          <a:p>
            <a:pPr marL="436563" lvl="1" indent="-342900" algn="just">
              <a:lnSpc>
                <a:spcPct val="150000"/>
              </a:lnSpc>
              <a:buClr>
                <a:schemeClr val="tx2"/>
              </a:buClr>
              <a:buFont typeface="Arial" panose="020B0604020202020204" pitchFamily="34" charset="0"/>
              <a:buChar char="•"/>
            </a:pPr>
            <a:r>
              <a:rPr lang="en-GB" sz="2200" dirty="0"/>
              <a:t>Smaller AIC means better model. </a:t>
            </a:r>
            <a:r>
              <a:rPr lang="en-GB" sz="2200" b="1" dirty="0">
                <a:solidFill>
                  <a:srgbClr val="FF0000"/>
                </a:solidFill>
              </a:rPr>
              <a:t>Why ???</a:t>
            </a:r>
          </a:p>
        </p:txBody>
      </p:sp>
      <p:sp>
        <p:nvSpPr>
          <p:cNvPr id="15"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Tree>
    <p:extLst>
      <p:ext uri="{BB962C8B-B14F-4D97-AF65-F5344CB8AC3E}">
        <p14:creationId xmlns:p14="http://schemas.microsoft.com/office/powerpoint/2010/main" val="253083684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298</a:t>
            </a:fld>
            <a:endParaRPr lang="en-GB" dirty="0">
              <a:solidFill>
                <a:schemeClr val="tx2"/>
              </a:solidFill>
            </a:endParaRPr>
          </a:p>
        </p:txBody>
      </p:sp>
      <p:sp>
        <p:nvSpPr>
          <p:cNvPr id="7" name="TextBox 6"/>
          <p:cNvSpPr txBox="1"/>
          <p:nvPr/>
        </p:nvSpPr>
        <p:spPr>
          <a:xfrm>
            <a:off x="467544" y="1291857"/>
            <a:ext cx="8208912" cy="600164"/>
          </a:xfrm>
          <a:prstGeom prst="rect">
            <a:avLst/>
          </a:prstGeom>
          <a:noFill/>
        </p:spPr>
        <p:txBody>
          <a:bodyPr wrap="square" rtlCol="0">
            <a:spAutoFit/>
          </a:bodyPr>
          <a:lstStyle/>
          <a:p>
            <a:pPr marL="436563" lvl="1" indent="-342900" algn="just">
              <a:lnSpc>
                <a:spcPct val="150000"/>
              </a:lnSpc>
              <a:buClr>
                <a:schemeClr val="tx2"/>
              </a:buClr>
              <a:buFont typeface="Arial" panose="020B0604020202020204" pitchFamily="34" charset="0"/>
              <a:buChar char="•"/>
            </a:pPr>
            <a:r>
              <a:rPr lang="en-GB" sz="2200" b="1" dirty="0"/>
              <a:t>Likelihood Ratio Test </a:t>
            </a:r>
            <a:endParaRPr lang="en-GB" sz="2200" b="1" dirty="0">
              <a:solidFill>
                <a:srgbClr val="FF0000"/>
              </a:solidFill>
            </a:endParaRPr>
          </a:p>
        </p:txBody>
      </p:sp>
      <p:sp>
        <p:nvSpPr>
          <p:cNvPr id="11" name="TextBox 10"/>
          <p:cNvSpPr txBox="1"/>
          <p:nvPr/>
        </p:nvSpPr>
        <p:spPr>
          <a:xfrm>
            <a:off x="467544" y="2420888"/>
            <a:ext cx="8208912" cy="2631490"/>
          </a:xfrm>
          <a:prstGeom prst="rect">
            <a:avLst/>
          </a:prstGeom>
          <a:noFill/>
        </p:spPr>
        <p:txBody>
          <a:bodyPr wrap="square" rtlCol="0">
            <a:spAutoFit/>
          </a:bodyPr>
          <a:lstStyle/>
          <a:p>
            <a:pPr marL="93663" lvl="1" algn="just">
              <a:lnSpc>
                <a:spcPct val="150000"/>
              </a:lnSpc>
            </a:pPr>
            <a:r>
              <a:rPr lang="en-GB" sz="2200" dirty="0"/>
              <a:t>The main challenge with using AIC and Deviance for model selection is how to answer the question of “How much small is small?” or “How much large is large”. A better approach for nested models is to formally test the importance of  the difference factors to be excluded from the a model.</a:t>
            </a:r>
            <a:endParaRPr lang="en-GB" sz="2200" b="1" dirty="0">
              <a:solidFill>
                <a:srgbClr val="FF0000"/>
              </a:solidFill>
            </a:endParaRP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Tree>
    <p:extLst>
      <p:ext uri="{BB962C8B-B14F-4D97-AF65-F5344CB8AC3E}">
        <p14:creationId xmlns:p14="http://schemas.microsoft.com/office/powerpoint/2010/main" val="26184492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299</a:t>
            </a:fld>
            <a:endParaRPr lang="en-GB" dirty="0">
              <a:solidFill>
                <a:schemeClr val="tx2"/>
              </a:solidFill>
            </a:endParaRPr>
          </a:p>
        </p:txBody>
      </p:sp>
      <mc:AlternateContent xmlns:mc="http://schemas.openxmlformats.org/markup-compatibility/2006" xmlns:a14="http://schemas.microsoft.com/office/drawing/2010/main">
        <mc:Choice Requires="a14">
          <p:sp>
            <p:nvSpPr>
              <p:cNvPr id="9" name="TextBox 8"/>
              <p:cNvSpPr txBox="1"/>
              <p:nvPr/>
            </p:nvSpPr>
            <p:spPr>
              <a:xfrm>
                <a:off x="839409" y="2778212"/>
                <a:ext cx="7776864" cy="627801"/>
              </a:xfrm>
              <a:prstGeom prst="rect">
                <a:avLst/>
              </a:prstGeom>
              <a:noFill/>
            </p:spPr>
            <p:txBody>
              <a:bodyPr wrap="square" rtlCol="0">
                <a:spAutoFit/>
              </a:bodyPr>
              <a:lstStyle/>
              <a:p>
                <a:pPr marL="1800225" indent="-1800225">
                  <a:lnSpc>
                    <a:spcPct val="150000"/>
                  </a:lnSpc>
                </a:pPr>
                <a:r>
                  <a:rPr lang="en-GB" sz="2200" dirty="0"/>
                  <a:t>Reduced Model (R): </a:t>
                </a: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GB" sz="2200" i="1" dirty="0" smtClean="0">
                                <a:latin typeface="Cambria Math" panose="02040503050406030204" pitchFamily="18" charset="0"/>
                                <a:ea typeface="Cambria Math"/>
                                <a:cs typeface="Arial" panose="020B0604020202020204" pitchFamily="34" charset="0"/>
                              </a:rPr>
                            </m:ctrlPr>
                          </m:sSubPr>
                          <m:e>
                            <m:acc>
                              <m:accPr>
                                <m:chr m:val="̂"/>
                                <m:ctrlPr>
                                  <a:rPr lang="en-GB" sz="2200" i="1" dirty="0" smtClean="0">
                                    <a:latin typeface="Cambria Math" panose="02040503050406030204" pitchFamily="18" charset="0"/>
                                    <a:ea typeface="Cambria Math"/>
                                    <a:cs typeface="Arial" panose="020B0604020202020204" pitchFamily="34" charset="0"/>
                                  </a:rPr>
                                </m:ctrlPr>
                              </m:accPr>
                              <m:e>
                                <m:r>
                                  <a:rPr lang="en-GB" sz="2200" i="1" dirty="0" smtClean="0">
                                    <a:latin typeface="Cambria Math"/>
                                    <a:ea typeface="Cambria Math"/>
                                    <a:cs typeface="Arial" panose="020B0604020202020204" pitchFamily="34" charset="0"/>
                                  </a:rPr>
                                  <m:t>𝜋</m:t>
                                </m:r>
                              </m:e>
                            </m:acc>
                          </m:e>
                          <m:sub>
                            <m:r>
                              <a:rPr lang="en-GB" sz="2200" b="0" i="1" dirty="0" smtClean="0">
                                <a:latin typeface="Cambria Math"/>
                                <a:ea typeface="Cambria Math"/>
                                <a:cs typeface="Arial" panose="020B0604020202020204" pitchFamily="34" charset="0"/>
                              </a:rPr>
                              <m:t>𝑖</m:t>
                            </m:r>
                          </m:sub>
                        </m:sSub>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𝑥</m:t>
                        </m:r>
                        <m:r>
                          <a:rPr lang="en-GB" sz="2200" i="1" dirty="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0</m:t>
                        </m:r>
                      </m:sub>
                    </m:sSub>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1</m:t>
                        </m:r>
                      </m:sub>
                    </m:sSub>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𝑋</m:t>
                        </m:r>
                      </m:e>
                      <m:sub>
                        <m:r>
                          <a:rPr lang="en-GB" sz="2200" b="0" i="1" smtClean="0">
                            <a:latin typeface="Cambria Math"/>
                            <a:ea typeface="Cambria Math" panose="02040503050406030204" pitchFamily="18" charset="0"/>
                          </a:rPr>
                          <m:t>𝑖</m:t>
                        </m:r>
                        <m:r>
                          <a:rPr lang="en-GB" sz="2200" b="0" i="1" smtClean="0">
                            <a:latin typeface="Cambria Math"/>
                            <a:ea typeface="Cambria Math" panose="02040503050406030204" pitchFamily="18" charset="0"/>
                          </a:rPr>
                          <m:t>1</m:t>
                        </m:r>
                      </m:sub>
                    </m:sSub>
                  </m:oMath>
                </a14:m>
                <a:endParaRPr lang="en-GB"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839409" y="2778212"/>
                <a:ext cx="7776864" cy="627801"/>
              </a:xfrm>
              <a:prstGeom prst="rect">
                <a:avLst/>
              </a:prstGeom>
              <a:blipFill rotWithShape="1">
                <a:blip r:embed="rId2"/>
                <a:stretch>
                  <a:fillRect l="-1020" b="-77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63588" y="2065037"/>
                <a:ext cx="7776864" cy="627801"/>
              </a:xfrm>
              <a:prstGeom prst="rect">
                <a:avLst/>
              </a:prstGeom>
              <a:noFill/>
            </p:spPr>
            <p:txBody>
              <a:bodyPr wrap="square" rtlCol="0">
                <a:spAutoFit/>
              </a:bodyPr>
              <a:lstStyle/>
              <a:p>
                <a:pPr marL="1800225" indent="-1800225">
                  <a:lnSpc>
                    <a:spcPct val="150000"/>
                  </a:lnSpc>
                </a:pPr>
                <a:r>
                  <a:rPr lang="en-GB" sz="2200" dirty="0"/>
                  <a:t>Full Model (F): </a:t>
                </a: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sSub>
                          <m:sSubPr>
                            <m:ctrlPr>
                              <a:rPr lang="en-GB" sz="2200" i="1" dirty="0" smtClean="0">
                                <a:latin typeface="Cambria Math" panose="02040503050406030204" pitchFamily="18" charset="0"/>
                                <a:ea typeface="Cambria Math"/>
                                <a:cs typeface="Arial" panose="020B0604020202020204" pitchFamily="34" charset="0"/>
                              </a:rPr>
                            </m:ctrlPr>
                          </m:sSubPr>
                          <m:e>
                            <m:acc>
                              <m:accPr>
                                <m:chr m:val="̂"/>
                                <m:ctrlPr>
                                  <a:rPr lang="en-GB" sz="2200" i="1" dirty="0" smtClean="0">
                                    <a:latin typeface="Cambria Math" panose="02040503050406030204" pitchFamily="18" charset="0"/>
                                    <a:ea typeface="Cambria Math"/>
                                    <a:cs typeface="Arial" panose="020B0604020202020204" pitchFamily="34" charset="0"/>
                                  </a:rPr>
                                </m:ctrlPr>
                              </m:accPr>
                              <m:e>
                                <m:r>
                                  <a:rPr lang="en-GB" sz="2200" i="1" dirty="0" smtClean="0">
                                    <a:latin typeface="Cambria Math"/>
                                    <a:ea typeface="Cambria Math"/>
                                    <a:cs typeface="Arial" panose="020B0604020202020204" pitchFamily="34" charset="0"/>
                                  </a:rPr>
                                  <m:t>𝜋</m:t>
                                </m:r>
                              </m:e>
                            </m:acc>
                          </m:e>
                          <m:sub>
                            <m:r>
                              <a:rPr lang="en-GB" sz="2200" b="0" i="1" dirty="0" smtClean="0">
                                <a:latin typeface="Cambria Math"/>
                                <a:ea typeface="Cambria Math"/>
                                <a:cs typeface="Arial" panose="020B0604020202020204" pitchFamily="34" charset="0"/>
                              </a:rPr>
                              <m:t>𝑖</m:t>
                            </m:r>
                          </m:sub>
                        </m:sSub>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𝑥</m:t>
                        </m:r>
                        <m:r>
                          <a:rPr lang="en-GB" sz="2200" i="1" dirty="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0</m:t>
                        </m:r>
                      </m:sub>
                    </m:sSub>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acc>
                          <m:accPr>
                            <m:chr m:val="̂"/>
                            <m:ctrlPr>
                              <a:rPr lang="en-GB" sz="2200" i="1" smtClean="0">
                                <a:latin typeface="Cambria Math" panose="02040503050406030204" pitchFamily="18" charset="0"/>
                                <a:ea typeface="Cambria Math" panose="02040503050406030204" pitchFamily="18" charset="0"/>
                              </a:rPr>
                            </m:ctrlPr>
                          </m:accPr>
                          <m:e>
                            <m:r>
                              <a:rPr lang="en-GB" sz="2200" i="1" smtClean="0">
                                <a:latin typeface="Cambria Math"/>
                                <a:ea typeface="Cambria Math"/>
                              </a:rPr>
                              <m:t>𝛽</m:t>
                            </m:r>
                          </m:e>
                        </m:acc>
                      </m:e>
                      <m:sub>
                        <m:r>
                          <a:rPr lang="en-GB" sz="2200" i="1">
                            <a:latin typeface="Cambria Math" panose="02040503050406030204" pitchFamily="18" charset="0"/>
                            <a:ea typeface="Cambria Math" panose="02040503050406030204" pitchFamily="18" charset="0"/>
                          </a:rPr>
                          <m:t>1</m:t>
                        </m:r>
                      </m:sub>
                    </m:sSub>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𝑋</m:t>
                        </m:r>
                      </m:e>
                      <m:sub>
                        <m:r>
                          <a:rPr lang="en-GB" sz="2200" b="0" i="1" smtClean="0">
                            <a:latin typeface="Cambria Math"/>
                            <a:ea typeface="Cambria Math" panose="02040503050406030204" pitchFamily="18" charset="0"/>
                          </a:rPr>
                          <m:t>𝑖</m:t>
                        </m:r>
                        <m:r>
                          <a:rPr lang="en-GB" sz="2200" b="0" i="1" smtClean="0">
                            <a:latin typeface="Cambria Math"/>
                            <a:ea typeface="Cambria Math" panose="02040503050406030204" pitchFamily="18" charset="0"/>
                          </a:rPr>
                          <m:t>1</m:t>
                        </m:r>
                      </m:sub>
                    </m:sSub>
                    <m:sSub>
                      <m:sSubPr>
                        <m:ctrlPr>
                          <a:rPr lang="en-GB" sz="2200" i="1">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m:t>
                        </m:r>
                        <m:r>
                          <a:rPr lang="en-GB" sz="2200" i="1">
                            <a:latin typeface="Cambria Math"/>
                            <a:ea typeface="Cambria Math" panose="02040503050406030204" pitchFamily="18" charset="0"/>
                          </a:rPr>
                          <m:t> </m:t>
                        </m:r>
                        <m:acc>
                          <m:accPr>
                            <m:chr m:val="̂"/>
                            <m:ctrlPr>
                              <a:rPr lang="en-GB" sz="2200" i="1">
                                <a:latin typeface="Cambria Math" panose="02040503050406030204" pitchFamily="18" charset="0"/>
                                <a:ea typeface="Cambria Math" panose="02040503050406030204" pitchFamily="18" charset="0"/>
                              </a:rPr>
                            </m:ctrlPr>
                          </m:accPr>
                          <m:e>
                            <m:r>
                              <a:rPr lang="en-GB" sz="2200" i="1">
                                <a:latin typeface="Cambria Math"/>
                                <a:ea typeface="Cambria Math"/>
                              </a:rPr>
                              <m:t>𝛽</m:t>
                            </m:r>
                          </m:e>
                        </m:acc>
                      </m:e>
                      <m:sub>
                        <m:r>
                          <a:rPr lang="en-GB" sz="2200" b="0" i="1" smtClean="0">
                            <a:latin typeface="Cambria Math"/>
                            <a:ea typeface="Cambria Math"/>
                          </a:rPr>
                          <m:t>2</m:t>
                        </m:r>
                      </m:sub>
                    </m:sSub>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𝑋</m:t>
                        </m:r>
                      </m:e>
                      <m:sub>
                        <m:r>
                          <a:rPr lang="en-GB" sz="2200" b="0" i="1" smtClean="0">
                            <a:latin typeface="Cambria Math"/>
                            <a:ea typeface="Cambria Math" panose="02040503050406030204" pitchFamily="18" charset="0"/>
                          </a:rPr>
                          <m:t>2</m:t>
                        </m:r>
                        <m:r>
                          <a:rPr lang="en-GB" sz="2200" i="1">
                            <a:latin typeface="Cambria Math"/>
                            <a:ea typeface="Cambria Math" panose="02040503050406030204" pitchFamily="18" charset="0"/>
                          </a:rPr>
                          <m:t>𝑖</m:t>
                        </m:r>
                      </m:sub>
                    </m:sSub>
                  </m:oMath>
                </a14:m>
                <a:endParaRPr lang="en-GB"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863588" y="2065037"/>
                <a:ext cx="7776864" cy="627801"/>
              </a:xfrm>
              <a:prstGeom prst="rect">
                <a:avLst/>
              </a:prstGeom>
              <a:blipFill rotWithShape="1">
                <a:blip r:embed="rId3"/>
                <a:stretch>
                  <a:fillRect l="-1020" b="-7767"/>
                </a:stretch>
              </a:blipFill>
            </p:spPr>
            <p:txBody>
              <a:bodyPr/>
              <a:lstStyle/>
              <a:p>
                <a:r>
                  <a:rPr lang="en-GB">
                    <a:noFill/>
                  </a:rPr>
                  <a:t> </a:t>
                </a:r>
              </a:p>
            </p:txBody>
          </p:sp>
        </mc:Fallback>
      </mc:AlternateContent>
      <p:grpSp>
        <p:nvGrpSpPr>
          <p:cNvPr id="23" name="Group 22"/>
          <p:cNvGrpSpPr/>
          <p:nvPr/>
        </p:nvGrpSpPr>
        <p:grpSpPr>
          <a:xfrm>
            <a:off x="863588" y="3774230"/>
            <a:ext cx="5894943" cy="461665"/>
            <a:chOff x="981313" y="4191471"/>
            <a:chExt cx="5894943" cy="461665"/>
          </a:xfrm>
        </p:grpSpPr>
        <p:sp>
          <p:nvSpPr>
            <p:cNvPr id="5" name="Rectangle 4"/>
            <p:cNvSpPr/>
            <p:nvPr/>
          </p:nvSpPr>
          <p:spPr>
            <a:xfrm>
              <a:off x="1763688" y="4221088"/>
              <a:ext cx="136815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Intercept</a:t>
              </a:r>
            </a:p>
          </p:txBody>
        </p:sp>
        <mc:AlternateContent xmlns:mc="http://schemas.openxmlformats.org/markup-compatibility/2006" xmlns:a14="http://schemas.microsoft.com/office/drawing/2010/main">
          <mc:Choice Requires="a14">
            <p:sp>
              <p:nvSpPr>
                <p:cNvPr id="16" name="Rectangle 15"/>
                <p:cNvSpPr/>
                <p:nvPr/>
              </p:nvSpPr>
              <p:spPr>
                <a:xfrm>
                  <a:off x="3635896" y="4221088"/>
                  <a:ext cx="136815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200" b="1" i="1" smtClean="0">
                                <a:solidFill>
                                  <a:schemeClr val="tx1"/>
                                </a:solidFill>
                                <a:latin typeface="Cambria Math" panose="02040503050406030204" pitchFamily="18" charset="0"/>
                                <a:ea typeface="Cambria Math" panose="02040503050406030204" pitchFamily="18" charset="0"/>
                              </a:rPr>
                            </m:ctrlPr>
                          </m:sSubPr>
                          <m:e>
                            <m:r>
                              <a:rPr lang="en-GB" sz="2200" b="1" i="1">
                                <a:solidFill>
                                  <a:schemeClr val="tx1"/>
                                </a:solidFill>
                                <a:latin typeface="Cambria Math"/>
                                <a:ea typeface="Cambria Math" panose="02040503050406030204" pitchFamily="18" charset="0"/>
                              </a:rPr>
                              <m:t>𝑿</m:t>
                            </m:r>
                          </m:e>
                          <m:sub>
                            <m:r>
                              <a:rPr lang="en-GB" sz="2200" b="1" i="1">
                                <a:solidFill>
                                  <a:schemeClr val="tx1"/>
                                </a:solidFill>
                                <a:latin typeface="Cambria Math"/>
                                <a:ea typeface="Cambria Math" panose="02040503050406030204" pitchFamily="18" charset="0"/>
                              </a:rPr>
                              <m:t>𝒊</m:t>
                            </m:r>
                            <m:r>
                              <a:rPr lang="en-GB" sz="2200" b="1" i="1">
                                <a:solidFill>
                                  <a:schemeClr val="tx1"/>
                                </a:solidFill>
                                <a:latin typeface="Cambria Math"/>
                                <a:ea typeface="Cambria Math" panose="02040503050406030204" pitchFamily="18" charset="0"/>
                              </a:rPr>
                              <m:t>𝟏</m:t>
                            </m:r>
                          </m:sub>
                        </m:sSub>
                      </m:oMath>
                    </m:oMathPara>
                  </a14:m>
                  <a:endParaRPr lang="en-GB" sz="2200" b="1" dirty="0"/>
                </a:p>
              </p:txBody>
            </p:sp>
          </mc:Choice>
          <mc:Fallback xmlns="">
            <p:sp>
              <p:nvSpPr>
                <p:cNvPr id="16" name="Rectangle 15"/>
                <p:cNvSpPr>
                  <a:spLocks noRot="1" noChangeAspect="1" noMove="1" noResize="1" noEditPoints="1" noAdjustHandles="1" noChangeArrowheads="1" noChangeShapeType="1" noTextEdit="1"/>
                </p:cNvSpPr>
                <p:nvPr/>
              </p:nvSpPr>
              <p:spPr>
                <a:xfrm>
                  <a:off x="3635896" y="4221088"/>
                  <a:ext cx="1368152" cy="432048"/>
                </a:xfrm>
                <a:prstGeom prst="rect">
                  <a:avLst/>
                </a:prstGeom>
                <a:blipFill rotWithShape="1">
                  <a:blip r:embed="rId4"/>
                  <a:stretch>
                    <a:fillRect b="-13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508104" y="4221088"/>
                  <a:ext cx="136815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200" b="1" i="1" smtClean="0">
                                <a:solidFill>
                                  <a:schemeClr val="tx1"/>
                                </a:solidFill>
                                <a:latin typeface="Cambria Math" panose="02040503050406030204" pitchFamily="18" charset="0"/>
                                <a:ea typeface="Cambria Math" panose="02040503050406030204" pitchFamily="18" charset="0"/>
                              </a:rPr>
                            </m:ctrlPr>
                          </m:sSubPr>
                          <m:e>
                            <m:r>
                              <a:rPr lang="en-GB" sz="2200" b="1" i="1">
                                <a:solidFill>
                                  <a:schemeClr val="tx1"/>
                                </a:solidFill>
                                <a:latin typeface="Cambria Math"/>
                                <a:ea typeface="Cambria Math" panose="02040503050406030204" pitchFamily="18" charset="0"/>
                              </a:rPr>
                              <m:t>𝑿</m:t>
                            </m:r>
                          </m:e>
                          <m:sub>
                            <m:r>
                              <a:rPr lang="en-GB" sz="2200" b="1" i="1">
                                <a:solidFill>
                                  <a:schemeClr val="tx1"/>
                                </a:solidFill>
                                <a:latin typeface="Cambria Math"/>
                                <a:ea typeface="Cambria Math" panose="02040503050406030204" pitchFamily="18" charset="0"/>
                              </a:rPr>
                              <m:t>𝟐</m:t>
                            </m:r>
                            <m:r>
                              <a:rPr lang="en-GB" sz="2200" b="1" i="1">
                                <a:solidFill>
                                  <a:schemeClr val="tx1"/>
                                </a:solidFill>
                                <a:latin typeface="Cambria Math"/>
                                <a:ea typeface="Cambria Math" panose="02040503050406030204" pitchFamily="18" charset="0"/>
                              </a:rPr>
                              <m:t>𝒊</m:t>
                            </m:r>
                          </m:sub>
                        </m:sSub>
                      </m:oMath>
                    </m:oMathPara>
                  </a14:m>
                  <a:endParaRPr lang="en-GB" sz="2200" b="1"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508104" y="4221088"/>
                  <a:ext cx="1368152" cy="432048"/>
                </a:xfrm>
                <a:prstGeom prst="rect">
                  <a:avLst/>
                </a:prstGeom>
                <a:blipFill rotWithShape="1">
                  <a:blip r:embed="rId5"/>
                  <a:stretch>
                    <a:fillRect b="-1351"/>
                  </a:stretch>
                </a:blipFill>
              </p:spPr>
              <p:txBody>
                <a:bodyPr/>
                <a:lstStyle/>
                <a:p>
                  <a:r>
                    <a:rPr lang="en-GB">
                      <a:noFill/>
                    </a:rPr>
                    <a:t> </a:t>
                  </a:r>
                </a:p>
              </p:txBody>
            </p:sp>
          </mc:Fallback>
        </mc:AlternateContent>
        <p:sp>
          <p:nvSpPr>
            <p:cNvPr id="22" name="Rectangle 21"/>
            <p:cNvSpPr/>
            <p:nvPr/>
          </p:nvSpPr>
          <p:spPr>
            <a:xfrm>
              <a:off x="981313" y="4191471"/>
              <a:ext cx="372218" cy="461665"/>
            </a:xfrm>
            <a:prstGeom prst="rect">
              <a:avLst/>
            </a:prstGeom>
          </p:spPr>
          <p:txBody>
            <a:bodyPr wrap="none">
              <a:spAutoFit/>
            </a:bodyPr>
            <a:lstStyle/>
            <a:p>
              <a:r>
                <a:rPr lang="en-GB" sz="2400" dirty="0"/>
                <a:t>F</a:t>
              </a:r>
            </a:p>
          </p:txBody>
        </p:sp>
      </p:grpSp>
      <p:grpSp>
        <p:nvGrpSpPr>
          <p:cNvPr id="25" name="Group 24"/>
          <p:cNvGrpSpPr/>
          <p:nvPr/>
        </p:nvGrpSpPr>
        <p:grpSpPr>
          <a:xfrm>
            <a:off x="869868" y="4700056"/>
            <a:ext cx="5888663" cy="462972"/>
            <a:chOff x="987593" y="5127575"/>
            <a:chExt cx="5888663" cy="462972"/>
          </a:xfrm>
        </p:grpSpPr>
        <p:sp>
          <p:nvSpPr>
            <p:cNvPr id="19" name="Rectangle 18"/>
            <p:cNvSpPr/>
            <p:nvPr/>
          </p:nvSpPr>
          <p:spPr>
            <a:xfrm>
              <a:off x="1763688" y="5157192"/>
              <a:ext cx="136815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Intercept</a:t>
              </a:r>
            </a:p>
          </p:txBody>
        </p:sp>
        <mc:AlternateContent xmlns:mc="http://schemas.openxmlformats.org/markup-compatibility/2006" xmlns:a14="http://schemas.microsoft.com/office/drawing/2010/main">
          <mc:Choice Requires="a14">
            <p:sp>
              <p:nvSpPr>
                <p:cNvPr id="20" name="Rectangle 19"/>
                <p:cNvSpPr/>
                <p:nvPr/>
              </p:nvSpPr>
              <p:spPr>
                <a:xfrm>
                  <a:off x="3624762" y="5158499"/>
                  <a:ext cx="136815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200" b="1" i="1" smtClean="0">
                                <a:solidFill>
                                  <a:schemeClr val="tx1"/>
                                </a:solidFill>
                                <a:latin typeface="Cambria Math" panose="02040503050406030204" pitchFamily="18" charset="0"/>
                                <a:ea typeface="Cambria Math" panose="02040503050406030204" pitchFamily="18" charset="0"/>
                              </a:rPr>
                            </m:ctrlPr>
                          </m:sSubPr>
                          <m:e>
                            <m:r>
                              <a:rPr lang="en-GB" sz="2200" b="1" i="1">
                                <a:solidFill>
                                  <a:schemeClr val="tx1"/>
                                </a:solidFill>
                                <a:latin typeface="Cambria Math"/>
                                <a:ea typeface="Cambria Math" panose="02040503050406030204" pitchFamily="18" charset="0"/>
                              </a:rPr>
                              <m:t>𝑿</m:t>
                            </m:r>
                          </m:e>
                          <m:sub>
                            <m:r>
                              <a:rPr lang="en-GB" sz="2200" b="1" i="1">
                                <a:solidFill>
                                  <a:schemeClr val="tx1"/>
                                </a:solidFill>
                                <a:latin typeface="Cambria Math"/>
                                <a:ea typeface="Cambria Math" panose="02040503050406030204" pitchFamily="18" charset="0"/>
                              </a:rPr>
                              <m:t>𝒊</m:t>
                            </m:r>
                            <m:r>
                              <a:rPr lang="en-GB" sz="2200" b="1" i="1">
                                <a:solidFill>
                                  <a:schemeClr val="tx1"/>
                                </a:solidFill>
                                <a:latin typeface="Cambria Math"/>
                                <a:ea typeface="Cambria Math" panose="02040503050406030204" pitchFamily="18" charset="0"/>
                              </a:rPr>
                              <m:t>𝟏</m:t>
                            </m:r>
                          </m:sub>
                        </m:sSub>
                      </m:oMath>
                    </m:oMathPara>
                  </a14:m>
                  <a:endParaRPr lang="en-GB" sz="2200" b="1" dirty="0"/>
                </a:p>
              </p:txBody>
            </p:sp>
          </mc:Choice>
          <mc:Fallback xmlns="">
            <p:sp>
              <p:nvSpPr>
                <p:cNvPr id="20" name="Rectangle 19"/>
                <p:cNvSpPr>
                  <a:spLocks noRot="1" noChangeAspect="1" noMove="1" noResize="1" noEditPoints="1" noAdjustHandles="1" noChangeArrowheads="1" noChangeShapeType="1" noTextEdit="1"/>
                </p:cNvSpPr>
                <p:nvPr/>
              </p:nvSpPr>
              <p:spPr>
                <a:xfrm>
                  <a:off x="3624762" y="5158499"/>
                  <a:ext cx="1368152" cy="432048"/>
                </a:xfrm>
                <a:prstGeom prst="rect">
                  <a:avLst/>
                </a:prstGeom>
                <a:blipFill rotWithShape="1">
                  <a:blip r:embed="rId6"/>
                  <a:stretch>
                    <a:fillRect b="-1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5508104" y="5158499"/>
                  <a:ext cx="1368152"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200" b="1" i="1" smtClean="0">
                            <a:solidFill>
                              <a:srgbClr val="FF0000"/>
                            </a:solidFill>
                            <a:latin typeface="Cambria Math"/>
                            <a:ea typeface="Cambria Math" panose="02040503050406030204" pitchFamily="18" charset="0"/>
                          </a:rPr>
                          <m:t>???</m:t>
                        </m:r>
                      </m:oMath>
                    </m:oMathPara>
                  </a14:m>
                  <a:endParaRPr lang="en-GB" sz="2200" b="1" dirty="0"/>
                </a:p>
              </p:txBody>
            </p:sp>
          </mc:Choice>
          <mc:Fallback xmlns="">
            <p:sp>
              <p:nvSpPr>
                <p:cNvPr id="21" name="Rectangle 20"/>
                <p:cNvSpPr>
                  <a:spLocks noRot="1" noChangeAspect="1" noMove="1" noResize="1" noEditPoints="1" noAdjustHandles="1" noChangeArrowheads="1" noChangeShapeType="1" noTextEdit="1"/>
                </p:cNvSpPr>
                <p:nvPr/>
              </p:nvSpPr>
              <p:spPr>
                <a:xfrm>
                  <a:off x="5508104" y="5158499"/>
                  <a:ext cx="1368152" cy="432048"/>
                </a:xfrm>
                <a:prstGeom prst="rect">
                  <a:avLst/>
                </a:prstGeom>
                <a:blipFill rotWithShape="1">
                  <a:blip r:embed="rId7"/>
                  <a:stretch>
                    <a:fillRect/>
                  </a:stretch>
                </a:blipFill>
              </p:spPr>
              <p:txBody>
                <a:bodyPr/>
                <a:lstStyle/>
                <a:p>
                  <a:r>
                    <a:rPr lang="en-GB">
                      <a:noFill/>
                    </a:rPr>
                    <a:t> </a:t>
                  </a:r>
                </a:p>
              </p:txBody>
            </p:sp>
          </mc:Fallback>
        </mc:AlternateContent>
        <p:sp>
          <p:nvSpPr>
            <p:cNvPr id="24" name="Rectangle 23"/>
            <p:cNvSpPr/>
            <p:nvPr/>
          </p:nvSpPr>
          <p:spPr>
            <a:xfrm>
              <a:off x="987593" y="5127575"/>
              <a:ext cx="407484" cy="461665"/>
            </a:xfrm>
            <a:prstGeom prst="rect">
              <a:avLst/>
            </a:prstGeom>
          </p:spPr>
          <p:txBody>
            <a:bodyPr wrap="none">
              <a:spAutoFit/>
            </a:bodyPr>
            <a:lstStyle/>
            <a:p>
              <a:r>
                <a:rPr lang="en-GB" sz="2400" b="1" dirty="0"/>
                <a:t>R</a:t>
              </a:r>
            </a:p>
          </p:txBody>
        </p:sp>
      </p:grpSp>
      <mc:AlternateContent xmlns:mc="http://schemas.openxmlformats.org/markup-compatibility/2006" xmlns:a14="http://schemas.microsoft.com/office/drawing/2010/main">
        <mc:Choice Requires="a14">
          <p:sp>
            <p:nvSpPr>
              <p:cNvPr id="26" name="Rectangle 25"/>
              <p:cNvSpPr/>
              <p:nvPr/>
            </p:nvSpPr>
            <p:spPr>
              <a:xfrm>
                <a:off x="2267744" y="5733255"/>
                <a:ext cx="3758208"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1" i="1" smtClean="0">
                          <a:latin typeface="Cambria Math"/>
                        </a:rPr>
                        <m:t>𝑫</m:t>
                      </m:r>
                      <m:r>
                        <a:rPr lang="en-GB" sz="2200" b="1" i="1" smtClean="0">
                          <a:latin typeface="Cambria Math"/>
                        </a:rPr>
                        <m:t>=</m:t>
                      </m:r>
                      <m:r>
                        <a:rPr lang="en-GB" sz="2200" b="1" i="1" smtClean="0">
                          <a:latin typeface="Cambria Math"/>
                        </a:rPr>
                        <m:t>𝑭</m:t>
                      </m:r>
                      <m:r>
                        <a:rPr lang="en-GB" sz="2200" b="1" i="1" smtClean="0">
                          <a:latin typeface="Cambria Math"/>
                        </a:rPr>
                        <m:t> −</m:t>
                      </m:r>
                      <m:r>
                        <a:rPr lang="en-GB" sz="2200" b="1" i="1" smtClean="0">
                          <a:latin typeface="Cambria Math"/>
                        </a:rPr>
                        <m:t>𝑹</m:t>
                      </m:r>
                      <m:r>
                        <a:rPr lang="en-GB" sz="2200" b="1" i="1" smtClean="0">
                          <a:latin typeface="Cambria Math"/>
                        </a:rPr>
                        <m:t> ~</m:t>
                      </m:r>
                      <m:sSup>
                        <m:sSupPr>
                          <m:ctrlPr>
                            <a:rPr lang="en-GB" sz="2200" b="1" i="1" smtClean="0">
                              <a:latin typeface="Cambria Math" panose="02040503050406030204" pitchFamily="18" charset="0"/>
                            </a:rPr>
                          </m:ctrlPr>
                        </m:sSupPr>
                        <m:e>
                          <m:r>
                            <a:rPr lang="en-GB" sz="2200" b="1" i="1" smtClean="0">
                              <a:latin typeface="Cambria Math"/>
                            </a:rPr>
                            <m:t>𝑿</m:t>
                          </m:r>
                        </m:e>
                        <m:sup>
                          <m:r>
                            <a:rPr lang="en-GB" sz="2200" b="1" i="1" smtClean="0">
                              <a:latin typeface="Cambria Math"/>
                            </a:rPr>
                            <m:t>𝟐</m:t>
                          </m:r>
                        </m:sup>
                      </m:sSup>
                      <m:d>
                        <m:dPr>
                          <m:ctrlPr>
                            <a:rPr lang="en-GB" sz="2200" b="1" i="1" smtClean="0">
                              <a:latin typeface="Cambria Math" panose="02040503050406030204" pitchFamily="18" charset="0"/>
                            </a:rPr>
                          </m:ctrlPr>
                        </m:dPr>
                        <m:e>
                          <m:sSub>
                            <m:sSubPr>
                              <m:ctrlPr>
                                <a:rPr lang="en-GB" sz="2200" b="1" i="1" smtClean="0">
                                  <a:latin typeface="Cambria Math" panose="02040503050406030204" pitchFamily="18" charset="0"/>
                                </a:rPr>
                              </m:ctrlPr>
                            </m:sSubPr>
                            <m:e>
                              <m:r>
                                <a:rPr lang="en-GB" sz="2200" b="1" i="1" smtClean="0">
                                  <a:latin typeface="Cambria Math"/>
                                </a:rPr>
                                <m:t>𝒅𝒇</m:t>
                              </m:r>
                            </m:e>
                            <m:sub>
                              <m:r>
                                <a:rPr lang="en-GB" sz="2200" b="1" i="1" smtClean="0">
                                  <a:latin typeface="Cambria Math"/>
                                </a:rPr>
                                <m:t>𝑭</m:t>
                              </m:r>
                            </m:sub>
                          </m:sSub>
                          <m:r>
                            <a:rPr lang="en-GB" sz="2200" b="1" i="1" smtClean="0">
                              <a:latin typeface="Cambria Math"/>
                            </a:rPr>
                            <m:t>−</m:t>
                          </m:r>
                          <m:sSub>
                            <m:sSubPr>
                              <m:ctrlPr>
                                <a:rPr lang="en-GB" sz="2200" b="1" i="1" smtClean="0">
                                  <a:latin typeface="Cambria Math" panose="02040503050406030204" pitchFamily="18" charset="0"/>
                                </a:rPr>
                              </m:ctrlPr>
                            </m:sSubPr>
                            <m:e>
                              <m:r>
                                <a:rPr lang="en-GB" sz="2200" b="1" i="1" smtClean="0">
                                  <a:latin typeface="Cambria Math"/>
                                </a:rPr>
                                <m:t>𝒅𝒇</m:t>
                              </m:r>
                            </m:e>
                            <m:sub>
                              <m:r>
                                <a:rPr lang="en-GB" sz="2200" b="1" i="1" smtClean="0">
                                  <a:latin typeface="Cambria Math"/>
                                </a:rPr>
                                <m:t>𝑹</m:t>
                              </m:r>
                            </m:sub>
                          </m:sSub>
                        </m:e>
                      </m:d>
                    </m:oMath>
                  </m:oMathPara>
                </a14:m>
                <a:endParaRPr lang="en-GB" sz="2200" b="1" dirty="0"/>
              </a:p>
            </p:txBody>
          </p:sp>
        </mc:Choice>
        <mc:Fallback xmlns="">
          <p:sp>
            <p:nvSpPr>
              <p:cNvPr id="26" name="Rectangle 25"/>
              <p:cNvSpPr>
                <a:spLocks noRot="1" noChangeAspect="1" noMove="1" noResize="1" noEditPoints="1" noAdjustHandles="1" noChangeArrowheads="1" noChangeShapeType="1" noTextEdit="1"/>
              </p:cNvSpPr>
              <p:nvPr/>
            </p:nvSpPr>
            <p:spPr>
              <a:xfrm>
                <a:off x="2267744" y="5733255"/>
                <a:ext cx="3758208" cy="438582"/>
              </a:xfrm>
              <a:prstGeom prst="rect">
                <a:avLst/>
              </a:prstGeom>
              <a:blipFill rotWithShape="1">
                <a:blip r:embed="rId8"/>
                <a:stretch>
                  <a:fillRect b="-18056"/>
                </a:stretch>
              </a:blipFill>
            </p:spPr>
            <p:txBody>
              <a:bodyPr/>
              <a:lstStyle/>
              <a:p>
                <a:r>
                  <a:rPr lang="en-GB">
                    <a:noFill/>
                  </a:rPr>
                  <a:t> </a:t>
                </a:r>
              </a:p>
            </p:txBody>
          </p:sp>
        </mc:Fallback>
      </mc:AlternateContent>
      <p:sp>
        <p:nvSpPr>
          <p:cNvPr id="2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
        <p:nvSpPr>
          <p:cNvPr id="28" name="TextBox 27"/>
          <p:cNvSpPr txBox="1"/>
          <p:nvPr/>
        </p:nvSpPr>
        <p:spPr>
          <a:xfrm>
            <a:off x="467544" y="1291857"/>
            <a:ext cx="8208912" cy="600164"/>
          </a:xfrm>
          <a:prstGeom prst="rect">
            <a:avLst/>
          </a:prstGeom>
          <a:noFill/>
        </p:spPr>
        <p:txBody>
          <a:bodyPr wrap="square" rtlCol="0">
            <a:spAutoFit/>
          </a:bodyPr>
          <a:lstStyle/>
          <a:p>
            <a:pPr marL="436563" lvl="1" indent="-342900" algn="just">
              <a:lnSpc>
                <a:spcPct val="150000"/>
              </a:lnSpc>
              <a:buClr>
                <a:schemeClr val="tx2"/>
              </a:buClr>
              <a:buFont typeface="Arial" panose="020B0604020202020204" pitchFamily="34" charset="0"/>
              <a:buChar char="•"/>
            </a:pPr>
            <a:r>
              <a:rPr lang="en-GB" sz="2200" b="1" dirty="0"/>
              <a:t>Likelihood Ratio Test </a:t>
            </a:r>
            <a:endParaRPr lang="en-GB" sz="2200" b="1" dirty="0">
              <a:solidFill>
                <a:srgbClr val="FF0000"/>
              </a:solidFill>
            </a:endParaRPr>
          </a:p>
        </p:txBody>
      </p:sp>
    </p:spTree>
    <p:extLst>
      <p:ext uri="{BB962C8B-B14F-4D97-AF65-F5344CB8AC3E}">
        <p14:creationId xmlns:p14="http://schemas.microsoft.com/office/powerpoint/2010/main" val="623349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539552" y="1160748"/>
            <a:ext cx="7725544" cy="5580620"/>
          </a:xfrm>
        </p:spPr>
        <p:txBody>
          <a:bodyPr>
            <a:noAutofit/>
          </a:bodyPr>
          <a:lstStyle/>
          <a:p>
            <a:pPr>
              <a:lnSpc>
                <a:spcPct val="200000"/>
              </a:lnSpc>
            </a:pPr>
            <a:r>
              <a:rPr lang="en-GB" sz="2400" dirty="0">
                <a:cs typeface="Arial" panose="020B0604020202020204" pitchFamily="34" charset="0"/>
              </a:rPr>
              <a:t>Introduction</a:t>
            </a:r>
          </a:p>
          <a:p>
            <a:pPr>
              <a:lnSpc>
                <a:spcPct val="200000"/>
              </a:lnSpc>
            </a:pPr>
            <a:r>
              <a:rPr lang="en-GB" sz="2400" dirty="0">
                <a:cs typeface="Arial" panose="020B0604020202020204" pitchFamily="34" charset="0"/>
              </a:rPr>
              <a:t>Analysis of </a:t>
            </a:r>
            <a:r>
              <a:rPr lang="en-GB" sz="2400" i="1" dirty="0">
                <a:cs typeface="Arial" panose="020B0604020202020204" pitchFamily="34" charset="0"/>
              </a:rPr>
              <a:t>2x2</a:t>
            </a:r>
            <a:r>
              <a:rPr lang="en-GB" sz="2400" dirty="0">
                <a:cs typeface="Arial" panose="020B0604020202020204" pitchFamily="34" charset="0"/>
              </a:rPr>
              <a:t> contingency tables</a:t>
            </a:r>
          </a:p>
          <a:p>
            <a:pPr>
              <a:lnSpc>
                <a:spcPct val="200000"/>
              </a:lnSpc>
            </a:pPr>
            <a:r>
              <a:rPr lang="en-GB" sz="2400" dirty="0">
                <a:cs typeface="Arial" panose="020B0604020202020204" pitchFamily="34" charset="0"/>
              </a:rPr>
              <a:t>Analysis of I </a:t>
            </a:r>
            <a:r>
              <a:rPr lang="en-GB" sz="2400" i="1" dirty="0">
                <a:cs typeface="Arial" panose="020B0604020202020204" pitchFamily="34" charset="0"/>
              </a:rPr>
              <a:t>x J</a:t>
            </a:r>
            <a:r>
              <a:rPr lang="en-GB" sz="2400" dirty="0">
                <a:cs typeface="Arial" panose="020B0604020202020204" pitchFamily="34" charset="0"/>
              </a:rPr>
              <a:t> contingency tables</a:t>
            </a:r>
          </a:p>
          <a:p>
            <a:pPr>
              <a:lnSpc>
                <a:spcPct val="200000"/>
              </a:lnSpc>
            </a:pPr>
            <a:r>
              <a:rPr lang="en-GB" sz="2400" dirty="0">
                <a:cs typeface="Arial" panose="020B0604020202020204" pitchFamily="34" charset="0"/>
              </a:rPr>
              <a:t>GLMs</a:t>
            </a:r>
          </a:p>
          <a:p>
            <a:pPr>
              <a:lnSpc>
                <a:spcPct val="200000"/>
              </a:lnSpc>
            </a:pPr>
            <a:r>
              <a:rPr lang="en-GB" sz="2400" dirty="0">
                <a:cs typeface="Arial" panose="020B0604020202020204" pitchFamily="34" charset="0"/>
              </a:rPr>
              <a:t>Basic introduction to logistic regression</a:t>
            </a:r>
          </a:p>
          <a:p>
            <a:pPr>
              <a:lnSpc>
                <a:spcPct val="200000"/>
              </a:lnSpc>
            </a:pPr>
            <a:r>
              <a:rPr lang="en-GB" sz="2400" dirty="0">
                <a:cs typeface="Arial" panose="020B0604020202020204" pitchFamily="34" charset="0"/>
              </a:rPr>
              <a:t>Modelling binary data </a:t>
            </a:r>
          </a:p>
          <a:p>
            <a:pPr>
              <a:lnSpc>
                <a:spcPct val="200000"/>
              </a:lnSpc>
            </a:pPr>
            <a:r>
              <a:rPr lang="en-GB" sz="2400" dirty="0">
                <a:cs typeface="Arial" panose="020B0604020202020204" pitchFamily="34" charset="0"/>
              </a:rPr>
              <a:t>Multiple logistic regression</a:t>
            </a:r>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3</a:t>
            </a:fld>
            <a:endParaRPr lang="en-GB" dirty="0">
              <a:solidFill>
                <a:schemeClr val="tx2"/>
              </a:solidFill>
            </a:endParaRPr>
          </a:p>
        </p:txBody>
      </p:sp>
      <p:sp>
        <p:nvSpPr>
          <p:cNvPr id="8"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Outline</a:t>
            </a:r>
          </a:p>
        </p:txBody>
      </p:sp>
    </p:spTree>
    <p:extLst>
      <p:ext uri="{BB962C8B-B14F-4D97-AF65-F5344CB8AC3E}">
        <p14:creationId xmlns:p14="http://schemas.microsoft.com/office/powerpoint/2010/main" val="3221547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43608" y="260648"/>
            <a:ext cx="7488832" cy="636680"/>
          </a:xfrm>
        </p:spPr>
        <p:txBody>
          <a:bodyPr>
            <a:noAutofit/>
          </a:bodyPr>
          <a:lstStyle/>
          <a:p>
            <a:r>
              <a:rPr lang="en-GB" sz="3200" dirty="0">
                <a:cs typeface="Arial" panose="020B0604020202020204" pitchFamily="34" charset="0"/>
              </a:rPr>
              <a:t>2x2 Contingency table</a:t>
            </a:r>
          </a:p>
        </p:txBody>
      </p:sp>
      <p:sp>
        <p:nvSpPr>
          <p:cNvPr id="11" name="Slide Number Placeholder 1"/>
          <p:cNvSpPr>
            <a:spLocks noGrp="1"/>
          </p:cNvSpPr>
          <p:nvPr>
            <p:ph type="sldNum" sz="quarter" idx="12"/>
          </p:nvPr>
        </p:nvSpPr>
        <p:spPr/>
        <p:txBody>
          <a:bodyPr/>
          <a:lstStyle/>
          <a:p>
            <a:fld id="{027F8F33-E833-410C-86D4-1EA22AEB9AFA}" type="slidenum">
              <a:rPr lang="en-GB" smtClean="0">
                <a:solidFill>
                  <a:schemeClr val="tx2"/>
                </a:solidFill>
              </a:rPr>
              <a:t>30</a:t>
            </a:fld>
            <a:endParaRPr lang="en-GB" dirty="0">
              <a:solidFill>
                <a:schemeClr val="tx2"/>
              </a:solidFill>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2950139565"/>
                  </p:ext>
                </p:extLst>
              </p:nvPr>
            </p:nvGraphicFramePr>
            <p:xfrm>
              <a:off x="1835696" y="2204864"/>
              <a:ext cx="4752529" cy="2520280"/>
            </p:xfrm>
            <a:graphic>
              <a:graphicData uri="http://schemas.openxmlformats.org/drawingml/2006/table">
                <a:tbl>
                  <a:tblPr firstRow="1" firstCol="1" bandRow="1">
                    <a:tableStyleId>{2D5ABB26-0587-4C30-8999-92F81FD0307C}</a:tableStyleId>
                  </a:tblPr>
                  <a:tblGrid>
                    <a:gridCol w="1505737">
                      <a:extLst>
                        <a:ext uri="{9D8B030D-6E8A-4147-A177-3AD203B41FA5}">
                          <a16:colId xmlns:a16="http://schemas.microsoft.com/office/drawing/2014/main" val="20000"/>
                        </a:ext>
                      </a:extLst>
                    </a:gridCol>
                    <a:gridCol w="1024999">
                      <a:extLst>
                        <a:ext uri="{9D8B030D-6E8A-4147-A177-3AD203B41FA5}">
                          <a16:colId xmlns:a16="http://schemas.microsoft.com/office/drawing/2014/main" val="20001"/>
                        </a:ext>
                      </a:extLst>
                    </a:gridCol>
                    <a:gridCol w="1004788">
                      <a:extLst>
                        <a:ext uri="{9D8B030D-6E8A-4147-A177-3AD203B41FA5}">
                          <a16:colId xmlns:a16="http://schemas.microsoft.com/office/drawing/2014/main" val="20002"/>
                        </a:ext>
                      </a:extLst>
                    </a:gridCol>
                    <a:gridCol w="1217005">
                      <a:extLst>
                        <a:ext uri="{9D8B030D-6E8A-4147-A177-3AD203B41FA5}">
                          <a16:colId xmlns:a16="http://schemas.microsoft.com/office/drawing/2014/main" val="20003"/>
                        </a:ext>
                      </a:extLst>
                    </a:gridCol>
                  </a:tblGrid>
                  <a:tr h="648072">
                    <a:tc rowSpan="2">
                      <a:txBody>
                        <a:bodyPr/>
                        <a:lstStyle/>
                        <a:p>
                          <a:pPr>
                            <a:spcAft>
                              <a:spcPts val="0"/>
                            </a:spcAft>
                          </a:pPr>
                          <a:endParaRPr lang="en-GB" sz="2200" dirty="0">
                            <a:effectLst/>
                          </a:endParaRPr>
                        </a:p>
                        <a:p>
                          <a:pPr algn="ctr">
                            <a:spcAft>
                              <a:spcPts val="0"/>
                            </a:spcAft>
                          </a:pPr>
                          <a:r>
                            <a:rPr lang="en-GB" sz="2200" dirty="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err="1">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vMerge="1">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89655">
                    <a:tc>
                      <a:txBody>
                        <a:bodyPr/>
                        <a:lstStyle/>
                        <a:p>
                          <a:pPr>
                            <a:spcAft>
                              <a:spcPts val="0"/>
                            </a:spcAft>
                          </a:pPr>
                          <a:r>
                            <a:rPr lang="en-GB" sz="2200">
                              <a:effectLst/>
                            </a:rPr>
                            <a:t>Male</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US" sz="2200" b="0" i="1" dirty="0" smtClean="0">
                                        <a:effectLst/>
                                        <a:latin typeface="Cambria Math"/>
                                      </a:rPr>
                                      <m:t>𝑖𝑗</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US" sz="2200" b="0" i="1" dirty="0" smtClean="0">
                                        <a:effectLst/>
                                        <a:latin typeface="Cambria Math"/>
                                      </a:rPr>
                                      <m:t>𝑖</m:t>
                                    </m:r>
                                    <m:r>
                                      <a:rPr lang="en-GB" sz="2200" b="0" i="1" dirty="0" smtClean="0">
                                        <a:effectLst/>
                                        <a:latin typeface="Cambria Math"/>
                                      </a:rPr>
                                      <m:t>+</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0851">
                    <a:tc>
                      <a:txBody>
                        <a:bodyPr/>
                        <a:lstStyle/>
                        <a:p>
                          <a:pPr>
                            <a:spcAft>
                              <a:spcPts val="0"/>
                            </a:spcAft>
                          </a:pPr>
                          <a:r>
                            <a:rPr lang="en-GB" sz="2200" dirty="0">
                              <a:effectLst/>
                              <a:latin typeface="Times New Roman"/>
                              <a:ea typeface="Times New Roman"/>
                            </a:rPr>
                            <a:t>total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m:t>
                                    </m:r>
                                    <m:r>
                                      <a:rPr lang="en-US" sz="2200" b="0" i="1" dirty="0" smtClean="0">
                                        <a:effectLst/>
                                        <a:latin typeface="Cambria Math"/>
                                      </a:rPr>
                                      <m:t>𝑗</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m:t>
                                    </m:r>
                                    <m:r>
                                      <a:rPr lang="en-US" sz="2200" b="0" i="1" dirty="0" smtClean="0">
                                        <a:effectLst/>
                                        <a:latin typeface="Cambria Math"/>
                                      </a:rPr>
                                      <m:t>+</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950139565"/>
                  </p:ext>
                </p:extLst>
              </p:nvPr>
            </p:nvGraphicFramePr>
            <p:xfrm>
              <a:off x="1835696" y="2204864"/>
              <a:ext cx="4752529" cy="2520280"/>
            </p:xfrm>
            <a:graphic>
              <a:graphicData uri="http://schemas.openxmlformats.org/drawingml/2006/table">
                <a:tbl>
                  <a:tblPr firstRow="1" firstCol="1" bandRow="1">
                    <a:tableStyleId>{2D5ABB26-0587-4C30-8999-92F81FD0307C}</a:tableStyleId>
                  </a:tblPr>
                  <a:tblGrid>
                    <a:gridCol w="1505737"/>
                    <a:gridCol w="1024999"/>
                    <a:gridCol w="1004788"/>
                    <a:gridCol w="1217005"/>
                  </a:tblGrid>
                  <a:tr h="648072">
                    <a:tc rowSpan="2">
                      <a:txBody>
                        <a:bodyPr/>
                        <a:lstStyle/>
                        <a:p>
                          <a:pPr>
                            <a:spcAft>
                              <a:spcPts val="0"/>
                            </a:spcAft>
                          </a:pPr>
                          <a:endParaRPr lang="en-GB" sz="2200" dirty="0" smtClean="0">
                            <a:effectLst/>
                          </a:endParaRPr>
                        </a:p>
                        <a:p>
                          <a:pPr algn="ctr">
                            <a:spcAft>
                              <a:spcPts val="0"/>
                            </a:spcAft>
                          </a:pPr>
                          <a:r>
                            <a:rPr lang="en-GB" sz="2200" dirty="0" smtClean="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err="1" smtClean="0">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851">
                    <a:tc vMerge="1">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89655">
                    <a:tc>
                      <a:txBody>
                        <a:bodyPr/>
                        <a:lstStyle/>
                        <a:p>
                          <a:pPr>
                            <a:spcAft>
                              <a:spcPts val="0"/>
                            </a:spcAft>
                          </a:pPr>
                          <a:r>
                            <a:rPr lang="en-GB" sz="2200">
                              <a:effectLst/>
                            </a:rPr>
                            <a:t>Male</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47024" t="-245000" r="-217262" b="-197500"/>
                          </a:stretch>
                        </a:blipFill>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0000" t="-245000" b="-197500"/>
                          </a:stretch>
                        </a:blipFill>
                      </a:tcPr>
                    </a:tc>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851">
                    <a:tc>
                      <a:txBody>
                        <a:bodyPr/>
                        <a:lstStyle/>
                        <a:p>
                          <a:pPr>
                            <a:spcAft>
                              <a:spcPts val="0"/>
                            </a:spcAft>
                          </a:pPr>
                          <a:r>
                            <a:rPr lang="en-GB" sz="2200" dirty="0" smtClean="0">
                              <a:effectLst/>
                              <a:latin typeface="Times New Roman"/>
                              <a:ea typeface="Times New Roman"/>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47024" t="-461842" r="-217262" b="-9211"/>
                          </a:stretch>
                        </a:blipFill>
                      </a:tcPr>
                    </a:tc>
                    <a:tc>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0000" t="-461842" b="-9211"/>
                          </a:stretch>
                        </a:blipFill>
                      </a:tcPr>
                    </a:tc>
                  </a:tr>
                </a:tbl>
              </a:graphicData>
            </a:graphic>
          </p:graphicFrame>
        </mc:Fallback>
      </mc:AlternateContent>
      <p:sp>
        <p:nvSpPr>
          <p:cNvPr id="10" name="Rectangle 9"/>
          <p:cNvSpPr/>
          <p:nvPr/>
        </p:nvSpPr>
        <p:spPr>
          <a:xfrm>
            <a:off x="431540" y="5028606"/>
            <a:ext cx="8280920" cy="101566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GB" sz="2000" dirty="0">
                <a:latin typeface="Arial" panose="020B0604020202020204" pitchFamily="34" charset="0"/>
                <a:cs typeface="Arial" panose="020B0604020202020204" pitchFamily="34" charset="0"/>
              </a:rPr>
              <a:t>The main question is whether the columns (Y) and the rows (X) are independent.</a:t>
            </a:r>
          </a:p>
        </p:txBody>
      </p:sp>
      <p:sp>
        <p:nvSpPr>
          <p:cNvPr id="2" name="Content Placeholder 1"/>
          <p:cNvSpPr>
            <a:spLocks noGrp="1"/>
          </p:cNvSpPr>
          <p:nvPr>
            <p:ph idx="1"/>
          </p:nvPr>
        </p:nvSpPr>
        <p:spPr/>
        <p:txBody>
          <a:bodyPr>
            <a:normAutofit/>
          </a:bodyPr>
          <a:lstStyle/>
          <a:p>
            <a:r>
              <a:rPr lang="en-US" sz="2400" dirty="0"/>
              <a:t>General notation</a:t>
            </a:r>
            <a:endParaRPr lang="nl-BE" sz="2400" dirty="0"/>
          </a:p>
        </p:txBody>
      </p:sp>
    </p:spTree>
    <p:extLst>
      <p:ext uri="{BB962C8B-B14F-4D97-AF65-F5344CB8AC3E}">
        <p14:creationId xmlns:p14="http://schemas.microsoft.com/office/powerpoint/2010/main" val="365300284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300</a:t>
            </a:fld>
            <a:endParaRPr lang="en-GB" dirty="0">
              <a:solidFill>
                <a:schemeClr val="tx2"/>
              </a:solidFill>
            </a:endParaRPr>
          </a:p>
        </p:txBody>
      </p:sp>
      <p:sp>
        <p:nvSpPr>
          <p:cNvPr id="5" name="Rectangle 4"/>
          <p:cNvSpPr/>
          <p:nvPr/>
        </p:nvSpPr>
        <p:spPr>
          <a:xfrm>
            <a:off x="467544" y="1700807"/>
            <a:ext cx="8280920" cy="1615827"/>
          </a:xfrm>
          <a:prstGeom prst="rect">
            <a:avLst/>
          </a:prstGeom>
        </p:spPr>
        <p:txBody>
          <a:bodyPr wrap="square">
            <a:spAutoFit/>
          </a:bodyPr>
          <a:lstStyle/>
          <a:p>
            <a:pPr algn="just">
              <a:lnSpc>
                <a:spcPct val="150000"/>
              </a:lnSpc>
            </a:pPr>
            <a:r>
              <a:rPr lang="en-GB" sz="2200" dirty="0">
                <a:latin typeface="Arial" panose="020B0604020202020204" pitchFamily="34" charset="0"/>
                <a:cs typeface="Arial" panose="020B0604020202020204" pitchFamily="34" charset="0"/>
              </a:rPr>
              <a:t>Fit logistic a regression model to investigate associations between child anaemia and child age accounting for  mother’s anaemic status and its </a:t>
            </a:r>
            <a:r>
              <a:rPr lang="en-GB" sz="2200" b="1" dirty="0">
                <a:latin typeface="Arial" panose="020B0604020202020204" pitchFamily="34" charset="0"/>
                <a:cs typeface="Arial" panose="020B0604020202020204" pitchFamily="34" charset="0"/>
              </a:rPr>
              <a:t>interaction</a:t>
            </a:r>
            <a:r>
              <a:rPr lang="en-GB" sz="2200" dirty="0">
                <a:latin typeface="Arial" panose="020B0604020202020204" pitchFamily="34" charset="0"/>
                <a:cs typeface="Arial" panose="020B0604020202020204" pitchFamily="34" charset="0"/>
              </a:rPr>
              <a:t> with child age. </a:t>
            </a:r>
          </a:p>
        </p:txBody>
      </p:sp>
      <p:sp>
        <p:nvSpPr>
          <p:cNvPr id="6" name="Rectangle 5"/>
          <p:cNvSpPr/>
          <p:nvPr/>
        </p:nvSpPr>
        <p:spPr>
          <a:xfrm>
            <a:off x="755576" y="3645024"/>
            <a:ext cx="7488832" cy="49699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2000" b="1" dirty="0">
                <a:solidFill>
                  <a:srgbClr val="FF0000"/>
                </a:solidFill>
                <a:latin typeface="Arial" panose="020B0604020202020204" pitchFamily="34" charset="0"/>
                <a:cs typeface="Arial" panose="020B0604020202020204" pitchFamily="34" charset="0"/>
              </a:rPr>
              <a:t>Do we need interaction in this model? </a:t>
            </a:r>
            <a:endParaRPr lang="en-GB" sz="2000" b="1" dirty="0">
              <a:latin typeface="Arial" panose="020B0604020202020204" pitchFamily="34" charset="0"/>
              <a:cs typeface="Arial" panose="020B0604020202020204" pitchFamily="34" charset="0"/>
            </a:endParaRPr>
          </a:p>
        </p:txBody>
      </p:sp>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Tree>
    <p:extLst>
      <p:ext uri="{BB962C8B-B14F-4D97-AF65-F5344CB8AC3E}">
        <p14:creationId xmlns:p14="http://schemas.microsoft.com/office/powerpoint/2010/main" val="36255730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301</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Rectangle 4"/>
              <p:cNvSpPr/>
              <p:nvPr/>
            </p:nvSpPr>
            <p:spPr>
              <a:xfrm>
                <a:off x="464552" y="2276871"/>
                <a:ext cx="8211904" cy="1615827"/>
              </a:xfrm>
              <a:prstGeom prst="rect">
                <a:avLst/>
              </a:prstGeom>
            </p:spPr>
            <p:txBody>
              <a:bodyPr wrap="square">
                <a:spAutoFit/>
              </a:bodyPr>
              <a:lstStyle/>
              <a:p>
                <a:pPr marL="1800225" indent="-1800225">
                  <a:lnSpc>
                    <a:spcPct val="150000"/>
                  </a:lnSpc>
                </a:pP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r>
                          <a:rPr lang="en-GB" sz="2200" i="1" dirty="0" smtClean="0">
                            <a:latin typeface="Cambria Math"/>
                            <a:ea typeface="Cambria Math"/>
                            <a:cs typeface="Arial" panose="020B0604020202020204" pitchFamily="34" charset="0"/>
                          </a:rPr>
                          <m:t>𝜋</m:t>
                        </m:r>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𝐶h𝑖𝑙𝑑</m:t>
                        </m:r>
                        <m:r>
                          <a:rPr lang="en-GB" sz="2200" b="0" i="1" dirty="0" smtClean="0">
                            <a:latin typeface="Cambria Math"/>
                            <a:ea typeface="Cambria Math"/>
                            <a:cs typeface="Arial" panose="020B0604020202020204" pitchFamily="34" charset="0"/>
                          </a:rPr>
                          <m:t> </m:t>
                        </m:r>
                        <m:r>
                          <a:rPr lang="en-GB" sz="2200" b="0" i="1" dirty="0" smtClean="0">
                            <a:latin typeface="Cambria Math"/>
                            <a:ea typeface="Cambria Math"/>
                            <a:cs typeface="Arial" panose="020B0604020202020204" pitchFamily="34" charset="0"/>
                          </a:rPr>
                          <m:t>𝐴𝑛𝑎𝑒𝑚𝑖𝑎</m:t>
                        </m:r>
                        <m:r>
                          <a:rPr lang="en-GB" sz="2200" b="0" i="1" dirty="0" smtClean="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0</m:t>
                        </m:r>
                      </m:sub>
                    </m:sSub>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1</m:t>
                        </m:r>
                      </m:sub>
                    </m:sSub>
                    <m:r>
                      <a:rPr lang="en-GB" sz="2200" i="1" smtClean="0">
                        <a:latin typeface="Cambria Math"/>
                        <a:ea typeface="Cambria Math" panose="02040503050406030204" pitchFamily="18" charset="0"/>
                      </a:rPr>
                      <m:t>𝐶</m:t>
                    </m:r>
                    <m:r>
                      <a:rPr lang="en-GB" sz="2200" b="0" i="1" smtClean="0">
                        <a:latin typeface="Cambria Math"/>
                        <a:ea typeface="Cambria Math" panose="02040503050406030204" pitchFamily="18" charset="0"/>
                      </a:rPr>
                      <m:t>h𝑖𝑙𝑑𝐴𝑔𝑒</m:t>
                    </m:r>
                    <m:r>
                      <a:rPr lang="en-GB" sz="2200" b="0" i="1" smtClean="0">
                        <a:latin typeface="Cambria Math"/>
                        <a:ea typeface="Cambria Math" panose="02040503050406030204" pitchFamily="18" charset="0"/>
                      </a:rPr>
                      <m:t> + </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b="0" i="1" smtClean="0">
                            <a:latin typeface="Cambria Math"/>
                            <a:ea typeface="Cambria Math" panose="02040503050406030204" pitchFamily="18" charset="0"/>
                          </a:rPr>
                          <m:t>2</m:t>
                        </m:r>
                      </m:sub>
                    </m:sSub>
                    <m:r>
                      <a:rPr lang="en-GB" sz="2200" i="1" smtClean="0">
                        <a:latin typeface="Cambria Math"/>
                        <a:ea typeface="Cambria Math" panose="02040503050406030204" pitchFamily="18" charset="0"/>
                      </a:rPr>
                      <m:t>𝑀</m:t>
                    </m:r>
                    <m:r>
                      <a:rPr lang="en-GB" sz="2200" b="0" i="1" smtClean="0">
                        <a:latin typeface="Cambria Math"/>
                        <a:ea typeface="Cambria Math" panose="02040503050406030204" pitchFamily="18" charset="0"/>
                      </a:rPr>
                      <m:t>𝑜𝑡h𝑒𝑟𝐴𝑛𝑒𝑚𝑖𝑐</m:t>
                    </m:r>
                  </m:oMath>
                </a14:m>
                <a:endParaRPr lang="en-GB" sz="2200" b="0" i="1" dirty="0">
                  <a:latin typeface="Cambria Math"/>
                  <a:ea typeface="Cambria Math" panose="02040503050406030204" pitchFamily="18" charset="0"/>
                </a:endParaRPr>
              </a:p>
              <a:p>
                <a:pPr marL="1800225">
                  <a:lnSpc>
                    <a:spcPct val="150000"/>
                  </a:lnSpc>
                </a:pPr>
                <a14:m>
                  <m:oMathPara xmlns:m="http://schemas.openxmlformats.org/officeDocument/2006/math">
                    <m:oMathParaPr>
                      <m:jc m:val="centerGroup"/>
                    </m:oMathParaPr>
                    <m:oMath xmlns:m="http://schemas.openxmlformats.org/officeDocument/2006/math">
                      <m:r>
                        <a:rPr lang="en-GB" sz="2200" b="0" i="1" smtClean="0">
                          <a:latin typeface="Cambria Math"/>
                          <a:ea typeface="Cambria Math" panose="02040503050406030204" pitchFamily="18" charset="0"/>
                        </a:rPr>
                        <m:t>+</m:t>
                      </m:r>
                      <m:sSub>
                        <m:sSubPr>
                          <m:ctrlPr>
                            <a:rPr lang="en-GB" sz="2200" i="1" smtClean="0">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b="0" i="1" smtClean="0">
                              <a:latin typeface="Cambria Math"/>
                              <a:ea typeface="Cambria Math" panose="02040503050406030204" pitchFamily="18" charset="0"/>
                            </a:rPr>
                            <m:t>3</m:t>
                          </m:r>
                        </m:sub>
                      </m:sSub>
                      <m:r>
                        <a:rPr lang="en-GB" sz="2200" i="1">
                          <a:latin typeface="Cambria Math"/>
                          <a:ea typeface="Cambria Math" panose="02040503050406030204" pitchFamily="18" charset="0"/>
                        </a:rPr>
                        <m:t>𝐶h𝑖𝑙𝑑𝐴𝑔𝑒</m:t>
                      </m:r>
                      <m:r>
                        <a:rPr lang="en-GB" sz="2200" b="0" i="1" smtClean="0">
                          <a:latin typeface="Cambria Math"/>
                          <a:ea typeface="Cambria Math" panose="02040503050406030204" pitchFamily="18" charset="0"/>
                        </a:rPr>
                        <m:t>∗</m:t>
                      </m:r>
                      <m:r>
                        <a:rPr lang="en-GB" sz="2200" i="1">
                          <a:latin typeface="Cambria Math"/>
                          <a:ea typeface="Cambria Math" panose="02040503050406030204" pitchFamily="18" charset="0"/>
                        </a:rPr>
                        <m:t>𝑀𝑜𝑡h𝑒𝑟𝐴𝑛𝑒𝑚𝑖𝑐</m:t>
                      </m:r>
                    </m:oMath>
                  </m:oMathPara>
                </a14:m>
                <a:endParaRPr lang="en-GB" sz="2200" dirty="0"/>
              </a:p>
            </p:txBody>
          </p:sp>
        </mc:Choice>
        <mc:Fallback xmlns="">
          <p:sp>
            <p:nvSpPr>
              <p:cNvPr id="5" name="Rectangle 4"/>
              <p:cNvSpPr>
                <a:spLocks noRot="1" noChangeAspect="1" noMove="1" noResize="1" noEditPoints="1" noAdjustHandles="1" noChangeArrowheads="1" noChangeShapeType="1" noTextEdit="1"/>
              </p:cNvSpPr>
              <p:nvPr/>
            </p:nvSpPr>
            <p:spPr>
              <a:xfrm>
                <a:off x="464552" y="2276871"/>
                <a:ext cx="8211904" cy="1615827"/>
              </a:xfrm>
              <a:prstGeom prst="rect">
                <a:avLst/>
              </a:prstGeom>
              <a:blipFill rotWithShape="1">
                <a:blip r:embed="rId2"/>
                <a:stretch>
                  <a:fillRect l="-8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64552" y="5205100"/>
                <a:ext cx="8289682" cy="600164"/>
              </a:xfrm>
              <a:prstGeom prst="rect">
                <a:avLst/>
              </a:prstGeom>
            </p:spPr>
            <p:txBody>
              <a:bodyPr wrap="square">
                <a:spAutoFit/>
              </a:bodyPr>
              <a:lstStyle/>
              <a:p>
                <a:pPr marL="2147888" indent="-2147888">
                  <a:lnSpc>
                    <a:spcPct val="150000"/>
                  </a:lnSpc>
                </a:pP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r>
                          <a:rPr lang="en-GB" sz="2200" i="1" dirty="0" smtClean="0">
                            <a:latin typeface="Cambria Math"/>
                            <a:ea typeface="Cambria Math"/>
                            <a:cs typeface="Arial" panose="020B0604020202020204" pitchFamily="34" charset="0"/>
                          </a:rPr>
                          <m:t>𝜋</m:t>
                        </m:r>
                        <m:r>
                          <a:rPr lang="en-GB" sz="2200" b="0" i="1" dirty="0" smtClean="0">
                            <a:latin typeface="Cambria Math"/>
                            <a:ea typeface="Cambria Math"/>
                            <a:cs typeface="Arial" panose="020B0604020202020204" pitchFamily="34" charset="0"/>
                          </a:rPr>
                          <m:t>(</m:t>
                        </m:r>
                        <m:r>
                          <a:rPr lang="en-GB" sz="2200" b="0" i="1" dirty="0" smtClean="0">
                            <a:latin typeface="Cambria Math"/>
                            <a:ea typeface="Cambria Math"/>
                            <a:cs typeface="Arial" panose="020B0604020202020204" pitchFamily="34" charset="0"/>
                          </a:rPr>
                          <m:t>𝐶h𝑖𝑙𝑑</m:t>
                        </m:r>
                        <m:r>
                          <a:rPr lang="en-GB" sz="2200" b="0" i="1" dirty="0" smtClean="0">
                            <a:latin typeface="Cambria Math"/>
                            <a:ea typeface="Cambria Math"/>
                            <a:cs typeface="Arial" panose="020B0604020202020204" pitchFamily="34" charset="0"/>
                          </a:rPr>
                          <m:t> </m:t>
                        </m:r>
                        <m:r>
                          <a:rPr lang="en-GB" sz="2200" b="0" i="1" dirty="0" smtClean="0">
                            <a:latin typeface="Cambria Math"/>
                            <a:ea typeface="Cambria Math"/>
                            <a:cs typeface="Arial" panose="020B0604020202020204" pitchFamily="34" charset="0"/>
                          </a:rPr>
                          <m:t>𝐴𝑛𝑎𝑒𝑚𝑖𝑎</m:t>
                        </m:r>
                        <m:r>
                          <a:rPr lang="en-GB" sz="2200" b="0" i="1" dirty="0" smtClean="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0</m:t>
                        </m:r>
                      </m:sub>
                    </m:sSub>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b="0" i="1" smtClean="0">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1</m:t>
                        </m:r>
                      </m:sub>
                    </m:sSub>
                    <m:r>
                      <a:rPr lang="en-GB" sz="2200" i="1" smtClean="0">
                        <a:latin typeface="Cambria Math"/>
                        <a:ea typeface="Cambria Math" panose="02040503050406030204" pitchFamily="18" charset="0"/>
                      </a:rPr>
                      <m:t>𝐶</m:t>
                    </m:r>
                    <m:r>
                      <a:rPr lang="en-GB" sz="2200" b="0" i="1" smtClean="0">
                        <a:latin typeface="Cambria Math"/>
                        <a:ea typeface="Cambria Math" panose="02040503050406030204" pitchFamily="18" charset="0"/>
                      </a:rPr>
                      <m:t>h𝑖𝑙𝑑𝐴𝑔𝑒</m:t>
                    </m:r>
                    <m:r>
                      <a:rPr lang="en-GB" sz="2200" b="0" i="1" smtClean="0">
                        <a:latin typeface="Cambria Math"/>
                        <a:ea typeface="Cambria Math" panose="02040503050406030204" pitchFamily="18" charset="0"/>
                      </a:rPr>
                      <m:t> + </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b="0" i="1" smtClean="0">
                            <a:latin typeface="Cambria Math"/>
                            <a:ea typeface="Cambria Math" panose="02040503050406030204" pitchFamily="18" charset="0"/>
                          </a:rPr>
                          <m:t>2</m:t>
                        </m:r>
                      </m:sub>
                    </m:sSub>
                    <m:r>
                      <a:rPr lang="en-GB" sz="2200" i="1" smtClean="0">
                        <a:latin typeface="Cambria Math"/>
                        <a:ea typeface="Cambria Math" panose="02040503050406030204" pitchFamily="18" charset="0"/>
                      </a:rPr>
                      <m:t>𝑀</m:t>
                    </m:r>
                    <m:r>
                      <a:rPr lang="en-GB" sz="2200" b="0" i="1" smtClean="0">
                        <a:latin typeface="Cambria Math"/>
                        <a:ea typeface="Cambria Math" panose="02040503050406030204" pitchFamily="18" charset="0"/>
                      </a:rPr>
                      <m:t>𝑜𝑡h𝑒𝑟𝑠𝐴𝑔𝑒</m:t>
                    </m:r>
                  </m:oMath>
                </a14:m>
                <a:endParaRPr lang="en-GB" sz="2200" dirty="0"/>
              </a:p>
            </p:txBody>
          </p:sp>
        </mc:Choice>
        <mc:Fallback xmlns="">
          <p:sp>
            <p:nvSpPr>
              <p:cNvPr id="6" name="Rectangle 5"/>
              <p:cNvSpPr>
                <a:spLocks noRot="1" noChangeAspect="1" noMove="1" noResize="1" noEditPoints="1" noAdjustHandles="1" noChangeArrowheads="1" noChangeShapeType="1" noTextEdit="1"/>
              </p:cNvSpPr>
              <p:nvPr/>
            </p:nvSpPr>
            <p:spPr>
              <a:xfrm>
                <a:off x="464552" y="5205100"/>
                <a:ext cx="8289682" cy="600164"/>
              </a:xfrm>
              <a:prstGeom prst="rect">
                <a:avLst/>
              </a:prstGeom>
              <a:blipFill rotWithShape="1">
                <a:blip r:embed="rId3"/>
                <a:stretch>
                  <a:fillRect l="-882" b="-9184"/>
                </a:stretch>
              </a:blipFill>
            </p:spPr>
            <p:txBody>
              <a:bodyPr/>
              <a:lstStyle/>
              <a:p>
                <a:r>
                  <a:rPr lang="en-GB">
                    <a:noFill/>
                  </a:rPr>
                  <a:t> </a:t>
                </a:r>
              </a:p>
            </p:txBody>
          </p:sp>
        </mc:Fallback>
      </mc:AlternateContent>
      <p:sp>
        <p:nvSpPr>
          <p:cNvPr id="7" name="TextBox 6"/>
          <p:cNvSpPr txBox="1"/>
          <p:nvPr/>
        </p:nvSpPr>
        <p:spPr>
          <a:xfrm>
            <a:off x="467544" y="1665098"/>
            <a:ext cx="283197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Full Model</a:t>
            </a:r>
          </a:p>
        </p:txBody>
      </p:sp>
      <p:sp>
        <p:nvSpPr>
          <p:cNvPr id="8" name="TextBox 7"/>
          <p:cNvSpPr txBox="1"/>
          <p:nvPr/>
        </p:nvSpPr>
        <p:spPr>
          <a:xfrm>
            <a:off x="464552" y="4365104"/>
            <a:ext cx="323544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Reduced Model</a:t>
            </a: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Tree>
    <p:extLst>
      <p:ext uri="{BB962C8B-B14F-4D97-AF65-F5344CB8AC3E}">
        <p14:creationId xmlns:p14="http://schemas.microsoft.com/office/powerpoint/2010/main" val="418408518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302</a:t>
            </a:fld>
            <a:endParaRPr lang="en-GB" dirty="0">
              <a:solidFill>
                <a:schemeClr val="tx2"/>
              </a:solidFill>
            </a:endParaRPr>
          </a:p>
        </p:txBody>
      </p:sp>
      <p:sp>
        <p:nvSpPr>
          <p:cNvPr id="5" name="TextBox 4"/>
          <p:cNvSpPr txBox="1"/>
          <p:nvPr/>
        </p:nvSpPr>
        <p:spPr>
          <a:xfrm>
            <a:off x="395536" y="1124744"/>
            <a:ext cx="2574099" cy="369332"/>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b="1" dirty="0"/>
              <a:t>Code</a:t>
            </a:r>
          </a:p>
        </p:txBody>
      </p:sp>
      <p:sp>
        <p:nvSpPr>
          <p:cNvPr id="6" name="Rectangle 5"/>
          <p:cNvSpPr/>
          <p:nvPr/>
        </p:nvSpPr>
        <p:spPr>
          <a:xfrm>
            <a:off x="467544" y="1746682"/>
            <a:ext cx="7776864" cy="1754326"/>
          </a:xfrm>
          <a:prstGeom prst="rect">
            <a:avLst/>
          </a:prstGeom>
          <a:ln w="25400">
            <a:solidFill>
              <a:srgbClr val="0070C0"/>
            </a:solidFill>
          </a:ln>
        </p:spPr>
        <p:txBody>
          <a:bodyPr wrap="square">
            <a:spAutoFit/>
          </a:bodyPr>
          <a:lstStyle/>
          <a:p>
            <a:pPr marL="711200" indent="-711200">
              <a:lnSpc>
                <a:spcPct val="150000"/>
              </a:lnSpc>
            </a:pPr>
            <a:r>
              <a:rPr lang="en-GB" dirty="0"/>
              <a:t>Dev &lt;- anova(fit1,fit2)[2,4]</a:t>
            </a:r>
          </a:p>
          <a:p>
            <a:pPr marL="711200" indent="-711200">
              <a:lnSpc>
                <a:spcPct val="150000"/>
              </a:lnSpc>
            </a:pPr>
            <a:r>
              <a:rPr lang="en-GB" dirty="0"/>
              <a:t>Dev</a:t>
            </a:r>
          </a:p>
          <a:p>
            <a:pPr marL="711200" indent="-711200">
              <a:lnSpc>
                <a:spcPct val="150000"/>
              </a:lnSpc>
            </a:pPr>
            <a:r>
              <a:rPr lang="en-GB" dirty="0"/>
              <a:t>pvalue &lt;- round(</a:t>
            </a:r>
            <a:r>
              <a:rPr lang="en-GB" dirty="0" err="1"/>
              <a:t>pchisq</a:t>
            </a:r>
            <a:r>
              <a:rPr lang="en-GB" dirty="0"/>
              <a:t>(Dev[2,4],Dev[2,3],</a:t>
            </a:r>
            <a:r>
              <a:rPr lang="en-GB" dirty="0" err="1"/>
              <a:t>lower.tail</a:t>
            </a:r>
            <a:r>
              <a:rPr lang="en-GB" dirty="0"/>
              <a:t>=FALSE),4)</a:t>
            </a:r>
          </a:p>
          <a:p>
            <a:pPr marL="711200" indent="-711200">
              <a:lnSpc>
                <a:spcPct val="150000"/>
              </a:lnSpc>
            </a:pPr>
            <a:r>
              <a:rPr lang="en-GB" dirty="0"/>
              <a:t>pvalue</a:t>
            </a:r>
          </a:p>
        </p:txBody>
      </p:sp>
      <p:sp>
        <p:nvSpPr>
          <p:cNvPr id="7" name="Rectangle 6"/>
          <p:cNvSpPr/>
          <p:nvPr/>
        </p:nvSpPr>
        <p:spPr>
          <a:xfrm>
            <a:off x="467544" y="4437112"/>
            <a:ext cx="8310377" cy="1338828"/>
          </a:xfrm>
          <a:prstGeom prst="rect">
            <a:avLst/>
          </a:prstGeom>
          <a:ln w="25400">
            <a:solidFill>
              <a:srgbClr val="7030A0"/>
            </a:solidFill>
          </a:ln>
        </p:spPr>
        <p:txBody>
          <a:bodyPr wrap="square">
            <a:spAutoFit/>
          </a:bodyPr>
          <a:lstStyle/>
          <a:p>
            <a:pPr>
              <a:lnSpc>
                <a:spcPct val="150000"/>
              </a:lnSpc>
            </a:pPr>
            <a:r>
              <a:rPr lang="en-GB" dirty="0"/>
              <a:t>	</a:t>
            </a:r>
            <a:r>
              <a:rPr lang="en-GB" dirty="0" err="1"/>
              <a:t>Resid</a:t>
            </a:r>
            <a:r>
              <a:rPr lang="en-GB" dirty="0"/>
              <a:t>. </a:t>
            </a:r>
            <a:r>
              <a:rPr lang="en-GB" dirty="0" err="1"/>
              <a:t>Df</a:t>
            </a:r>
            <a:r>
              <a:rPr lang="en-GB" dirty="0"/>
              <a:t> 	</a:t>
            </a:r>
            <a:r>
              <a:rPr lang="en-GB" dirty="0" err="1"/>
              <a:t>Resid</a:t>
            </a:r>
            <a:r>
              <a:rPr lang="en-GB" dirty="0"/>
              <a:t>. Dev 	</a:t>
            </a:r>
            <a:r>
              <a:rPr lang="en-GB" dirty="0" err="1"/>
              <a:t>Df</a:t>
            </a:r>
            <a:r>
              <a:rPr lang="en-GB" dirty="0"/>
              <a:t> 	Deviance    </a:t>
            </a:r>
            <a:r>
              <a:rPr lang="en-GB" b="1" dirty="0"/>
              <a:t>Pvalue</a:t>
            </a:r>
          </a:p>
          <a:p>
            <a:pPr>
              <a:lnSpc>
                <a:spcPct val="150000"/>
              </a:lnSpc>
            </a:pPr>
            <a:r>
              <a:rPr lang="en-GB" dirty="0"/>
              <a:t>1      	1204     		1604.2            </a:t>
            </a:r>
          </a:p>
          <a:p>
            <a:pPr>
              <a:lnSpc>
                <a:spcPct val="150000"/>
              </a:lnSpc>
            </a:pPr>
            <a:r>
              <a:rPr lang="en-GB" dirty="0"/>
              <a:t>2      	1203     		1600.2  		1   	3.9552         </a:t>
            </a:r>
            <a:r>
              <a:rPr lang="en-GB" b="1" dirty="0"/>
              <a:t>0.0467</a:t>
            </a:r>
          </a:p>
        </p:txBody>
      </p:sp>
      <p:sp>
        <p:nvSpPr>
          <p:cNvPr id="8" name="TextBox 7"/>
          <p:cNvSpPr txBox="1"/>
          <p:nvPr/>
        </p:nvSpPr>
        <p:spPr>
          <a:xfrm>
            <a:off x="467544" y="3790201"/>
            <a:ext cx="5886920"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Deviance</a:t>
            </a: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Tree>
    <p:extLst>
      <p:ext uri="{BB962C8B-B14F-4D97-AF65-F5344CB8AC3E}">
        <p14:creationId xmlns:p14="http://schemas.microsoft.com/office/powerpoint/2010/main" val="13327771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303</a:t>
            </a:fld>
            <a:endParaRPr lang="en-GB" dirty="0">
              <a:solidFill>
                <a:schemeClr val="tx2"/>
              </a:solidFill>
            </a:endParaRPr>
          </a:p>
        </p:txBody>
      </p:sp>
      <p:sp>
        <p:nvSpPr>
          <p:cNvPr id="5" name="Rectangle 4"/>
          <p:cNvSpPr/>
          <p:nvPr/>
        </p:nvSpPr>
        <p:spPr>
          <a:xfrm>
            <a:off x="442874" y="1513815"/>
            <a:ext cx="8280920" cy="3139321"/>
          </a:xfrm>
          <a:prstGeom prst="rect">
            <a:avLst/>
          </a:prstGeom>
        </p:spPr>
        <p:txBody>
          <a:bodyPr wrap="square">
            <a:spAutoFit/>
          </a:bodyPr>
          <a:lstStyle/>
          <a:p>
            <a:pPr algn="just">
              <a:lnSpc>
                <a:spcPct val="150000"/>
              </a:lnSpc>
            </a:pPr>
            <a:r>
              <a:rPr lang="en-US" altLang="en-US" sz="2200" dirty="0"/>
              <a:t>A study investigates perception of people on the role of women in the society. The question is whether people agree or disagree that “women should take care of the homes and leave running the country up to men”. Model the association between year of education of participant and the probability to agree with the statement, account for other potential predictors.</a:t>
            </a:r>
          </a:p>
        </p:txBody>
      </p:sp>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Tree>
    <p:extLst>
      <p:ext uri="{BB962C8B-B14F-4D97-AF65-F5344CB8AC3E}">
        <p14:creationId xmlns:p14="http://schemas.microsoft.com/office/powerpoint/2010/main" val="20408608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304</a:t>
            </a:fld>
            <a:endParaRPr lang="en-GB" dirty="0">
              <a:solidFill>
                <a:schemeClr val="tx2"/>
              </a:solidFill>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654911396"/>
                  </p:ext>
                </p:extLst>
              </p:nvPr>
            </p:nvGraphicFramePr>
            <p:xfrm>
              <a:off x="899592" y="1340768"/>
              <a:ext cx="7592888" cy="4777132"/>
            </p:xfrm>
            <a:graphic>
              <a:graphicData uri="http://schemas.openxmlformats.org/drawingml/2006/table">
                <a:tbl>
                  <a:tblPr firstRow="1" bandRow="1">
                    <a:tableStyleId>{5940675A-B579-460E-94D1-54222C63F5DA}</a:tableStyleId>
                  </a:tblPr>
                  <a:tblGrid>
                    <a:gridCol w="1451581">
                      <a:extLst>
                        <a:ext uri="{9D8B030D-6E8A-4147-A177-3AD203B41FA5}">
                          <a16:colId xmlns:a16="http://schemas.microsoft.com/office/drawing/2014/main" val="20000"/>
                        </a:ext>
                      </a:extLst>
                    </a:gridCol>
                    <a:gridCol w="6141307">
                      <a:extLst>
                        <a:ext uri="{9D8B030D-6E8A-4147-A177-3AD203B41FA5}">
                          <a16:colId xmlns:a16="http://schemas.microsoft.com/office/drawing/2014/main" val="20001"/>
                        </a:ext>
                      </a:extLst>
                    </a:gridCol>
                  </a:tblGrid>
                  <a:tr h="396353">
                    <a:tc>
                      <a:txBody>
                        <a:bodyPr/>
                        <a:lstStyle/>
                        <a:p>
                          <a:pPr algn="ctr"/>
                          <a:r>
                            <a:rPr lang="en-US" sz="2000" b="1" dirty="0"/>
                            <a:t>MODEL </a:t>
                          </a:r>
                        </a:p>
                      </a:txBody>
                      <a:tcPr marT="45733" marB="45733"/>
                    </a:tc>
                    <a:tc>
                      <a:txBody>
                        <a:bodyPr/>
                        <a:lstStyle/>
                        <a:p>
                          <a:pPr algn="ctr"/>
                          <a:r>
                            <a:rPr lang="en-US" sz="2000" b="1" dirty="0"/>
                            <a:t>Parameterization</a:t>
                          </a:r>
                        </a:p>
                      </a:txBody>
                      <a:tcPr marT="45733" marB="45733"/>
                    </a:tc>
                    <a:extLst>
                      <a:ext uri="{0D108BD9-81ED-4DB2-BD59-A6C34878D82A}">
                        <a16:rowId xmlns:a16="http://schemas.microsoft.com/office/drawing/2014/main" val="10000"/>
                      </a:ext>
                    </a:extLst>
                  </a:tr>
                  <a:tr h="457330">
                    <a:tc>
                      <a:txBody>
                        <a:bodyPr/>
                        <a:lstStyle/>
                        <a:p>
                          <a:r>
                            <a:rPr lang="en-US" sz="2400" dirty="0"/>
                            <a:t>0</a:t>
                          </a:r>
                        </a:p>
                      </a:txBody>
                      <a:tcPr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ea typeface="Cambria Math" panose="02040503050406030204" pitchFamily="18" charset="0"/>
                                      <a:cs typeface="Arial" panose="020B0604020202020204" pitchFamily="34" charset="0"/>
                                    </a:rPr>
                                  </m:ctrlPr>
                                </m:dPr>
                                <m:e>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𝑎𝑔𝑟𝑒𝑒</m:t>
                                  </m:r>
                                  <m:r>
                                    <a:rPr lang="en-GB" sz="2400" b="0" i="1" dirty="0" smtClean="0">
                                      <a:latin typeface="Cambria Math"/>
                                      <a:ea typeface="Cambria Math"/>
                                      <a:cs typeface="Arial" panose="020B0604020202020204" pitchFamily="34" charset="0"/>
                                    </a:rPr>
                                    <m:t>)</m:t>
                                  </m:r>
                                </m:e>
                              </m:d>
                            </m:oMath>
                          </a14:m>
                          <a:r>
                            <a:rPr lang="en-GB" sz="24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b="0" i="1" smtClean="0">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i="1" smtClean="0">
                                  <a:latin typeface="Cambria Math"/>
                                  <a:ea typeface="Cambria Math" panose="02040503050406030204" pitchFamily="18" charset="0"/>
                                </a:rPr>
                                <m:t>𝑌</m:t>
                              </m:r>
                              <m:r>
                                <a:rPr lang="en-GB" sz="2400" b="0" i="1" smtClean="0">
                                  <a:latin typeface="Cambria Math"/>
                                  <a:ea typeface="Cambria Math" panose="02040503050406030204" pitchFamily="18" charset="0"/>
                                </a:rPr>
                                <m:t>𝑒𝑎𝑟</m:t>
                              </m:r>
                            </m:oMath>
                          </a14:m>
                          <a:endParaRPr lang="en-GB" sz="2400" dirty="0"/>
                        </a:p>
                        <a:p>
                          <a:endParaRPr lang="en-US" sz="2400" dirty="0"/>
                        </a:p>
                      </a:txBody>
                      <a:tcPr marT="45733" marB="45733"/>
                    </a:tc>
                    <a:extLst>
                      <a:ext uri="{0D108BD9-81ED-4DB2-BD59-A6C34878D82A}">
                        <a16:rowId xmlns:a16="http://schemas.microsoft.com/office/drawing/2014/main" val="10001"/>
                      </a:ext>
                    </a:extLst>
                  </a:tr>
                  <a:tr h="457330">
                    <a:tc>
                      <a:txBody>
                        <a:bodyPr/>
                        <a:lstStyle/>
                        <a:p>
                          <a:r>
                            <a:rPr lang="en-US" sz="2400" dirty="0"/>
                            <a:t>1</a:t>
                          </a:r>
                        </a:p>
                      </a:txBody>
                      <a:tcPr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ea typeface="Cambria Math" panose="02040503050406030204" pitchFamily="18" charset="0"/>
                                      <a:cs typeface="Arial" panose="020B0604020202020204" pitchFamily="34" charset="0"/>
                                    </a:rPr>
                                  </m:ctrlPr>
                                </m:dPr>
                                <m:e>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𝑎𝑔𝑟𝑒𝑒</m:t>
                                  </m:r>
                                  <m:r>
                                    <a:rPr lang="en-GB" sz="2400" b="0" i="1" dirty="0" smtClean="0">
                                      <a:latin typeface="Cambria Math"/>
                                      <a:ea typeface="Cambria Math"/>
                                      <a:cs typeface="Arial" panose="020B0604020202020204" pitchFamily="34" charset="0"/>
                                    </a:rPr>
                                    <m:t>)</m:t>
                                  </m:r>
                                </m:e>
                              </m:d>
                            </m:oMath>
                          </a14:m>
                          <a:r>
                            <a:rPr lang="en-GB" sz="24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b="0" i="1" smtClean="0">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i="1" smtClean="0">
                                  <a:latin typeface="Cambria Math"/>
                                  <a:ea typeface="Cambria Math" panose="02040503050406030204" pitchFamily="18" charset="0"/>
                                </a:rPr>
                                <m:t>𝑌</m:t>
                              </m:r>
                              <m:r>
                                <a:rPr lang="en-GB" sz="2400" b="0" i="1" smtClean="0">
                                  <a:latin typeface="Cambria Math"/>
                                  <a:ea typeface="Cambria Math" panose="02040503050406030204" pitchFamily="18" charset="0"/>
                                </a:rPr>
                                <m:t>𝑒𝑎𝑟</m:t>
                              </m:r>
                              <m:r>
                                <a:rPr lang="en-GB" sz="2400" b="0" i="1" smtClean="0">
                                  <a:latin typeface="Cambria Math"/>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i="1">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𝛽</m:t>
                                  </m:r>
                                </m:e>
                                <m:sub>
                                  <m:r>
                                    <a:rPr lang="en-GB" sz="2400" b="0" i="1" smtClean="0">
                                      <a:latin typeface="Cambria Math"/>
                                      <a:ea typeface="Cambria Math" panose="02040503050406030204" pitchFamily="18" charset="0"/>
                                    </a:rPr>
                                    <m:t>3</m:t>
                                  </m:r>
                                </m:sub>
                              </m:sSub>
                              <m:r>
                                <a:rPr lang="en-GB" sz="2400" b="0" i="1" smtClean="0">
                                  <a:latin typeface="Cambria Math"/>
                                  <a:ea typeface="Cambria Math" panose="02040503050406030204" pitchFamily="18" charset="0"/>
                                </a:rPr>
                                <m:t>𝑆𝑒𝑥</m:t>
                              </m:r>
                            </m:oMath>
                          </a14:m>
                          <a:endParaRPr lang="en-GB" sz="2400" dirty="0"/>
                        </a:p>
                        <a:p>
                          <a:endParaRPr lang="en-US" sz="2400" dirty="0"/>
                        </a:p>
                      </a:txBody>
                      <a:tcPr marT="45733" marB="45733"/>
                    </a:tc>
                    <a:extLst>
                      <a:ext uri="{0D108BD9-81ED-4DB2-BD59-A6C34878D82A}">
                        <a16:rowId xmlns:a16="http://schemas.microsoft.com/office/drawing/2014/main" val="10002"/>
                      </a:ext>
                    </a:extLst>
                  </a:tr>
                  <a:tr h="457330">
                    <a:tc>
                      <a:txBody>
                        <a:bodyPr/>
                        <a:lstStyle/>
                        <a:p>
                          <a:r>
                            <a:rPr lang="en-US" sz="2400" dirty="0"/>
                            <a:t>2</a:t>
                          </a:r>
                        </a:p>
                      </a:txBody>
                      <a:tcPr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ea typeface="Cambria Math" panose="02040503050406030204" pitchFamily="18" charset="0"/>
                                      <a:cs typeface="Arial" panose="020B0604020202020204" pitchFamily="34" charset="0"/>
                                    </a:rPr>
                                  </m:ctrlPr>
                                </m:dPr>
                                <m:e>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𝑎𝑔𝑟𝑒𝑒</m:t>
                                  </m:r>
                                  <m:r>
                                    <a:rPr lang="en-GB" sz="2400" b="0" i="1" dirty="0" smtClean="0">
                                      <a:latin typeface="Cambria Math"/>
                                      <a:ea typeface="Cambria Math"/>
                                      <a:cs typeface="Arial" panose="020B0604020202020204" pitchFamily="34" charset="0"/>
                                    </a:rPr>
                                    <m:t>)</m:t>
                                  </m:r>
                                </m:e>
                              </m:d>
                            </m:oMath>
                          </a14:m>
                          <a:r>
                            <a:rPr lang="en-GB" sz="24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b="0" i="1" smtClean="0">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i="1" smtClean="0">
                                  <a:latin typeface="Cambria Math"/>
                                  <a:ea typeface="Cambria Math" panose="02040503050406030204" pitchFamily="18" charset="0"/>
                                </a:rPr>
                                <m:t>𝑌</m:t>
                              </m:r>
                              <m:r>
                                <a:rPr lang="en-GB" sz="2400" b="0" i="1" smtClean="0">
                                  <a:latin typeface="Cambria Math"/>
                                  <a:ea typeface="Cambria Math" panose="02040503050406030204" pitchFamily="18" charset="0"/>
                                </a:rPr>
                                <m:t>𝑒𝑎𝑟</m:t>
                              </m:r>
                              <m:r>
                                <a:rPr lang="en-GB" sz="2400" b="0" i="1" smtClean="0">
                                  <a:latin typeface="Cambria Math"/>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i="1">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𝛽</m:t>
                                  </m:r>
                                </m:e>
                                <m:sub>
                                  <m:r>
                                    <a:rPr lang="en-GB" sz="2400" b="0" i="1" smtClean="0">
                                      <a:latin typeface="Cambria Math"/>
                                      <a:ea typeface="Cambria Math" panose="02040503050406030204" pitchFamily="18" charset="0"/>
                                    </a:rPr>
                                    <m:t>3</m:t>
                                  </m:r>
                                </m:sub>
                              </m:sSub>
                              <m:r>
                                <a:rPr lang="en-GB" sz="2400" b="0" i="1" smtClean="0">
                                  <a:latin typeface="Cambria Math"/>
                                  <a:ea typeface="Cambria Math" panose="02040503050406030204" pitchFamily="18" charset="0"/>
                                </a:rPr>
                                <m:t>𝑆𝑒𝑥</m:t>
                              </m:r>
                              <m:r>
                                <a:rPr lang="en-GB" sz="2400" b="0" i="1" smtClean="0">
                                  <a:latin typeface="Cambria Math"/>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𝛽</m:t>
                                  </m:r>
                                </m:e>
                                <m:sub>
                                  <m:r>
                                    <a:rPr lang="en-GB" sz="2400" b="0" i="1" smtClean="0">
                                      <a:latin typeface="Cambria Math"/>
                                      <a:ea typeface="Cambria Math" panose="02040503050406030204" pitchFamily="18" charset="0"/>
                                    </a:rPr>
                                    <m:t>4</m:t>
                                  </m:r>
                                </m:sub>
                              </m:sSub>
                              <m:r>
                                <a:rPr lang="en-GB" sz="2400" i="1">
                                  <a:latin typeface="Cambria Math"/>
                                  <a:ea typeface="Cambria Math" panose="02040503050406030204" pitchFamily="18" charset="0"/>
                                </a:rPr>
                                <m:t>𝑌𝑒𝑎𝑟</m:t>
                              </m:r>
                              <m:r>
                                <a:rPr lang="en-GB" sz="2400" b="0" i="1" smtClean="0">
                                  <a:latin typeface="Cambria Math"/>
                                  <a:ea typeface="Cambria Math" panose="02040503050406030204" pitchFamily="18" charset="0"/>
                                </a:rPr>
                                <m:t>∗</m:t>
                              </m:r>
                              <m:r>
                                <a:rPr lang="en-GB" sz="2400" b="0" i="1" smtClean="0">
                                  <a:latin typeface="Cambria Math"/>
                                  <a:ea typeface="Cambria Math" panose="02040503050406030204" pitchFamily="18" charset="0"/>
                                </a:rPr>
                                <m:t>𝑆𝑒𝑥</m:t>
                              </m:r>
                            </m:oMath>
                          </a14:m>
                          <a:endParaRPr lang="en-GB" sz="2400" dirty="0"/>
                        </a:p>
                        <a:p>
                          <a:endParaRPr lang="en-US" sz="2400" dirty="0"/>
                        </a:p>
                      </a:txBody>
                      <a:tcPr marT="45733" marB="45733"/>
                    </a:tc>
                    <a:extLst>
                      <a:ext uri="{0D108BD9-81ED-4DB2-BD59-A6C34878D82A}">
                        <a16:rowId xmlns:a16="http://schemas.microsoft.com/office/drawing/2014/main" val="10003"/>
                      </a:ext>
                    </a:extLst>
                  </a:tr>
                  <a:tr h="457330">
                    <a:tc>
                      <a:txBody>
                        <a:bodyPr/>
                        <a:lstStyle/>
                        <a:p>
                          <a:r>
                            <a:rPr lang="en-US" sz="2400" dirty="0"/>
                            <a:t>3</a:t>
                          </a:r>
                        </a:p>
                      </a:txBody>
                      <a:tcPr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400" i="1" dirty="0">
                                      <a:latin typeface="Cambria Math" panose="02040503050406030204" pitchFamily="18" charset="0"/>
                                      <a:ea typeface="Cambria Math" panose="02040503050406030204" pitchFamily="18" charset="0"/>
                                      <a:cs typeface="Arial" panose="020B0604020202020204" pitchFamily="34" charset="0"/>
                                    </a:rPr>
                                  </m:ctrlPr>
                                </m:dPr>
                                <m:e>
                                  <m:r>
                                    <a:rPr lang="en-GB" sz="2400" i="1" dirty="0" smtClean="0">
                                      <a:latin typeface="Cambria Math"/>
                                      <a:ea typeface="Cambria Math"/>
                                      <a:cs typeface="Arial" panose="020B0604020202020204" pitchFamily="34" charset="0"/>
                                    </a:rPr>
                                    <m:t>𝜋</m:t>
                                  </m:r>
                                  <m:r>
                                    <a:rPr lang="en-GB" sz="2400" b="0" i="1" dirty="0" smtClean="0">
                                      <a:latin typeface="Cambria Math"/>
                                      <a:ea typeface="Cambria Math"/>
                                      <a:cs typeface="Arial" panose="020B0604020202020204" pitchFamily="34" charset="0"/>
                                    </a:rPr>
                                    <m:t>(</m:t>
                                  </m:r>
                                  <m:r>
                                    <a:rPr lang="en-GB" sz="2400" b="0" i="1" dirty="0" smtClean="0">
                                      <a:latin typeface="Cambria Math"/>
                                      <a:ea typeface="Cambria Math"/>
                                      <a:cs typeface="Arial" panose="020B0604020202020204" pitchFamily="34" charset="0"/>
                                    </a:rPr>
                                    <m:t>𝑎𝑔𝑟𝑒𝑒</m:t>
                                  </m:r>
                                  <m:r>
                                    <a:rPr lang="en-GB" sz="2400" b="0" i="1" dirty="0" smtClean="0">
                                      <a:latin typeface="Cambria Math"/>
                                      <a:ea typeface="Cambria Math"/>
                                      <a:cs typeface="Arial" panose="020B0604020202020204" pitchFamily="34" charset="0"/>
                                    </a:rPr>
                                    <m:t>)</m:t>
                                  </m:r>
                                </m:e>
                              </m:d>
                            </m:oMath>
                          </a14:m>
                          <a:r>
                            <a:rPr lang="en-GB" sz="24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0</m:t>
                                  </m:r>
                                </m:sub>
                              </m:sSub>
                              <m:r>
                                <a:rPr lang="en-GB" sz="2400" b="0" i="1" smtClean="0">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b="0" i="1" smtClean="0">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i="1" smtClean="0">
                                  <a:latin typeface="Cambria Math"/>
                                  <a:ea typeface="Cambria Math" panose="02040503050406030204" pitchFamily="18" charset="0"/>
                                </a:rPr>
                                <m:t>𝑌</m:t>
                              </m:r>
                              <m:r>
                                <a:rPr lang="en-GB" sz="2400" b="0" i="1" smtClean="0">
                                  <a:latin typeface="Cambria Math"/>
                                  <a:ea typeface="Cambria Math" panose="02040503050406030204" pitchFamily="18" charset="0"/>
                                </a:rPr>
                                <m:t>𝑒𝑎𝑟</m:t>
                              </m:r>
                              <m:r>
                                <a:rPr lang="en-GB" sz="2400" b="0" i="1" smtClean="0">
                                  <a:latin typeface="Cambria Math"/>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𝛽</m:t>
                                  </m:r>
                                </m:e>
                                <m:sub>
                                  <m:r>
                                    <a:rPr lang="en-GB" sz="2400" i="1">
                                      <a:latin typeface="Cambria Math" panose="02040503050406030204" pitchFamily="18" charset="0"/>
                                      <a:ea typeface="Cambria Math" panose="02040503050406030204" pitchFamily="18" charset="0"/>
                                    </a:rPr>
                                    <m:t>1</m:t>
                                  </m:r>
                                </m:sub>
                              </m:sSub>
                              <m:r>
                                <a:rPr lang="en-GB" sz="2400" i="1">
                                  <a:latin typeface="Cambria Math"/>
                                  <a:ea typeface="Cambria Math" panose="02040503050406030204" pitchFamily="18" charset="0"/>
                                </a:rPr>
                                <m:t>𝑌𝑒𝑎𝑟</m:t>
                              </m:r>
                              <m:r>
                                <a:rPr lang="en-GB" sz="2400" b="0" i="1" baseline="30000" smtClean="0">
                                  <a:latin typeface="Cambria Math"/>
                                  <a:ea typeface="Cambria Math" panose="02040503050406030204" pitchFamily="18" charset="0"/>
                                </a:rPr>
                                <m:t>2</m:t>
                              </m:r>
                              <m:r>
                                <a:rPr lang="en-GB" sz="2400" b="0" i="1" smtClean="0">
                                  <a:latin typeface="Cambria Math"/>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i="1">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𝛽</m:t>
                                  </m:r>
                                </m:e>
                                <m:sub>
                                  <m:r>
                                    <a:rPr lang="en-GB" sz="2400" b="0" i="1" smtClean="0">
                                      <a:latin typeface="Cambria Math"/>
                                      <a:ea typeface="Cambria Math" panose="02040503050406030204" pitchFamily="18" charset="0"/>
                                    </a:rPr>
                                    <m:t>3</m:t>
                                  </m:r>
                                </m:sub>
                              </m:sSub>
                              <m:r>
                                <a:rPr lang="en-GB" sz="2400" b="0" i="1" smtClean="0">
                                  <a:latin typeface="Cambria Math"/>
                                  <a:ea typeface="Cambria Math" panose="02040503050406030204" pitchFamily="18" charset="0"/>
                                </a:rPr>
                                <m:t>𝑆𝑒𝑥</m:t>
                              </m:r>
                              <m:r>
                                <a:rPr lang="en-GB" sz="2400" b="0" i="1" smtClean="0">
                                  <a:latin typeface="Cambria Math"/>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𝛽</m:t>
                                  </m:r>
                                </m:e>
                                <m:sub>
                                  <m:r>
                                    <a:rPr lang="en-GB" sz="2400" b="0" i="1" smtClean="0">
                                      <a:latin typeface="Cambria Math"/>
                                      <a:ea typeface="Cambria Math" panose="02040503050406030204" pitchFamily="18" charset="0"/>
                                    </a:rPr>
                                    <m:t>4</m:t>
                                  </m:r>
                                </m:sub>
                              </m:sSub>
                              <m:r>
                                <a:rPr lang="en-GB" sz="2400" i="1">
                                  <a:latin typeface="Cambria Math"/>
                                  <a:ea typeface="Cambria Math" panose="02040503050406030204" pitchFamily="18" charset="0"/>
                                </a:rPr>
                                <m:t>𝑌𝑒𝑎𝑟</m:t>
                              </m:r>
                              <m:r>
                                <a:rPr lang="en-GB" sz="2400" b="0" i="1" smtClean="0">
                                  <a:latin typeface="Cambria Math"/>
                                  <a:ea typeface="Cambria Math" panose="02040503050406030204" pitchFamily="18" charset="0"/>
                                </a:rPr>
                                <m:t>∗</m:t>
                              </m:r>
                              <m:r>
                                <a:rPr lang="en-GB" sz="2400" b="0" i="1" smtClean="0">
                                  <a:latin typeface="Cambria Math"/>
                                  <a:ea typeface="Cambria Math" panose="02040503050406030204" pitchFamily="18" charset="0"/>
                                </a:rPr>
                                <m:t>𝑆𝑒𝑥</m:t>
                              </m:r>
                              <m:r>
                                <a:rPr lang="en-GB" sz="2400" i="1">
                                  <a:latin typeface="Cambria Math"/>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a:ea typeface="Cambria Math" panose="02040503050406030204" pitchFamily="18" charset="0"/>
                                    </a:rPr>
                                    <m:t> </m:t>
                                  </m:r>
                                  <m:r>
                                    <a:rPr lang="en-GB" sz="2400" i="1">
                                      <a:latin typeface="Cambria Math" panose="02040503050406030204" pitchFamily="18" charset="0"/>
                                      <a:ea typeface="Cambria Math" panose="02040503050406030204" pitchFamily="18" charset="0"/>
                                    </a:rPr>
                                    <m:t>𝛽</m:t>
                                  </m:r>
                                </m:e>
                                <m:sub>
                                  <m:r>
                                    <a:rPr lang="en-GB" sz="2400" b="0" i="1" smtClean="0">
                                      <a:latin typeface="Cambria Math"/>
                                      <a:ea typeface="Cambria Math" panose="02040503050406030204" pitchFamily="18" charset="0"/>
                                    </a:rPr>
                                    <m:t>5</m:t>
                                  </m:r>
                                </m:sub>
                              </m:sSub>
                              <m:r>
                                <a:rPr lang="en-GB" sz="2400" i="1">
                                  <a:latin typeface="Cambria Math"/>
                                  <a:ea typeface="Cambria Math" panose="02040503050406030204" pitchFamily="18" charset="0"/>
                                </a:rPr>
                                <m:t>𝑌𝑒𝑎𝑟</m:t>
                              </m:r>
                              <m:r>
                                <a:rPr lang="en-GB" sz="2400" i="1" baseline="30000">
                                  <a:latin typeface="Cambria Math"/>
                                  <a:ea typeface="Cambria Math" panose="02040503050406030204" pitchFamily="18" charset="0"/>
                                </a:rPr>
                                <m:t>2</m:t>
                              </m:r>
                              <m:r>
                                <a:rPr lang="en-GB" sz="2400" b="0" i="1" smtClean="0">
                                  <a:latin typeface="Cambria Math"/>
                                  <a:ea typeface="Cambria Math" panose="02040503050406030204" pitchFamily="18" charset="0"/>
                                </a:rPr>
                                <m:t>∗</m:t>
                              </m:r>
                              <m:r>
                                <a:rPr lang="en-GB" sz="2400" b="0" i="1" smtClean="0">
                                  <a:latin typeface="Cambria Math"/>
                                  <a:ea typeface="Cambria Math" panose="02040503050406030204" pitchFamily="18" charset="0"/>
                                </a:rPr>
                                <m:t>𝑆𝑒𝑥</m:t>
                              </m:r>
                            </m:oMath>
                          </a14:m>
                          <a:endParaRPr lang="en-GB" sz="2400" dirty="0"/>
                        </a:p>
                        <a:p>
                          <a:endParaRPr lang="en-US" sz="2400" dirty="0"/>
                        </a:p>
                      </a:txBody>
                      <a:tcPr marT="45733" marB="45733"/>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54911396"/>
                  </p:ext>
                </p:extLst>
              </p:nvPr>
            </p:nvGraphicFramePr>
            <p:xfrm>
              <a:off x="899592" y="1340768"/>
              <a:ext cx="7592888" cy="4777132"/>
            </p:xfrm>
            <a:graphic>
              <a:graphicData uri="http://schemas.openxmlformats.org/drawingml/2006/table">
                <a:tbl>
                  <a:tblPr firstRow="1" bandRow="1">
                    <a:tableStyleId>{5940675A-B579-460E-94D1-54222C63F5DA}</a:tableStyleId>
                  </a:tblPr>
                  <a:tblGrid>
                    <a:gridCol w="1451581"/>
                    <a:gridCol w="6141307"/>
                  </a:tblGrid>
                  <a:tr h="396353">
                    <a:tc>
                      <a:txBody>
                        <a:bodyPr/>
                        <a:lstStyle/>
                        <a:p>
                          <a:pPr algn="ctr"/>
                          <a:r>
                            <a:rPr lang="en-US" sz="2000" b="1" dirty="0" smtClean="0"/>
                            <a:t>MODEL </a:t>
                          </a:r>
                          <a:endParaRPr lang="en-US" sz="2000" b="1" dirty="0"/>
                        </a:p>
                      </a:txBody>
                      <a:tcPr marT="45733" marB="45733"/>
                    </a:tc>
                    <a:tc>
                      <a:txBody>
                        <a:bodyPr/>
                        <a:lstStyle/>
                        <a:p>
                          <a:pPr algn="ctr"/>
                          <a:r>
                            <a:rPr lang="en-US" sz="2000" b="1" dirty="0" smtClean="0"/>
                            <a:t>Parameterization</a:t>
                          </a:r>
                          <a:endParaRPr lang="en-US" sz="2000" b="1" dirty="0"/>
                        </a:p>
                      </a:txBody>
                      <a:tcPr marT="45733" marB="45733"/>
                    </a:tc>
                  </a:tr>
                  <a:tr h="822986">
                    <a:tc>
                      <a:txBody>
                        <a:bodyPr/>
                        <a:lstStyle/>
                        <a:p>
                          <a:r>
                            <a:rPr lang="en-US" sz="2400" dirty="0" smtClean="0"/>
                            <a:t>0</a:t>
                          </a:r>
                          <a:endParaRPr lang="en-US" sz="2400" dirty="0"/>
                        </a:p>
                      </a:txBody>
                      <a:tcPr marT="45733" marB="45733"/>
                    </a:tc>
                    <a:tc>
                      <a:txBody>
                        <a:bodyPr/>
                        <a:lstStyle/>
                        <a:p>
                          <a:endParaRPr lang="en-US"/>
                        </a:p>
                      </a:txBody>
                      <a:tcPr marT="45733" marB="45733">
                        <a:blipFill rotWithShape="1">
                          <a:blip r:embed="rId2"/>
                          <a:stretch>
                            <a:fillRect l="-23734" t="-51111" r="-99" b="-432593"/>
                          </a:stretch>
                        </a:blipFill>
                      </a:tcPr>
                    </a:tc>
                  </a:tr>
                  <a:tr h="822986">
                    <a:tc>
                      <a:txBody>
                        <a:bodyPr/>
                        <a:lstStyle/>
                        <a:p>
                          <a:r>
                            <a:rPr lang="en-US" sz="2400" dirty="0" smtClean="0"/>
                            <a:t>1</a:t>
                          </a:r>
                          <a:endParaRPr lang="en-US" sz="2400" dirty="0"/>
                        </a:p>
                      </a:txBody>
                      <a:tcPr marT="45733" marB="45733"/>
                    </a:tc>
                    <a:tc>
                      <a:txBody>
                        <a:bodyPr/>
                        <a:lstStyle/>
                        <a:p>
                          <a:endParaRPr lang="en-US"/>
                        </a:p>
                      </a:txBody>
                      <a:tcPr marT="45733" marB="45733">
                        <a:blipFill rotWithShape="1">
                          <a:blip r:embed="rId2"/>
                          <a:stretch>
                            <a:fillRect l="-23734" t="-151111" r="-99" b="-332593"/>
                          </a:stretch>
                        </a:blipFill>
                      </a:tcPr>
                    </a:tc>
                  </a:tr>
                  <a:tr h="1188746">
                    <a:tc>
                      <a:txBody>
                        <a:bodyPr/>
                        <a:lstStyle/>
                        <a:p>
                          <a:r>
                            <a:rPr lang="en-US" sz="2400" dirty="0" smtClean="0"/>
                            <a:t>2</a:t>
                          </a:r>
                          <a:endParaRPr lang="en-US" sz="2400" dirty="0"/>
                        </a:p>
                      </a:txBody>
                      <a:tcPr marT="45733" marB="45733"/>
                    </a:tc>
                    <a:tc>
                      <a:txBody>
                        <a:bodyPr/>
                        <a:lstStyle/>
                        <a:p>
                          <a:endParaRPr lang="en-US"/>
                        </a:p>
                      </a:txBody>
                      <a:tcPr marT="45733" marB="45733">
                        <a:blipFill rotWithShape="1">
                          <a:blip r:embed="rId2"/>
                          <a:stretch>
                            <a:fillRect l="-23734" t="-173846" r="-99" b="-130256"/>
                          </a:stretch>
                        </a:blipFill>
                      </a:tcPr>
                    </a:tc>
                  </a:tr>
                  <a:tr h="1546061">
                    <a:tc>
                      <a:txBody>
                        <a:bodyPr/>
                        <a:lstStyle/>
                        <a:p>
                          <a:r>
                            <a:rPr lang="en-US" sz="2400" dirty="0" smtClean="0"/>
                            <a:t>3</a:t>
                          </a:r>
                          <a:endParaRPr lang="en-US" sz="2400" dirty="0"/>
                        </a:p>
                      </a:txBody>
                      <a:tcPr marT="45733" marB="45733"/>
                    </a:tc>
                    <a:tc>
                      <a:txBody>
                        <a:bodyPr/>
                        <a:lstStyle/>
                        <a:p>
                          <a:endParaRPr lang="en-US"/>
                        </a:p>
                      </a:txBody>
                      <a:tcPr marT="45733" marB="45733">
                        <a:blipFill rotWithShape="1">
                          <a:blip r:embed="rId2"/>
                          <a:stretch>
                            <a:fillRect l="-23734" t="-210236" r="-99"/>
                          </a:stretch>
                        </a:blipFill>
                      </a:tcPr>
                    </a:tc>
                  </a:tr>
                </a:tbl>
              </a:graphicData>
            </a:graphic>
          </p:graphicFrame>
        </mc:Fallback>
      </mc:AlternateContent>
      <p:sp>
        <p:nvSpPr>
          <p:cNvPr id="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Tree>
    <p:extLst>
      <p:ext uri="{BB962C8B-B14F-4D97-AF65-F5344CB8AC3E}">
        <p14:creationId xmlns:p14="http://schemas.microsoft.com/office/powerpoint/2010/main" val="38132372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305</a:t>
            </a:fld>
            <a:endParaRPr lang="en-GB" dirty="0">
              <a:solidFill>
                <a:schemeClr val="tx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532616746"/>
              </p:ext>
            </p:extLst>
          </p:nvPr>
        </p:nvGraphicFramePr>
        <p:xfrm>
          <a:off x="1331640" y="2420888"/>
          <a:ext cx="6264697" cy="2202286"/>
        </p:xfrm>
        <a:graphic>
          <a:graphicData uri="http://schemas.openxmlformats.org/drawingml/2006/table">
            <a:tbl>
              <a:tblPr firstRow="1" bandRow="1">
                <a:tableStyleId>{5940675A-B579-460E-94D1-54222C63F5DA}</a:tableStyleId>
              </a:tblPr>
              <a:tblGrid>
                <a:gridCol w="1197662">
                  <a:extLst>
                    <a:ext uri="{9D8B030D-6E8A-4147-A177-3AD203B41FA5}">
                      <a16:colId xmlns:a16="http://schemas.microsoft.com/office/drawing/2014/main" val="20000"/>
                    </a:ext>
                  </a:extLst>
                </a:gridCol>
                <a:gridCol w="1645141">
                  <a:extLst>
                    <a:ext uri="{9D8B030D-6E8A-4147-A177-3AD203B41FA5}">
                      <a16:colId xmlns:a16="http://schemas.microsoft.com/office/drawing/2014/main" val="20001"/>
                    </a:ext>
                  </a:extLst>
                </a:gridCol>
                <a:gridCol w="1645141">
                  <a:extLst>
                    <a:ext uri="{9D8B030D-6E8A-4147-A177-3AD203B41FA5}">
                      <a16:colId xmlns:a16="http://schemas.microsoft.com/office/drawing/2014/main" val="20002"/>
                    </a:ext>
                  </a:extLst>
                </a:gridCol>
                <a:gridCol w="1776753">
                  <a:extLst>
                    <a:ext uri="{9D8B030D-6E8A-4147-A177-3AD203B41FA5}">
                      <a16:colId xmlns:a16="http://schemas.microsoft.com/office/drawing/2014/main" val="20003"/>
                    </a:ext>
                  </a:extLst>
                </a:gridCol>
              </a:tblGrid>
              <a:tr h="384701">
                <a:tc>
                  <a:txBody>
                    <a:bodyPr/>
                    <a:lstStyle/>
                    <a:p>
                      <a:pPr algn="ctr"/>
                      <a:r>
                        <a:rPr lang="en-US" sz="2200" b="1" dirty="0">
                          <a:latin typeface="+mn-lt"/>
                        </a:rPr>
                        <a:t>MODEL </a:t>
                      </a:r>
                    </a:p>
                  </a:txBody>
                  <a:tcPr marT="45733" marB="45733"/>
                </a:tc>
                <a:tc>
                  <a:txBody>
                    <a:bodyPr/>
                    <a:lstStyle/>
                    <a:p>
                      <a:pPr algn="ctr"/>
                      <a:r>
                        <a:rPr lang="en-US" sz="2200" b="1" dirty="0" err="1">
                          <a:latin typeface="+mn-lt"/>
                        </a:rPr>
                        <a:t>df</a:t>
                      </a:r>
                      <a:endParaRPr lang="en-US" sz="2200" b="1" dirty="0">
                        <a:latin typeface="+mn-lt"/>
                      </a:endParaRPr>
                    </a:p>
                  </a:txBody>
                  <a:tcPr marT="45733" marB="45733"/>
                </a:tc>
                <a:tc>
                  <a:txBody>
                    <a:bodyPr/>
                    <a:lstStyle/>
                    <a:p>
                      <a:pPr algn="ctr"/>
                      <a:r>
                        <a:rPr lang="en-US" sz="2200" b="1" dirty="0">
                          <a:latin typeface="+mn-lt"/>
                        </a:rPr>
                        <a:t>Deviance</a:t>
                      </a:r>
                    </a:p>
                  </a:txBody>
                  <a:tcPr marT="45733" marB="45733"/>
                </a:tc>
                <a:tc>
                  <a:txBody>
                    <a:bodyPr/>
                    <a:lstStyle/>
                    <a:p>
                      <a:pPr algn="ctr"/>
                      <a:r>
                        <a:rPr lang="en-US" sz="2200" b="1" dirty="0">
                          <a:latin typeface="+mn-lt"/>
                        </a:rPr>
                        <a:t>AIC</a:t>
                      </a:r>
                    </a:p>
                  </a:txBody>
                  <a:tcPr marT="45733" marB="45733"/>
                </a:tc>
                <a:extLst>
                  <a:ext uri="{0D108BD9-81ED-4DB2-BD59-A6C34878D82A}">
                    <a16:rowId xmlns:a16="http://schemas.microsoft.com/office/drawing/2014/main" val="10000"/>
                  </a:ext>
                </a:extLst>
              </a:tr>
              <a:tr h="443885">
                <a:tc>
                  <a:txBody>
                    <a:bodyPr/>
                    <a:lstStyle/>
                    <a:p>
                      <a:pPr algn="ctr"/>
                      <a:r>
                        <a:rPr lang="en-US" sz="2200" dirty="0">
                          <a:latin typeface="+mn-lt"/>
                        </a:rPr>
                        <a:t>0</a:t>
                      </a:r>
                    </a:p>
                  </a:txBody>
                  <a:tcPr marT="45733" marB="45733"/>
                </a:tc>
                <a:tc>
                  <a:txBody>
                    <a:bodyPr/>
                    <a:lstStyle/>
                    <a:p>
                      <a:pPr algn="ctr"/>
                      <a:r>
                        <a:rPr lang="en-US" sz="2200" dirty="0">
                          <a:latin typeface="+mn-lt"/>
                        </a:rPr>
                        <a:t>39</a:t>
                      </a:r>
                    </a:p>
                  </a:txBody>
                  <a:tcPr marT="45733" marB="45733"/>
                </a:tc>
                <a:tc>
                  <a:txBody>
                    <a:bodyPr/>
                    <a:lstStyle/>
                    <a:p>
                      <a:pPr algn="ctr"/>
                      <a:r>
                        <a:rPr lang="nl-BE" sz="2200" baseline="0" dirty="0">
                          <a:latin typeface="+mn-lt"/>
                        </a:rPr>
                        <a:t> </a:t>
                      </a:r>
                      <a:r>
                        <a:rPr lang="nl-BE" sz="2200" dirty="0">
                          <a:solidFill>
                            <a:schemeClr val="tx1"/>
                          </a:solidFill>
                          <a:latin typeface="+mn-lt"/>
                        </a:rPr>
                        <a:t>64.03 </a:t>
                      </a:r>
                      <a:endParaRPr lang="en-US" sz="2200" dirty="0">
                        <a:solidFill>
                          <a:schemeClr val="tx1"/>
                        </a:solidFill>
                        <a:latin typeface="+mn-lt"/>
                      </a:endParaRPr>
                    </a:p>
                  </a:txBody>
                  <a:tcPr marT="45733" marB="45733"/>
                </a:tc>
                <a:tc>
                  <a:txBody>
                    <a:bodyPr/>
                    <a:lstStyle/>
                    <a:p>
                      <a:pPr algn="ctr"/>
                      <a:r>
                        <a:rPr lang="en-US" sz="2200" dirty="0">
                          <a:latin typeface="+mn-lt"/>
                        </a:rPr>
                        <a:t>206.1</a:t>
                      </a:r>
                    </a:p>
                  </a:txBody>
                  <a:tcPr marT="45733" marB="45733"/>
                </a:tc>
                <a:extLst>
                  <a:ext uri="{0D108BD9-81ED-4DB2-BD59-A6C34878D82A}">
                    <a16:rowId xmlns:a16="http://schemas.microsoft.com/office/drawing/2014/main" val="10001"/>
                  </a:ext>
                </a:extLst>
              </a:tr>
              <a:tr h="443885">
                <a:tc>
                  <a:txBody>
                    <a:bodyPr/>
                    <a:lstStyle/>
                    <a:p>
                      <a:pPr algn="ctr"/>
                      <a:r>
                        <a:rPr lang="en-US" sz="2200" dirty="0">
                          <a:latin typeface="+mn-lt"/>
                        </a:rPr>
                        <a:t>1</a:t>
                      </a:r>
                    </a:p>
                  </a:txBody>
                  <a:tcPr marT="45733" marB="45733"/>
                </a:tc>
                <a:tc>
                  <a:txBody>
                    <a:bodyPr/>
                    <a:lstStyle/>
                    <a:p>
                      <a:pPr algn="ctr"/>
                      <a:r>
                        <a:rPr lang="en-US" sz="2200" dirty="0">
                          <a:latin typeface="+mn-lt"/>
                        </a:rPr>
                        <a:t>38</a:t>
                      </a:r>
                    </a:p>
                  </a:txBody>
                  <a:tcPr marT="45733" marB="45733"/>
                </a:tc>
                <a:tc>
                  <a:txBody>
                    <a:bodyPr/>
                    <a:lstStyle/>
                    <a:p>
                      <a:pPr algn="ctr"/>
                      <a:r>
                        <a:rPr lang="nl-BE" sz="2200" dirty="0">
                          <a:solidFill>
                            <a:schemeClr val="tx1"/>
                          </a:solidFill>
                          <a:latin typeface="+mn-lt"/>
                        </a:rPr>
                        <a:t> 64.01</a:t>
                      </a:r>
                      <a:endParaRPr lang="en-US" sz="2200" dirty="0">
                        <a:solidFill>
                          <a:schemeClr val="tx1"/>
                        </a:solidFill>
                        <a:latin typeface="+mn-lt"/>
                      </a:endParaRPr>
                    </a:p>
                  </a:txBody>
                  <a:tcPr marT="45733" marB="45733"/>
                </a:tc>
                <a:tc>
                  <a:txBody>
                    <a:bodyPr/>
                    <a:lstStyle/>
                    <a:p>
                      <a:pPr algn="ctr"/>
                      <a:r>
                        <a:rPr lang="en-US" sz="2200" dirty="0">
                          <a:latin typeface="+mn-lt"/>
                        </a:rPr>
                        <a:t>208.1</a:t>
                      </a:r>
                    </a:p>
                  </a:txBody>
                  <a:tcPr marT="45733" marB="45733"/>
                </a:tc>
                <a:extLst>
                  <a:ext uri="{0D108BD9-81ED-4DB2-BD59-A6C34878D82A}">
                    <a16:rowId xmlns:a16="http://schemas.microsoft.com/office/drawing/2014/main" val="10002"/>
                  </a:ext>
                </a:extLst>
              </a:tr>
              <a:tr h="443885">
                <a:tc>
                  <a:txBody>
                    <a:bodyPr/>
                    <a:lstStyle/>
                    <a:p>
                      <a:pPr algn="ctr"/>
                      <a:r>
                        <a:rPr lang="en-US" sz="2200" dirty="0">
                          <a:latin typeface="+mn-lt"/>
                        </a:rPr>
                        <a:t>2</a:t>
                      </a:r>
                    </a:p>
                  </a:txBody>
                  <a:tcPr marT="45733" marB="45733"/>
                </a:tc>
                <a:tc>
                  <a:txBody>
                    <a:bodyPr/>
                    <a:lstStyle/>
                    <a:p>
                      <a:pPr algn="ctr"/>
                      <a:r>
                        <a:rPr lang="en-US" sz="2200" dirty="0">
                          <a:latin typeface="+mn-lt"/>
                        </a:rPr>
                        <a:t>37</a:t>
                      </a:r>
                    </a:p>
                  </a:txBody>
                  <a:tcPr marT="45733" marB="45733"/>
                </a:tc>
                <a:tc>
                  <a:txBody>
                    <a:bodyPr/>
                    <a:lstStyle/>
                    <a:p>
                      <a:pPr algn="ctr"/>
                      <a:r>
                        <a:rPr lang="en-US" sz="2200" dirty="0">
                          <a:latin typeface="+mn-lt"/>
                        </a:rPr>
                        <a:t> 57.1</a:t>
                      </a:r>
                    </a:p>
                  </a:txBody>
                  <a:tcPr marT="45733" marB="45733"/>
                </a:tc>
                <a:tc>
                  <a:txBody>
                    <a:bodyPr/>
                    <a:lstStyle/>
                    <a:p>
                      <a:pPr algn="ctr"/>
                      <a:r>
                        <a:rPr lang="en-US" sz="2200" dirty="0">
                          <a:latin typeface="+mn-lt"/>
                        </a:rPr>
                        <a:t>203.2</a:t>
                      </a:r>
                    </a:p>
                  </a:txBody>
                  <a:tcPr marT="45733" marB="45733"/>
                </a:tc>
                <a:extLst>
                  <a:ext uri="{0D108BD9-81ED-4DB2-BD59-A6C34878D82A}">
                    <a16:rowId xmlns:a16="http://schemas.microsoft.com/office/drawing/2014/main" val="10003"/>
                  </a:ext>
                </a:extLst>
              </a:tr>
              <a:tr h="443885">
                <a:tc>
                  <a:txBody>
                    <a:bodyPr/>
                    <a:lstStyle/>
                    <a:p>
                      <a:pPr algn="ctr"/>
                      <a:r>
                        <a:rPr lang="en-US" sz="2200" dirty="0">
                          <a:latin typeface="+mn-lt"/>
                        </a:rPr>
                        <a:t>3</a:t>
                      </a:r>
                    </a:p>
                  </a:txBody>
                  <a:tcPr marT="45733" marB="45733"/>
                </a:tc>
                <a:tc>
                  <a:txBody>
                    <a:bodyPr/>
                    <a:lstStyle/>
                    <a:p>
                      <a:pPr algn="ctr"/>
                      <a:r>
                        <a:rPr lang="en-US" sz="2200" dirty="0">
                          <a:latin typeface="+mn-lt"/>
                        </a:rPr>
                        <a:t>35</a:t>
                      </a:r>
                    </a:p>
                  </a:txBody>
                  <a:tcPr marT="45733" marB="45733"/>
                </a:tc>
                <a:tc>
                  <a:txBody>
                    <a:bodyPr/>
                    <a:lstStyle/>
                    <a:p>
                      <a:pPr algn="ctr"/>
                      <a:r>
                        <a:rPr lang="en-US" sz="2200" dirty="0">
                          <a:latin typeface="+mn-lt"/>
                        </a:rPr>
                        <a:t> 55.49</a:t>
                      </a:r>
                    </a:p>
                  </a:txBody>
                  <a:tcPr marT="45733" marB="45733"/>
                </a:tc>
                <a:tc>
                  <a:txBody>
                    <a:bodyPr/>
                    <a:lstStyle/>
                    <a:p>
                      <a:pPr algn="ctr"/>
                      <a:r>
                        <a:rPr lang="en-US" sz="2200" dirty="0">
                          <a:latin typeface="+mn-lt"/>
                        </a:rPr>
                        <a:t>205.5</a:t>
                      </a:r>
                    </a:p>
                  </a:txBody>
                  <a:tcPr marT="45733" marB="45733"/>
                </a:tc>
                <a:extLst>
                  <a:ext uri="{0D108BD9-81ED-4DB2-BD59-A6C34878D82A}">
                    <a16:rowId xmlns:a16="http://schemas.microsoft.com/office/drawing/2014/main" val="10004"/>
                  </a:ext>
                </a:extLst>
              </a:tr>
            </a:tbl>
          </a:graphicData>
        </a:graphic>
      </p:graphicFrame>
      <p:sp>
        <p:nvSpPr>
          <p:cNvPr id="6"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
        <p:nvSpPr>
          <p:cNvPr id="7" name="TextBox 6"/>
          <p:cNvSpPr txBox="1"/>
          <p:nvPr/>
        </p:nvSpPr>
        <p:spPr>
          <a:xfrm>
            <a:off x="467544" y="1412776"/>
            <a:ext cx="8280920" cy="430887"/>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GB" sz="2200" dirty="0"/>
              <a:t>Deviance, degree of freedom and AIC  for the different models</a:t>
            </a:r>
          </a:p>
        </p:txBody>
      </p:sp>
    </p:spTree>
    <p:extLst>
      <p:ext uri="{BB962C8B-B14F-4D97-AF65-F5344CB8AC3E}">
        <p14:creationId xmlns:p14="http://schemas.microsoft.com/office/powerpoint/2010/main" val="39026748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306</a:t>
            </a:fld>
            <a:endParaRPr lang="en-GB" dirty="0">
              <a:solidFill>
                <a:schemeClr val="tx2"/>
              </a:solidFill>
            </a:endParaRPr>
          </a:p>
        </p:txBody>
      </p:sp>
      <p:sp>
        <p:nvSpPr>
          <p:cNvPr id="5" name="Rectangle 4"/>
          <p:cNvSpPr/>
          <p:nvPr/>
        </p:nvSpPr>
        <p:spPr>
          <a:xfrm>
            <a:off x="467544" y="2018164"/>
            <a:ext cx="8287312" cy="1338828"/>
          </a:xfrm>
          <a:prstGeom prst="rect">
            <a:avLst/>
          </a:prstGeom>
          <a:ln w="25400">
            <a:solidFill>
              <a:srgbClr val="7030A0"/>
            </a:solidFill>
          </a:ln>
        </p:spPr>
        <p:txBody>
          <a:bodyPr wrap="square">
            <a:spAutoFit/>
          </a:bodyPr>
          <a:lstStyle/>
          <a:p>
            <a:pPr>
              <a:lnSpc>
                <a:spcPct val="150000"/>
              </a:lnSpc>
            </a:pPr>
            <a:r>
              <a:rPr lang="en-GB" dirty="0"/>
              <a:t> Model	</a:t>
            </a:r>
            <a:r>
              <a:rPr lang="en-GB" dirty="0" err="1"/>
              <a:t>Resid</a:t>
            </a:r>
            <a:r>
              <a:rPr lang="en-GB" dirty="0"/>
              <a:t>. </a:t>
            </a:r>
            <a:r>
              <a:rPr lang="en-GB" dirty="0" err="1"/>
              <a:t>Df</a:t>
            </a:r>
            <a:r>
              <a:rPr lang="en-GB" dirty="0"/>
              <a:t> 	</a:t>
            </a:r>
            <a:r>
              <a:rPr lang="en-GB" dirty="0" err="1"/>
              <a:t>Resid</a:t>
            </a:r>
            <a:r>
              <a:rPr lang="en-GB" dirty="0"/>
              <a:t>. Dev 	</a:t>
            </a:r>
            <a:r>
              <a:rPr lang="en-GB" dirty="0" err="1"/>
              <a:t>Df</a:t>
            </a:r>
            <a:r>
              <a:rPr lang="en-GB" dirty="0"/>
              <a:t> 	Deviance     </a:t>
            </a:r>
            <a:r>
              <a:rPr lang="en-GB" b="1" dirty="0"/>
              <a:t>Pvalue</a:t>
            </a:r>
          </a:p>
          <a:p>
            <a:pPr>
              <a:lnSpc>
                <a:spcPct val="150000"/>
              </a:lnSpc>
            </a:pPr>
            <a:r>
              <a:rPr lang="en-GB" dirty="0"/>
              <a:t>2        	37    		57.103            </a:t>
            </a:r>
          </a:p>
          <a:p>
            <a:pPr>
              <a:lnSpc>
                <a:spcPct val="150000"/>
              </a:lnSpc>
            </a:pPr>
            <a:r>
              <a:rPr lang="en-GB" dirty="0"/>
              <a:t>3        	35     		55.487  		2   	1.615          </a:t>
            </a:r>
            <a:r>
              <a:rPr lang="en-GB" b="1" dirty="0"/>
              <a:t> 0.4459</a:t>
            </a:r>
          </a:p>
        </p:txBody>
      </p:sp>
      <p:sp>
        <p:nvSpPr>
          <p:cNvPr id="6" name="Rectangle 5"/>
          <p:cNvSpPr/>
          <p:nvPr/>
        </p:nvSpPr>
        <p:spPr>
          <a:xfrm>
            <a:off x="467544" y="4466436"/>
            <a:ext cx="8280920" cy="1338828"/>
          </a:xfrm>
          <a:prstGeom prst="rect">
            <a:avLst/>
          </a:prstGeom>
          <a:ln w="25400">
            <a:solidFill>
              <a:srgbClr val="7030A0"/>
            </a:solidFill>
          </a:ln>
        </p:spPr>
        <p:txBody>
          <a:bodyPr wrap="square">
            <a:spAutoFit/>
          </a:bodyPr>
          <a:lstStyle/>
          <a:p>
            <a:pPr>
              <a:lnSpc>
                <a:spcPct val="150000"/>
              </a:lnSpc>
            </a:pPr>
            <a:r>
              <a:rPr lang="en-GB" dirty="0"/>
              <a:t> Model 	</a:t>
            </a:r>
            <a:r>
              <a:rPr lang="en-GB" dirty="0" err="1"/>
              <a:t>Resid</a:t>
            </a:r>
            <a:r>
              <a:rPr lang="en-GB" dirty="0"/>
              <a:t>. </a:t>
            </a:r>
            <a:r>
              <a:rPr lang="en-GB" dirty="0" err="1"/>
              <a:t>Df</a:t>
            </a:r>
            <a:r>
              <a:rPr lang="en-GB" dirty="0"/>
              <a:t> 	</a:t>
            </a:r>
            <a:r>
              <a:rPr lang="en-GB" dirty="0" err="1"/>
              <a:t>Resid</a:t>
            </a:r>
            <a:r>
              <a:rPr lang="en-GB" dirty="0"/>
              <a:t>. Dev 	</a:t>
            </a:r>
            <a:r>
              <a:rPr lang="en-GB" dirty="0" err="1"/>
              <a:t>Df</a:t>
            </a:r>
            <a:r>
              <a:rPr lang="en-GB" dirty="0"/>
              <a:t> 	Deviance     </a:t>
            </a:r>
            <a:r>
              <a:rPr lang="en-GB" b="1" dirty="0"/>
              <a:t>Pvalue</a:t>
            </a:r>
            <a:endParaRPr lang="en-GB" dirty="0"/>
          </a:p>
          <a:p>
            <a:pPr>
              <a:lnSpc>
                <a:spcPct val="150000"/>
              </a:lnSpc>
            </a:pPr>
            <a:r>
              <a:rPr lang="en-GB" dirty="0"/>
              <a:t>1        	38     		64.007            </a:t>
            </a:r>
          </a:p>
          <a:p>
            <a:pPr>
              <a:lnSpc>
                <a:spcPct val="150000"/>
              </a:lnSpc>
            </a:pPr>
            <a:r>
              <a:rPr lang="en-GB" dirty="0"/>
              <a:t>2        	37     		57.103  		1   	6.9039          0.0317</a:t>
            </a:r>
            <a:endParaRPr lang="en-GB" b="1" dirty="0"/>
          </a:p>
        </p:txBody>
      </p:sp>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
        <p:nvSpPr>
          <p:cNvPr id="8" name="TextBox 7"/>
          <p:cNvSpPr txBox="1"/>
          <p:nvPr/>
        </p:nvSpPr>
        <p:spPr>
          <a:xfrm>
            <a:off x="467544" y="1412776"/>
            <a:ext cx="8280920" cy="430887"/>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GB" sz="2200" dirty="0"/>
              <a:t>Likelihood ratio test model 2 vs 3</a:t>
            </a:r>
          </a:p>
        </p:txBody>
      </p:sp>
      <p:sp>
        <p:nvSpPr>
          <p:cNvPr id="9" name="TextBox 8"/>
          <p:cNvSpPr txBox="1"/>
          <p:nvPr/>
        </p:nvSpPr>
        <p:spPr>
          <a:xfrm>
            <a:off x="467544" y="3790201"/>
            <a:ext cx="8280920" cy="430887"/>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GB" sz="2200" dirty="0"/>
              <a:t>Likelihood ratio test model 1 vs 2</a:t>
            </a:r>
          </a:p>
        </p:txBody>
      </p:sp>
    </p:spTree>
    <p:extLst>
      <p:ext uri="{BB962C8B-B14F-4D97-AF65-F5344CB8AC3E}">
        <p14:creationId xmlns:p14="http://schemas.microsoft.com/office/powerpoint/2010/main" val="19746329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307</a:t>
            </a:fld>
            <a:endParaRPr lang="en-GB" dirty="0">
              <a:solidFill>
                <a:schemeClr val="tx2"/>
              </a:solidFill>
            </a:endParaRPr>
          </a:p>
        </p:txBody>
      </p:sp>
      <p:sp>
        <p:nvSpPr>
          <p:cNvPr id="5" name="TextBox 4"/>
          <p:cNvSpPr txBox="1"/>
          <p:nvPr/>
        </p:nvSpPr>
        <p:spPr>
          <a:xfrm>
            <a:off x="467544" y="1381418"/>
            <a:ext cx="691276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The most parsimonious model for the data is:</a:t>
            </a:r>
          </a:p>
        </p:txBody>
      </p:sp>
      <mc:AlternateContent xmlns:mc="http://schemas.openxmlformats.org/markup-compatibility/2006" xmlns:a14="http://schemas.microsoft.com/office/drawing/2010/main">
        <mc:Choice Requires="a14">
          <p:sp>
            <p:nvSpPr>
              <p:cNvPr id="6" name="Rectangle 5"/>
              <p:cNvSpPr/>
              <p:nvPr/>
            </p:nvSpPr>
            <p:spPr>
              <a:xfrm>
                <a:off x="827584" y="2132856"/>
                <a:ext cx="7416824" cy="430887"/>
              </a:xfrm>
              <a:prstGeom prst="rect">
                <a:avLst/>
              </a:prstGeom>
            </p:spPr>
            <p:txBody>
              <a:bodyPr wrap="square">
                <a:spAutoFit/>
              </a:bodyPr>
              <a:lstStyle/>
              <a:p>
                <a:pPr>
                  <a:defRPr/>
                </a:pPr>
                <a:r>
                  <a:rPr lang="en-GB" sz="2200" dirty="0">
                    <a:latin typeface="Cambria Math" panose="02040503050406030204" pitchFamily="18" charset="0"/>
                    <a:ea typeface="Cambria Math" panose="02040503050406030204" pitchFamily="18" charset="0"/>
                    <a:cs typeface="Arial" panose="020B0604020202020204" pitchFamily="34" charset="0"/>
                  </a:rPr>
                  <a:t>Logit</a:t>
                </a:r>
                <a14:m>
                  <m:oMath xmlns:m="http://schemas.openxmlformats.org/officeDocument/2006/math">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r>
                          <a:rPr lang="en-GB" sz="2200" i="1" dirty="0">
                            <a:latin typeface="Cambria Math"/>
                            <a:ea typeface="Cambria Math"/>
                            <a:cs typeface="Arial" panose="020B0604020202020204" pitchFamily="34" charset="0"/>
                          </a:rPr>
                          <m:t>𝜋</m:t>
                        </m:r>
                        <m:r>
                          <a:rPr lang="en-GB" sz="2200" i="1" dirty="0">
                            <a:latin typeface="Cambria Math"/>
                            <a:ea typeface="Cambria Math"/>
                            <a:cs typeface="Arial" panose="020B0604020202020204" pitchFamily="34" charset="0"/>
                          </a:rPr>
                          <m:t>(</m:t>
                        </m:r>
                        <m:r>
                          <a:rPr lang="en-GB" sz="2200" i="1" dirty="0">
                            <a:latin typeface="Cambria Math"/>
                            <a:ea typeface="Cambria Math"/>
                            <a:cs typeface="Arial" panose="020B0604020202020204" pitchFamily="34" charset="0"/>
                          </a:rPr>
                          <m:t>𝑎𝑔𝑟𝑒𝑒</m:t>
                        </m:r>
                        <m:r>
                          <a:rPr lang="en-GB" sz="2200" i="1" dirty="0">
                            <a:latin typeface="Cambria Math"/>
                            <a:ea typeface="Cambria Math"/>
                            <a:cs typeface="Arial" panose="020B0604020202020204" pitchFamily="34" charset="0"/>
                          </a:rPr>
                          <m:t>)</m:t>
                        </m:r>
                      </m:e>
                    </m:d>
                  </m:oMath>
                </a14:m>
                <a:r>
                  <a:rPr lang="en-GB" sz="22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0</m:t>
                        </m:r>
                      </m:sub>
                    </m:sSub>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i="1">
                            <a:latin typeface="Cambria Math" panose="02040503050406030204" pitchFamily="18" charset="0"/>
                            <a:ea typeface="Cambria Math" panose="02040503050406030204" pitchFamily="18" charset="0"/>
                          </a:rPr>
                          <m:t>1</m:t>
                        </m:r>
                      </m:sub>
                    </m:sSub>
                    <m:r>
                      <a:rPr lang="en-GB" sz="2200" i="1">
                        <a:latin typeface="Cambria Math"/>
                        <a:ea typeface="Cambria Math" panose="02040503050406030204" pitchFamily="18" charset="0"/>
                      </a:rPr>
                      <m:t>𝑌𝑒𝑎𝑟</m:t>
                    </m:r>
                    <m:r>
                      <a:rPr lang="en-GB" sz="2200" i="1">
                        <a:latin typeface="Cambria Math"/>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i="1">
                            <a:latin typeface="Cambria Math"/>
                            <a:ea typeface="Cambria Math" panose="02040503050406030204" pitchFamily="18" charset="0"/>
                          </a:rPr>
                          <m:t>3</m:t>
                        </m:r>
                      </m:sub>
                    </m:sSub>
                    <m:r>
                      <a:rPr lang="en-GB" sz="2200" i="1">
                        <a:latin typeface="Cambria Math"/>
                        <a:ea typeface="Cambria Math" panose="02040503050406030204" pitchFamily="18" charset="0"/>
                      </a:rPr>
                      <m:t>𝑆𝑒𝑥</m:t>
                    </m:r>
                    <m:r>
                      <a:rPr lang="en-GB" sz="2200" i="1">
                        <a:latin typeface="Cambria Math"/>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a:ea typeface="Cambria Math" panose="02040503050406030204" pitchFamily="18" charset="0"/>
                          </a:rPr>
                          <m:t> </m:t>
                        </m:r>
                        <m:r>
                          <a:rPr lang="en-GB" sz="2200" i="1">
                            <a:latin typeface="Cambria Math" panose="02040503050406030204" pitchFamily="18" charset="0"/>
                            <a:ea typeface="Cambria Math" panose="02040503050406030204" pitchFamily="18" charset="0"/>
                          </a:rPr>
                          <m:t>𝛽</m:t>
                        </m:r>
                      </m:e>
                      <m:sub>
                        <m:r>
                          <a:rPr lang="en-GB" sz="2200" i="1">
                            <a:latin typeface="Cambria Math"/>
                            <a:ea typeface="Cambria Math" panose="02040503050406030204" pitchFamily="18" charset="0"/>
                          </a:rPr>
                          <m:t>4</m:t>
                        </m:r>
                      </m:sub>
                    </m:sSub>
                    <m:r>
                      <a:rPr lang="en-GB" sz="2200" i="1">
                        <a:latin typeface="Cambria Math"/>
                        <a:ea typeface="Cambria Math" panose="02040503050406030204" pitchFamily="18" charset="0"/>
                      </a:rPr>
                      <m:t>𝑌𝑒𝑎𝑟</m:t>
                    </m:r>
                    <m:r>
                      <a:rPr lang="en-GB" sz="2200" i="1">
                        <a:latin typeface="Cambria Math"/>
                        <a:ea typeface="Cambria Math" panose="02040503050406030204" pitchFamily="18" charset="0"/>
                      </a:rPr>
                      <m:t>∗</m:t>
                    </m:r>
                    <m:r>
                      <a:rPr lang="en-GB" sz="2200" i="1">
                        <a:latin typeface="Cambria Math"/>
                        <a:ea typeface="Cambria Math" panose="02040503050406030204" pitchFamily="18" charset="0"/>
                      </a:rPr>
                      <m:t>𝑆𝑒𝑥</m:t>
                    </m:r>
                  </m:oMath>
                </a14:m>
                <a:endParaRPr lang="en-GB" sz="2200" dirty="0"/>
              </a:p>
            </p:txBody>
          </p:sp>
        </mc:Choice>
        <mc:Fallback xmlns="">
          <p:sp>
            <p:nvSpPr>
              <p:cNvPr id="6" name="Rectangle 5"/>
              <p:cNvSpPr>
                <a:spLocks noRot="1" noChangeAspect="1" noMove="1" noResize="1" noEditPoints="1" noAdjustHandles="1" noChangeArrowheads="1" noChangeShapeType="1" noTextEdit="1"/>
              </p:cNvSpPr>
              <p:nvPr/>
            </p:nvSpPr>
            <p:spPr>
              <a:xfrm>
                <a:off x="827584" y="2132856"/>
                <a:ext cx="7416824" cy="430887"/>
              </a:xfrm>
              <a:prstGeom prst="rect">
                <a:avLst/>
              </a:prstGeom>
              <a:blipFill rotWithShape="1">
                <a:blip r:embed="rId2"/>
                <a:stretch>
                  <a:fillRect l="-1069" t="-8451" b="-26761"/>
                </a:stretch>
              </a:blipFill>
            </p:spPr>
            <p:txBody>
              <a:bodyPr/>
              <a:lstStyle/>
              <a:p>
                <a:r>
                  <a:rPr lang="en-GB">
                    <a:noFill/>
                  </a:rPr>
                  <a:t> </a:t>
                </a:r>
              </a:p>
            </p:txBody>
          </p:sp>
        </mc:Fallback>
      </mc:AlternateContent>
      <p:sp>
        <p:nvSpPr>
          <p:cNvPr id="7" name="Rectangle 6"/>
          <p:cNvSpPr/>
          <p:nvPr/>
        </p:nvSpPr>
        <p:spPr>
          <a:xfrm>
            <a:off x="985686" y="3068959"/>
            <a:ext cx="6984776" cy="2118529"/>
          </a:xfrm>
          <a:prstGeom prst="rect">
            <a:avLst/>
          </a:prstGeom>
          <a:ln w="25400">
            <a:solidFill>
              <a:srgbClr val="7030A0"/>
            </a:solidFill>
          </a:ln>
        </p:spPr>
        <p:txBody>
          <a:bodyPr wrap="square">
            <a:spAutoFit/>
          </a:bodyPr>
          <a:lstStyle/>
          <a:p>
            <a:pPr>
              <a:lnSpc>
                <a:spcPct val="150000"/>
              </a:lnSpc>
            </a:pPr>
            <a:r>
              <a:rPr lang="en-GB" dirty="0"/>
              <a:t>  	 	Estimate      Std. Error  z value 	</a:t>
            </a:r>
            <a:r>
              <a:rPr lang="en-GB" dirty="0" err="1"/>
              <a:t>Pr</a:t>
            </a:r>
            <a:r>
              <a:rPr lang="en-GB" dirty="0"/>
              <a:t>(&gt;|z|)</a:t>
            </a:r>
          </a:p>
          <a:p>
            <a:pPr>
              <a:lnSpc>
                <a:spcPct val="150000"/>
              </a:lnSpc>
            </a:pPr>
            <a:r>
              <a:rPr lang="en-GB" dirty="0"/>
              <a:t>(Intercept)   	1.1935         0.5441       2.1935   	0.0283</a:t>
            </a:r>
          </a:p>
          <a:p>
            <a:pPr>
              <a:lnSpc>
                <a:spcPct val="150000"/>
              </a:lnSpc>
            </a:pPr>
            <a:r>
              <a:rPr lang="en-GB" dirty="0"/>
              <a:t>Years        	-0.1526        0.0468       -3.2622   	0.0011</a:t>
            </a:r>
          </a:p>
          <a:p>
            <a:pPr>
              <a:lnSpc>
                <a:spcPct val="150000"/>
              </a:lnSpc>
            </a:pPr>
            <a:r>
              <a:rPr lang="en-GB" dirty="0"/>
              <a:t>Sex           	0.9047         0.3601        2.5127   	0.0120</a:t>
            </a:r>
          </a:p>
          <a:p>
            <a:pPr>
              <a:lnSpc>
                <a:spcPct val="150000"/>
              </a:lnSpc>
            </a:pPr>
            <a:r>
              <a:rPr lang="en-GB" dirty="0" err="1"/>
              <a:t>Years:Sex</a:t>
            </a:r>
            <a:r>
              <a:rPr lang="en-GB" dirty="0"/>
              <a:t>    	-0.0814        0.0311        -2.6175   	0.0089</a:t>
            </a:r>
          </a:p>
        </p:txBody>
      </p:sp>
      <p:sp>
        <p:nvSpPr>
          <p:cNvPr id="8" name="TextBox 7"/>
          <p:cNvSpPr txBox="1"/>
          <p:nvPr/>
        </p:nvSpPr>
        <p:spPr>
          <a:xfrm>
            <a:off x="985686" y="5517232"/>
            <a:ext cx="5098482" cy="430887"/>
          </a:xfrm>
          <a:prstGeom prst="rect">
            <a:avLst/>
          </a:prstGeom>
          <a:noFill/>
        </p:spPr>
        <p:txBody>
          <a:bodyPr wrap="square" rtlCol="0">
            <a:spAutoFit/>
          </a:bodyPr>
          <a:lstStyle/>
          <a:p>
            <a:pPr marL="285750" indent="-285750">
              <a:buFont typeface="Arial" panose="020B0604020202020204" pitchFamily="34" charset="0"/>
              <a:buChar char="•"/>
            </a:pPr>
            <a:r>
              <a:rPr lang="en-GB" sz="2200" b="1" dirty="0">
                <a:solidFill>
                  <a:schemeClr val="tx2"/>
                </a:solidFill>
              </a:rPr>
              <a:t>Interpret the results???</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Model selection</a:t>
            </a:r>
          </a:p>
        </p:txBody>
      </p:sp>
    </p:spTree>
    <p:extLst>
      <p:ext uri="{BB962C8B-B14F-4D97-AF65-F5344CB8AC3E}">
        <p14:creationId xmlns:p14="http://schemas.microsoft.com/office/powerpoint/2010/main" val="139472428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1484783"/>
            <a:ext cx="8280920" cy="2816156"/>
          </a:xfrm>
          <a:prstGeom prst="rect">
            <a:avLst/>
          </a:prstGeom>
          <a:noFill/>
        </p:spPr>
        <p:txBody>
          <a:bodyPr wrap="square" rtlCol="0">
            <a:spAutoFit/>
          </a:bodyPr>
          <a:lstStyle/>
          <a:p>
            <a:pPr marL="285750" indent="-285750" algn="just">
              <a:lnSpc>
                <a:spcPct val="150000"/>
              </a:lnSpc>
              <a:buClr>
                <a:schemeClr val="tx2"/>
              </a:buClr>
              <a:buFont typeface="Arial" pitchFamily="34" charset="0"/>
              <a:buChar char="•"/>
            </a:pPr>
            <a:r>
              <a:rPr lang="en-GB" sz="2200" dirty="0">
                <a:latin typeface="Arial" panose="020B0604020202020204" pitchFamily="34" charset="0"/>
                <a:cs typeface="Arial" panose="020B0604020202020204" pitchFamily="34" charset="0"/>
              </a:rPr>
              <a:t>Fit a logistic regression model to investigate associations between mother anaemia status and  mother’s age accounting for other risk factors as well as potential interactions. Perform likelihood ratio test to justify your most parsimonious model. </a:t>
            </a:r>
          </a:p>
          <a:p>
            <a:pPr marL="285750" indent="-285750" algn="just">
              <a:lnSpc>
                <a:spcPct val="150000"/>
              </a:lnSpc>
              <a:buClr>
                <a:schemeClr val="tx2"/>
              </a:buClr>
              <a:buFont typeface="Arial" pitchFamily="34" charset="0"/>
              <a:buChar char="•"/>
            </a:pPr>
            <a:endParaRPr lang="en-GB" sz="800" dirty="0">
              <a:latin typeface="Arial" panose="020B0604020202020204" pitchFamily="34" charset="0"/>
              <a:cs typeface="Arial" panose="020B0604020202020204" pitchFamily="34" charset="0"/>
            </a:endParaRPr>
          </a:p>
          <a:p>
            <a:pPr marL="285750" indent="-285750" algn="just">
              <a:lnSpc>
                <a:spcPct val="150000"/>
              </a:lnSpc>
              <a:buClr>
                <a:schemeClr val="tx2"/>
              </a:buClr>
              <a:buFont typeface="Arial" pitchFamily="34" charset="0"/>
              <a:buChar char="•"/>
            </a:pPr>
            <a:r>
              <a:rPr lang="en-GB" sz="2200" b="1" dirty="0">
                <a:latin typeface="Arial" panose="020B0604020202020204" pitchFamily="34" charset="0"/>
                <a:cs typeface="Arial" panose="020B0604020202020204" pitchFamily="34" charset="0"/>
              </a:rPr>
              <a:t>Interpret your results. </a:t>
            </a:r>
          </a:p>
        </p:txBody>
      </p:sp>
      <p:sp>
        <p:nvSpPr>
          <p:cNvPr id="4" name="Title 1"/>
          <p:cNvSpPr txBox="1">
            <a:spLocks/>
          </p:cNvSpPr>
          <p:nvPr/>
        </p:nvSpPr>
        <p:spPr>
          <a:xfrm>
            <a:off x="1007604" y="188640"/>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Practical </a:t>
            </a:r>
            <a:r>
              <a:rPr lang="en-GB" sz="3200" dirty="0" err="1"/>
              <a:t>IVa</a:t>
            </a:r>
            <a:r>
              <a:rPr lang="en-GB" sz="3200" dirty="0"/>
              <a:t>: </a:t>
            </a:r>
            <a:r>
              <a:rPr lang="en-GB" sz="3200" dirty="0">
                <a:latin typeface="Arial" panose="020B0604020202020204" pitchFamily="34" charset="0"/>
                <a:cs typeface="Arial" panose="020B0604020202020204" pitchFamily="34" charset="0"/>
              </a:rPr>
              <a:t>Child Anaemia data</a:t>
            </a:r>
            <a:endParaRPr lang="en-GB" sz="3200" dirty="0">
              <a:cs typeface="Arial" panose="020B0604020202020204" pitchFamily="34" charset="0"/>
            </a:endParaRPr>
          </a:p>
        </p:txBody>
      </p:sp>
      <p:sp>
        <p:nvSpPr>
          <p:cNvPr id="11" name="Date Placeholder 2"/>
          <p:cNvSpPr>
            <a:spLocks noGrp="1"/>
          </p:cNvSpPr>
          <p:nvPr>
            <p:ph type="dt" sz="half" idx="10"/>
          </p:nvPr>
        </p:nvSpPr>
        <p:spPr/>
        <p:txBody>
          <a:bodyPr/>
          <a:lstStyle/>
          <a:p>
            <a:endParaRPr lang="en-GB" dirty="0"/>
          </a:p>
        </p:txBody>
      </p:sp>
      <p:sp>
        <p:nvSpPr>
          <p:cNvPr id="10" name="Slide Number Placeholder 1"/>
          <p:cNvSpPr>
            <a:spLocks noGrp="1"/>
          </p:cNvSpPr>
          <p:nvPr>
            <p:ph type="sldNum" sz="quarter" idx="12"/>
          </p:nvPr>
        </p:nvSpPr>
        <p:spPr/>
        <p:txBody>
          <a:bodyPr/>
          <a:lstStyle/>
          <a:p>
            <a:fld id="{027F8F33-E833-410C-86D4-1EA22AEB9AFA}" type="slidenum">
              <a:rPr lang="en-GB" smtClean="0">
                <a:solidFill>
                  <a:schemeClr val="tx2"/>
                </a:solidFill>
              </a:rPr>
              <a:t>308</a:t>
            </a:fld>
            <a:endParaRPr lang="en-GB" dirty="0">
              <a:solidFill>
                <a:schemeClr val="tx2"/>
              </a:solidFill>
            </a:endParaRPr>
          </a:p>
        </p:txBody>
      </p:sp>
    </p:spTree>
    <p:extLst>
      <p:ext uri="{BB962C8B-B14F-4D97-AF65-F5344CB8AC3E}">
        <p14:creationId xmlns:p14="http://schemas.microsoft.com/office/powerpoint/2010/main" val="38076667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309</a:t>
            </a:fld>
            <a:endParaRPr lang="en-GB" dirty="0">
              <a:solidFill>
                <a:schemeClr val="tx2"/>
              </a:solidFill>
            </a:endParaRPr>
          </a:p>
        </p:txBody>
      </p:sp>
      <p:sp>
        <p:nvSpPr>
          <p:cNvPr id="6" name="Rectangle 5"/>
          <p:cNvSpPr/>
          <p:nvPr/>
        </p:nvSpPr>
        <p:spPr>
          <a:xfrm>
            <a:off x="467544" y="1700808"/>
            <a:ext cx="8280920" cy="3046988"/>
          </a:xfrm>
          <a:prstGeom prst="rect">
            <a:avLst/>
          </a:prstGeom>
        </p:spPr>
        <p:txBody>
          <a:bodyPr wrap="square">
            <a:spAutoFit/>
          </a:bodyPr>
          <a:lstStyle/>
          <a:p>
            <a:pPr marL="342900" indent="-342900" algn="just">
              <a:lnSpc>
                <a:spcPct val="150000"/>
              </a:lnSpc>
              <a:spcBef>
                <a:spcPct val="50000"/>
              </a:spcBef>
              <a:buClr>
                <a:schemeClr val="tx2"/>
              </a:buClr>
              <a:buFont typeface="Arial" panose="020B0604020202020204" pitchFamily="34" charset="0"/>
              <a:buChar char="•"/>
              <a:defRPr/>
            </a:pPr>
            <a:r>
              <a:rPr lang="nl-BE" sz="2200" dirty="0"/>
              <a:t>Fit a logistic regression model to investigate the association between disease state (y =1 if ESR level &gt; 20; 0 otherwise) and the two protein. Perfom likelihood ratio test to just you rmost parsimonious model. </a:t>
            </a:r>
          </a:p>
          <a:p>
            <a:pPr marL="342900" indent="-342900" algn="just">
              <a:lnSpc>
                <a:spcPct val="150000"/>
              </a:lnSpc>
              <a:spcBef>
                <a:spcPct val="50000"/>
              </a:spcBef>
              <a:buClr>
                <a:schemeClr val="tx2"/>
              </a:buClr>
              <a:buFont typeface="Arial" panose="020B0604020202020204" pitchFamily="34" charset="0"/>
              <a:buChar char="•"/>
              <a:defRPr/>
            </a:pPr>
            <a:endParaRPr lang="nl-BE" sz="800" dirty="0"/>
          </a:p>
          <a:p>
            <a:pPr marL="342900" indent="-342900" algn="just">
              <a:lnSpc>
                <a:spcPct val="150000"/>
              </a:lnSpc>
              <a:spcBef>
                <a:spcPct val="50000"/>
              </a:spcBef>
              <a:buClr>
                <a:schemeClr val="tx2"/>
              </a:buClr>
              <a:buFont typeface="Arial" panose="020B0604020202020204" pitchFamily="34" charset="0"/>
              <a:buChar char="•"/>
              <a:defRPr/>
            </a:pPr>
            <a:r>
              <a:rPr lang="nl-BE" sz="2200" b="1" dirty="0"/>
              <a:t>Interprete your results</a:t>
            </a:r>
          </a:p>
        </p:txBody>
      </p:sp>
      <p:sp>
        <p:nvSpPr>
          <p:cNvPr id="8" name="Title 1"/>
          <p:cNvSpPr txBox="1">
            <a:spLocks/>
          </p:cNvSpPr>
          <p:nvPr/>
        </p:nvSpPr>
        <p:spPr>
          <a:xfrm>
            <a:off x="971600" y="128024"/>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Practical </a:t>
            </a:r>
            <a:r>
              <a:rPr lang="en-GB" sz="3200" dirty="0" err="1"/>
              <a:t>IVb</a:t>
            </a:r>
            <a:r>
              <a:rPr lang="en-GB" sz="3200" dirty="0"/>
              <a:t>: </a:t>
            </a:r>
            <a:r>
              <a:rPr lang="en-GB" sz="3200" dirty="0" err="1">
                <a:latin typeface="Arial" panose="020B0604020202020204" pitchFamily="34" charset="0"/>
                <a:cs typeface="Arial" panose="020B0604020202020204" pitchFamily="34" charset="0"/>
              </a:rPr>
              <a:t>esrData</a:t>
            </a:r>
            <a:endParaRPr lang="en-GB" sz="3200" dirty="0"/>
          </a:p>
        </p:txBody>
      </p:sp>
    </p:spTree>
    <p:extLst>
      <p:ext uri="{BB962C8B-B14F-4D97-AF65-F5344CB8AC3E}">
        <p14:creationId xmlns:p14="http://schemas.microsoft.com/office/powerpoint/2010/main" val="1019066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043608" y="260648"/>
            <a:ext cx="7488832" cy="636680"/>
          </a:xfrm>
        </p:spPr>
        <p:txBody>
          <a:bodyPr>
            <a:noAutofit/>
          </a:bodyPr>
          <a:lstStyle/>
          <a:p>
            <a:r>
              <a:rPr lang="en-GB" sz="3200" dirty="0">
                <a:cs typeface="Arial" panose="020B0604020202020204" pitchFamily="34" charset="0"/>
              </a:rPr>
              <a:t>2x2 Contingency table</a:t>
            </a:r>
          </a:p>
        </p:txBody>
      </p:sp>
      <p:sp>
        <p:nvSpPr>
          <p:cNvPr id="3" name="Content Placeholder 2"/>
          <p:cNvSpPr>
            <a:spLocks noGrp="1"/>
          </p:cNvSpPr>
          <p:nvPr>
            <p:ph idx="1"/>
          </p:nvPr>
        </p:nvSpPr>
        <p:spPr>
          <a:xfrm>
            <a:off x="683568" y="1340768"/>
            <a:ext cx="7704856" cy="4176464"/>
          </a:xfrm>
        </p:spPr>
        <p:txBody>
          <a:bodyPr>
            <a:noAutofit/>
          </a:bodyPr>
          <a:lstStyle/>
          <a:p>
            <a:pPr algn="just">
              <a:lnSpc>
                <a:spcPct val="150000"/>
              </a:lnSpc>
            </a:pPr>
            <a:r>
              <a:rPr lang="en-GB" sz="2400" dirty="0">
                <a:cs typeface="Arial" panose="020B0604020202020204" pitchFamily="34" charset="0"/>
              </a:rPr>
              <a:t>Independence in a 2X2 contingency table can be defined in three ways. </a:t>
            </a:r>
          </a:p>
          <a:p>
            <a:pPr lvl="1" algn="just">
              <a:lnSpc>
                <a:spcPct val="150000"/>
              </a:lnSpc>
              <a:buClrTx/>
              <a:buFont typeface="Wingdings" panose="05000000000000000000" pitchFamily="2" charset="2"/>
              <a:buChar char="Ø"/>
            </a:pPr>
            <a:r>
              <a:rPr lang="en-GB" sz="2400" dirty="0">
                <a:cs typeface="Arial" panose="020B0604020202020204" pitchFamily="34" charset="0"/>
              </a:rPr>
              <a:t>Risk Difference (RD): Independent if the difference between the probabilities is zero. </a:t>
            </a:r>
          </a:p>
          <a:p>
            <a:pPr lvl="1" algn="just">
              <a:lnSpc>
                <a:spcPct val="150000"/>
              </a:lnSpc>
              <a:buClrTx/>
              <a:buFont typeface="Wingdings" panose="05000000000000000000" pitchFamily="2" charset="2"/>
              <a:buChar char="Ø"/>
            </a:pPr>
            <a:r>
              <a:rPr lang="en-GB" sz="2400" dirty="0">
                <a:cs typeface="Arial" panose="020B0604020202020204" pitchFamily="34" charset="0"/>
              </a:rPr>
              <a:t>Relative Risk (RR): independent if the ratio of the probabilities equals one.</a:t>
            </a:r>
          </a:p>
          <a:p>
            <a:pPr lvl="1" algn="just">
              <a:lnSpc>
                <a:spcPct val="150000"/>
              </a:lnSpc>
              <a:buClrTx/>
              <a:buFont typeface="Wingdings" panose="05000000000000000000" pitchFamily="2" charset="2"/>
              <a:buChar char="Ø"/>
            </a:pPr>
            <a:r>
              <a:rPr lang="en-GB" sz="2400" dirty="0">
                <a:cs typeface="Arial" panose="020B0604020202020204" pitchFamily="34" charset="0"/>
              </a:rPr>
              <a:t>Odds Ratio (OR): independent if the ratio of the odds equals one.</a:t>
            </a:r>
          </a:p>
        </p:txBody>
      </p:sp>
      <p:sp>
        <p:nvSpPr>
          <p:cNvPr id="11" name="Date Placeholder 2"/>
          <p:cNvSpPr>
            <a:spLocks noGrp="1"/>
          </p:cNvSpPr>
          <p:nvPr>
            <p:ph type="dt" sz="half" idx="10"/>
          </p:nvPr>
        </p:nvSpPr>
        <p:spPr/>
        <p:txBody>
          <a:bodyPr/>
          <a:lstStyle/>
          <a:p>
            <a:endParaRPr lang="en-GB" dirty="0"/>
          </a:p>
        </p:txBody>
      </p:sp>
      <p:sp>
        <p:nvSpPr>
          <p:cNvPr id="10" name="Slide Number Placeholder 1"/>
          <p:cNvSpPr>
            <a:spLocks noGrp="1"/>
          </p:cNvSpPr>
          <p:nvPr>
            <p:ph type="sldNum" sz="quarter" idx="12"/>
          </p:nvPr>
        </p:nvSpPr>
        <p:spPr/>
        <p:txBody>
          <a:bodyPr/>
          <a:lstStyle/>
          <a:p>
            <a:fld id="{027F8F33-E833-410C-86D4-1EA22AEB9AFA}" type="slidenum">
              <a:rPr lang="en-GB" smtClean="0">
                <a:solidFill>
                  <a:schemeClr val="tx2"/>
                </a:solidFill>
              </a:rPr>
              <a:t>31</a:t>
            </a:fld>
            <a:endParaRPr lang="en-GB" dirty="0">
              <a:solidFill>
                <a:schemeClr val="tx2"/>
              </a:solidFill>
            </a:endParaRPr>
          </a:p>
        </p:txBody>
      </p:sp>
    </p:spTree>
    <p:extLst>
      <p:ext uri="{BB962C8B-B14F-4D97-AF65-F5344CB8AC3E}">
        <p14:creationId xmlns:p14="http://schemas.microsoft.com/office/powerpoint/2010/main" val="2037539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39552" y="3212976"/>
            <a:ext cx="8229600" cy="9906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GB" dirty="0">
                <a:solidFill>
                  <a:schemeClr val="tx1"/>
                </a:solidFill>
              </a:rPr>
              <a:t>Risk Difference</a:t>
            </a:r>
          </a:p>
        </p:txBody>
      </p:sp>
      <p:sp>
        <p:nvSpPr>
          <p:cNvPr id="2" name="Date Placeholder 1"/>
          <p:cNvSpPr>
            <a:spLocks noGrp="1"/>
          </p:cNvSpPr>
          <p:nvPr>
            <p:ph type="dt" sz="half" idx="10"/>
          </p:nvPr>
        </p:nvSpPr>
        <p:spPr/>
        <p:txBody>
          <a:bodyPr/>
          <a:lstStyle/>
          <a:p>
            <a:endParaRPr lang="en-GB" dirty="0"/>
          </a:p>
        </p:txBody>
      </p:sp>
      <p:sp>
        <p:nvSpPr>
          <p:cNvPr id="3" name="Slide Number Placeholder 2"/>
          <p:cNvSpPr>
            <a:spLocks noGrp="1"/>
          </p:cNvSpPr>
          <p:nvPr>
            <p:ph type="sldNum" sz="quarter" idx="12"/>
          </p:nvPr>
        </p:nvSpPr>
        <p:spPr/>
        <p:txBody>
          <a:bodyPr/>
          <a:lstStyle/>
          <a:p>
            <a:fld id="{027F8F33-E833-410C-86D4-1EA22AEB9AFA}" type="slidenum">
              <a:rPr lang="en-GB" smtClean="0"/>
              <a:t>32</a:t>
            </a:fld>
            <a:endParaRPr lang="en-GB" dirty="0"/>
          </a:p>
        </p:txBody>
      </p:sp>
    </p:spTree>
    <p:extLst>
      <p:ext uri="{BB962C8B-B14F-4D97-AF65-F5344CB8AC3E}">
        <p14:creationId xmlns:p14="http://schemas.microsoft.com/office/powerpoint/2010/main" val="800517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5656" y="5092985"/>
            <a:ext cx="6264696" cy="430887"/>
          </a:xfrm>
          <a:prstGeom prst="rect">
            <a:avLst/>
          </a:prstGeom>
          <a:noFill/>
        </p:spPr>
        <p:txBody>
          <a:bodyPr wrap="square" rtlCol="0">
            <a:spAutoFit/>
          </a:bodyPr>
          <a:lstStyle/>
          <a:p>
            <a:r>
              <a:rPr lang="en-GB" sz="2200" dirty="0">
                <a:latin typeface="Arial" panose="020B0604020202020204" pitchFamily="34" charset="0"/>
                <a:cs typeface="Arial" panose="020B0604020202020204" pitchFamily="34" charset="0"/>
              </a:rPr>
              <a:t>Why is this a 2 x 2 contingency table </a:t>
            </a:r>
            <a:r>
              <a:rPr lang="en-GB" sz="2200" dirty="0">
                <a:solidFill>
                  <a:srgbClr val="FF0000"/>
                </a:solidFill>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921775207"/>
                  </p:ext>
                </p:extLst>
              </p:nvPr>
            </p:nvGraphicFramePr>
            <p:xfrm>
              <a:off x="1648274" y="1916832"/>
              <a:ext cx="4752529" cy="2477075"/>
            </p:xfrm>
            <a:graphic>
              <a:graphicData uri="http://schemas.openxmlformats.org/drawingml/2006/table">
                <a:tbl>
                  <a:tblPr firstRow="1" firstCol="1" bandRow="1">
                    <a:tableStyleId>{2D5ABB26-0587-4C30-8999-92F81FD0307C}</a:tableStyleId>
                  </a:tblPr>
                  <a:tblGrid>
                    <a:gridCol w="1512168">
                      <a:extLst>
                        <a:ext uri="{9D8B030D-6E8A-4147-A177-3AD203B41FA5}">
                          <a16:colId xmlns:a16="http://schemas.microsoft.com/office/drawing/2014/main" val="20000"/>
                        </a:ext>
                      </a:extLst>
                    </a:gridCol>
                    <a:gridCol w="1018568">
                      <a:extLst>
                        <a:ext uri="{9D8B030D-6E8A-4147-A177-3AD203B41FA5}">
                          <a16:colId xmlns:a16="http://schemas.microsoft.com/office/drawing/2014/main" val="20001"/>
                        </a:ext>
                      </a:extLst>
                    </a:gridCol>
                    <a:gridCol w="1004788">
                      <a:extLst>
                        <a:ext uri="{9D8B030D-6E8A-4147-A177-3AD203B41FA5}">
                          <a16:colId xmlns:a16="http://schemas.microsoft.com/office/drawing/2014/main" val="20002"/>
                        </a:ext>
                      </a:extLst>
                    </a:gridCol>
                    <a:gridCol w="1217005">
                      <a:extLst>
                        <a:ext uri="{9D8B030D-6E8A-4147-A177-3AD203B41FA5}">
                          <a16:colId xmlns:a16="http://schemas.microsoft.com/office/drawing/2014/main" val="20003"/>
                        </a:ext>
                      </a:extLst>
                    </a:gridCol>
                  </a:tblGrid>
                  <a:tr h="1065718">
                    <a:tc>
                      <a:txBody>
                        <a:bodyPr/>
                        <a:lstStyle/>
                        <a:p>
                          <a:pPr>
                            <a:spcAft>
                              <a:spcPts val="0"/>
                            </a:spcAft>
                          </a:pPr>
                          <a:endParaRPr lang="en-GB" sz="2200" dirty="0">
                            <a:effectLst/>
                          </a:endParaRPr>
                        </a:p>
                        <a:p>
                          <a:pPr>
                            <a:spcAft>
                              <a:spcPts val="0"/>
                            </a:spcAft>
                          </a:pPr>
                          <a:r>
                            <a:rPr lang="en-GB" sz="2200" dirty="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endParaRPr lang="en-GB" sz="2200" dirty="0">
                            <a:effectLst/>
                          </a:endParaRPr>
                        </a:p>
                        <a:p>
                          <a:pPr algn="ctr">
                            <a:spcAft>
                              <a:spcPts val="0"/>
                            </a:spcAft>
                          </a:pPr>
                          <a:r>
                            <a:rPr lang="en-GB" sz="2200" dirty="0">
                              <a:effectLst/>
                            </a:rPr>
                            <a:t>Child</a:t>
                          </a:r>
                          <a:r>
                            <a:rPr lang="en-GB" sz="2200" baseline="0" dirty="0">
                              <a:effectLst/>
                            </a:rPr>
                            <a:t> </a:t>
                          </a:r>
                          <a:r>
                            <a:rPr lang="en-GB" sz="2200" dirty="0" err="1">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2200">
                              <a:effectLst/>
                            </a:rPr>
                            <a:t> </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89655">
                    <a:tc>
                      <a:txBody>
                        <a:bodyPr/>
                        <a:lstStyle/>
                        <a:p>
                          <a:pPr>
                            <a:spcAft>
                              <a:spcPts val="0"/>
                            </a:spcAft>
                          </a:pPr>
                          <a:r>
                            <a:rPr lang="en-GB" sz="2200" dirty="0">
                              <a:effectLst/>
                            </a:rPr>
                            <a:t>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326</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360</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smtClean="0">
                                    <a:effectLst/>
                                    <a:latin typeface="Cambria Math"/>
                                  </a:rPr>
                                  <m:t>686</m:t>
                                </m:r>
                              </m:oMath>
                            </m:oMathPara>
                          </a14:m>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243</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278</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521</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921775207"/>
                  </p:ext>
                </p:extLst>
              </p:nvPr>
            </p:nvGraphicFramePr>
            <p:xfrm>
              <a:off x="1648274" y="1916832"/>
              <a:ext cx="4752529" cy="2477075"/>
            </p:xfrm>
            <a:graphic>
              <a:graphicData uri="http://schemas.openxmlformats.org/drawingml/2006/table">
                <a:tbl>
                  <a:tblPr firstRow="1" firstCol="1" bandRow="1">
                    <a:tableStyleId>{2D5ABB26-0587-4C30-8999-92F81FD0307C}</a:tableStyleId>
                  </a:tblPr>
                  <a:tblGrid>
                    <a:gridCol w="1512168"/>
                    <a:gridCol w="1018568"/>
                    <a:gridCol w="1004788"/>
                    <a:gridCol w="1217005"/>
                  </a:tblGrid>
                  <a:tr h="1065718">
                    <a:tc>
                      <a:txBody>
                        <a:bodyPr/>
                        <a:lstStyle/>
                        <a:p>
                          <a:pPr>
                            <a:spcAft>
                              <a:spcPts val="0"/>
                            </a:spcAft>
                          </a:pPr>
                          <a:endParaRPr lang="en-GB" sz="2200" dirty="0" smtClean="0">
                            <a:effectLst/>
                          </a:endParaRPr>
                        </a:p>
                        <a:p>
                          <a:pPr>
                            <a:spcAft>
                              <a:spcPts val="0"/>
                            </a:spcAft>
                          </a:pPr>
                          <a:r>
                            <a:rPr lang="en-GB" sz="2200" dirty="0" smtClean="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endParaRPr lang="en-GB" sz="2200" dirty="0" smtClean="0">
                            <a:effectLst/>
                          </a:endParaRPr>
                        </a:p>
                        <a:p>
                          <a:pPr algn="ctr">
                            <a:spcAft>
                              <a:spcPts val="0"/>
                            </a:spcAft>
                          </a:pPr>
                          <a:r>
                            <a:rPr lang="en-GB" sz="2200" dirty="0" smtClean="0">
                              <a:effectLst/>
                            </a:rPr>
                            <a:t>Child</a:t>
                          </a:r>
                          <a:r>
                            <a:rPr lang="en-GB" sz="2200" baseline="0" dirty="0" smtClean="0">
                              <a:effectLst/>
                            </a:rPr>
                            <a:t> </a:t>
                          </a:r>
                          <a:r>
                            <a:rPr lang="en-GB" sz="2200" dirty="0" err="1" smtClean="0">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851">
                    <a:tc>
                      <a:txBody>
                        <a:bodyPr/>
                        <a:lstStyle/>
                        <a:p>
                          <a:pPr>
                            <a:spcAft>
                              <a:spcPts val="0"/>
                            </a:spcAft>
                          </a:pPr>
                          <a:r>
                            <a:rPr lang="en-GB" sz="2200">
                              <a:effectLst/>
                            </a:rPr>
                            <a:t> </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89655">
                    <a:tc>
                      <a:txBody>
                        <a:bodyPr/>
                        <a:lstStyle/>
                        <a:p>
                          <a:pPr>
                            <a:spcAft>
                              <a:spcPts val="0"/>
                            </a:spcAft>
                          </a:pPr>
                          <a:r>
                            <a:rPr lang="en-GB" sz="2200" dirty="0">
                              <a:effectLst/>
                            </a:rPr>
                            <a:t>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8503" t="-313750" r="-218563" b="-10375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1515" t="-313750" r="-121212" b="-10375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90000" t="-313750" b="-103750"/>
                          </a:stretch>
                        </a:blipFill>
                      </a:tcPr>
                    </a:tc>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8503" t="-435526" r="-218563" b="-921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1515" t="-435526" r="-121212" b="-921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90000" t="-435526" b="-9211"/>
                          </a:stretch>
                        </a:blipFill>
                      </a:tcPr>
                    </a:tc>
                  </a:tr>
                </a:tbl>
              </a:graphicData>
            </a:graphic>
          </p:graphicFrame>
        </mc:Fallback>
      </mc:AlternateContent>
      <p:sp>
        <p:nvSpPr>
          <p:cNvPr id="12" name="Title 1"/>
          <p:cNvSpPr>
            <a:spLocks noGrp="1"/>
          </p:cNvSpPr>
          <p:nvPr>
            <p:ph type="title"/>
          </p:nvPr>
        </p:nvSpPr>
        <p:spPr>
          <a:xfrm>
            <a:off x="1007604" y="260648"/>
            <a:ext cx="7488832" cy="636680"/>
          </a:xfrm>
        </p:spPr>
        <p:txBody>
          <a:bodyPr>
            <a:noAutofit/>
          </a:bodyPr>
          <a:lstStyle/>
          <a:p>
            <a:r>
              <a:rPr lang="en-GB" sz="3200" dirty="0">
                <a:cs typeface="Arial" panose="020B0604020202020204" pitchFamily="34" charset="0"/>
              </a:rPr>
              <a:t>Risk Difference</a:t>
            </a:r>
          </a:p>
        </p:txBody>
      </p:sp>
      <p:sp>
        <p:nvSpPr>
          <p:cNvPr id="14" name="Date Placeholder 2"/>
          <p:cNvSpPr>
            <a:spLocks noGrp="1"/>
          </p:cNvSpPr>
          <p:nvPr>
            <p:ph type="dt" sz="half" idx="10"/>
          </p:nvPr>
        </p:nvSpPr>
        <p:spPr/>
        <p:txBody>
          <a:bodyPr/>
          <a:lstStyle/>
          <a:p>
            <a:endParaRPr lang="en-GB" dirty="0"/>
          </a:p>
        </p:txBody>
      </p:sp>
      <p:sp>
        <p:nvSpPr>
          <p:cNvPr id="13" name="Slide Number Placeholder 1"/>
          <p:cNvSpPr>
            <a:spLocks noGrp="1"/>
          </p:cNvSpPr>
          <p:nvPr>
            <p:ph type="sldNum" sz="quarter" idx="12"/>
          </p:nvPr>
        </p:nvSpPr>
        <p:spPr/>
        <p:txBody>
          <a:bodyPr/>
          <a:lstStyle/>
          <a:p>
            <a:fld id="{027F8F33-E833-410C-86D4-1EA22AEB9AFA}" type="slidenum">
              <a:rPr lang="en-GB" smtClean="0">
                <a:solidFill>
                  <a:schemeClr val="tx2"/>
                </a:solidFill>
              </a:rPr>
              <a:t>33</a:t>
            </a:fld>
            <a:endParaRPr lang="en-GB" dirty="0">
              <a:solidFill>
                <a:schemeClr val="tx2"/>
              </a:solidFill>
            </a:endParaRPr>
          </a:p>
        </p:txBody>
      </p:sp>
    </p:spTree>
    <p:extLst>
      <p:ext uri="{BB962C8B-B14F-4D97-AF65-F5344CB8AC3E}">
        <p14:creationId xmlns:p14="http://schemas.microsoft.com/office/powerpoint/2010/main" val="4112883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911705104"/>
                  </p:ext>
                </p:extLst>
              </p:nvPr>
            </p:nvGraphicFramePr>
            <p:xfrm>
              <a:off x="395536" y="1628800"/>
              <a:ext cx="4752529" cy="2477075"/>
            </p:xfrm>
            <a:graphic>
              <a:graphicData uri="http://schemas.openxmlformats.org/drawingml/2006/table">
                <a:tbl>
                  <a:tblPr firstRow="1" firstCol="1" bandRow="1">
                    <a:tableStyleId>{2D5ABB26-0587-4C30-8999-92F81FD0307C}</a:tableStyleId>
                  </a:tblPr>
                  <a:tblGrid>
                    <a:gridCol w="1512168">
                      <a:extLst>
                        <a:ext uri="{9D8B030D-6E8A-4147-A177-3AD203B41FA5}">
                          <a16:colId xmlns:a16="http://schemas.microsoft.com/office/drawing/2014/main" val="20000"/>
                        </a:ext>
                      </a:extLst>
                    </a:gridCol>
                    <a:gridCol w="1018568">
                      <a:extLst>
                        <a:ext uri="{9D8B030D-6E8A-4147-A177-3AD203B41FA5}">
                          <a16:colId xmlns:a16="http://schemas.microsoft.com/office/drawing/2014/main" val="20001"/>
                        </a:ext>
                      </a:extLst>
                    </a:gridCol>
                    <a:gridCol w="1004788">
                      <a:extLst>
                        <a:ext uri="{9D8B030D-6E8A-4147-A177-3AD203B41FA5}">
                          <a16:colId xmlns:a16="http://schemas.microsoft.com/office/drawing/2014/main" val="20002"/>
                        </a:ext>
                      </a:extLst>
                    </a:gridCol>
                    <a:gridCol w="1217005">
                      <a:extLst>
                        <a:ext uri="{9D8B030D-6E8A-4147-A177-3AD203B41FA5}">
                          <a16:colId xmlns:a16="http://schemas.microsoft.com/office/drawing/2014/main" val="20003"/>
                        </a:ext>
                      </a:extLst>
                    </a:gridCol>
                  </a:tblGrid>
                  <a:tr h="1065718">
                    <a:tc>
                      <a:txBody>
                        <a:bodyPr/>
                        <a:lstStyle/>
                        <a:p>
                          <a:pPr>
                            <a:spcAft>
                              <a:spcPts val="0"/>
                            </a:spcAft>
                          </a:pPr>
                          <a:endParaRPr lang="en-GB" sz="2200" dirty="0">
                            <a:effectLst/>
                          </a:endParaRPr>
                        </a:p>
                        <a:p>
                          <a:pPr>
                            <a:spcAft>
                              <a:spcPts val="0"/>
                            </a:spcAft>
                          </a:pPr>
                          <a:r>
                            <a:rPr lang="en-GB" sz="2200" dirty="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endParaRPr lang="en-GB" sz="2200" dirty="0">
                            <a:effectLst/>
                          </a:endParaRPr>
                        </a:p>
                        <a:p>
                          <a:pPr algn="ctr">
                            <a:spcAft>
                              <a:spcPts val="0"/>
                            </a:spcAft>
                          </a:pPr>
                          <a:r>
                            <a:rPr lang="en-GB" sz="2200" dirty="0">
                              <a:effectLst/>
                            </a:rPr>
                            <a:t>Child</a:t>
                          </a:r>
                          <a:r>
                            <a:rPr lang="en-GB" sz="2200" baseline="0" dirty="0">
                              <a:effectLst/>
                            </a:rPr>
                            <a:t> </a:t>
                          </a:r>
                          <a:r>
                            <a:rPr lang="en-GB" sz="2200" dirty="0" err="1">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2200">
                              <a:effectLst/>
                            </a:rPr>
                            <a:t> </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89655">
                    <a:tc>
                      <a:txBody>
                        <a:bodyPr/>
                        <a:lstStyle/>
                        <a:p>
                          <a:pPr>
                            <a:spcAft>
                              <a:spcPts val="0"/>
                            </a:spcAft>
                          </a:pPr>
                          <a:r>
                            <a:rPr lang="en-GB" sz="2200" dirty="0">
                              <a:effectLst/>
                            </a:rPr>
                            <a:t>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326</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360</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smtClean="0">
                                    <a:effectLst/>
                                    <a:latin typeface="Cambria Math"/>
                                  </a:rPr>
                                  <m:t>686</m:t>
                                </m:r>
                              </m:oMath>
                            </m:oMathPara>
                          </a14:m>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243</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278</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521</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911705104"/>
                  </p:ext>
                </p:extLst>
              </p:nvPr>
            </p:nvGraphicFramePr>
            <p:xfrm>
              <a:off x="395536" y="1628800"/>
              <a:ext cx="4752529" cy="2477075"/>
            </p:xfrm>
            <a:graphic>
              <a:graphicData uri="http://schemas.openxmlformats.org/drawingml/2006/table">
                <a:tbl>
                  <a:tblPr firstRow="1" firstCol="1" bandRow="1">
                    <a:tableStyleId>{2D5ABB26-0587-4C30-8999-92F81FD0307C}</a:tableStyleId>
                  </a:tblPr>
                  <a:tblGrid>
                    <a:gridCol w="1512168"/>
                    <a:gridCol w="1018568"/>
                    <a:gridCol w="1004788"/>
                    <a:gridCol w="1217005"/>
                  </a:tblGrid>
                  <a:tr h="1065718">
                    <a:tc>
                      <a:txBody>
                        <a:bodyPr/>
                        <a:lstStyle/>
                        <a:p>
                          <a:pPr>
                            <a:spcAft>
                              <a:spcPts val="0"/>
                            </a:spcAft>
                          </a:pPr>
                          <a:endParaRPr lang="en-GB" sz="2200" dirty="0" smtClean="0">
                            <a:effectLst/>
                          </a:endParaRPr>
                        </a:p>
                        <a:p>
                          <a:pPr>
                            <a:spcAft>
                              <a:spcPts val="0"/>
                            </a:spcAft>
                          </a:pPr>
                          <a:r>
                            <a:rPr lang="en-GB" sz="2200" dirty="0" smtClean="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endParaRPr lang="en-GB" sz="2200" dirty="0" smtClean="0">
                            <a:effectLst/>
                          </a:endParaRPr>
                        </a:p>
                        <a:p>
                          <a:pPr algn="ctr">
                            <a:spcAft>
                              <a:spcPts val="0"/>
                            </a:spcAft>
                          </a:pPr>
                          <a:r>
                            <a:rPr lang="en-GB" sz="2200" dirty="0" smtClean="0">
                              <a:effectLst/>
                            </a:rPr>
                            <a:t>Child</a:t>
                          </a:r>
                          <a:r>
                            <a:rPr lang="en-GB" sz="2200" baseline="0" dirty="0" smtClean="0">
                              <a:effectLst/>
                            </a:rPr>
                            <a:t> </a:t>
                          </a:r>
                          <a:r>
                            <a:rPr lang="en-GB" sz="2200" dirty="0" err="1" smtClean="0">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851">
                    <a:tc>
                      <a:txBody>
                        <a:bodyPr/>
                        <a:lstStyle/>
                        <a:p>
                          <a:pPr>
                            <a:spcAft>
                              <a:spcPts val="0"/>
                            </a:spcAft>
                          </a:pPr>
                          <a:r>
                            <a:rPr lang="en-GB" sz="2200">
                              <a:effectLst/>
                            </a:rPr>
                            <a:t> </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89655">
                    <a:tc>
                      <a:txBody>
                        <a:bodyPr/>
                        <a:lstStyle/>
                        <a:p>
                          <a:pPr>
                            <a:spcAft>
                              <a:spcPts val="0"/>
                            </a:spcAft>
                          </a:pPr>
                          <a:r>
                            <a:rPr lang="en-GB" sz="2200" dirty="0">
                              <a:effectLst/>
                            </a:rPr>
                            <a:t>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49102" t="-313750" r="-218563" b="-102500"/>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52121" t="-313750" r="-121212" b="-102500"/>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91960" t="-313750" r="-503" b="-102500"/>
                          </a:stretch>
                        </a:blipFill>
                      </a:tcPr>
                    </a:tc>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49102" t="-435526" r="-218563" b="-7895"/>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52121" t="-435526" r="-121212" b="-7895"/>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91960" t="-435526" r="-503" b="-7895"/>
                          </a:stretch>
                        </a:blipFill>
                      </a:tcPr>
                    </a:tc>
                  </a:tr>
                </a:tbl>
              </a:graphicData>
            </a:graphic>
          </p:graphicFrame>
        </mc:Fallback>
      </mc:AlternateContent>
      <p:sp>
        <p:nvSpPr>
          <p:cNvPr id="12" name="Title 1"/>
          <p:cNvSpPr>
            <a:spLocks noGrp="1"/>
          </p:cNvSpPr>
          <p:nvPr>
            <p:ph type="title"/>
          </p:nvPr>
        </p:nvSpPr>
        <p:spPr>
          <a:xfrm>
            <a:off x="1007604" y="260648"/>
            <a:ext cx="7488832" cy="636680"/>
          </a:xfrm>
        </p:spPr>
        <p:txBody>
          <a:bodyPr>
            <a:noAutofit/>
          </a:bodyPr>
          <a:lstStyle/>
          <a:p>
            <a:r>
              <a:rPr lang="en-GB" sz="3200" dirty="0">
                <a:cs typeface="Arial" panose="020B0604020202020204" pitchFamily="34" charset="0"/>
              </a:rPr>
              <a:t>Risk Difference</a:t>
            </a:r>
          </a:p>
        </p:txBody>
      </p:sp>
      <p:sp>
        <p:nvSpPr>
          <p:cNvPr id="13" name="Slide Number Placeholder 1"/>
          <p:cNvSpPr>
            <a:spLocks noGrp="1"/>
          </p:cNvSpPr>
          <p:nvPr>
            <p:ph type="sldNum" sz="quarter" idx="12"/>
          </p:nvPr>
        </p:nvSpPr>
        <p:spPr/>
        <p:txBody>
          <a:bodyPr/>
          <a:lstStyle/>
          <a:p>
            <a:fld id="{027F8F33-E833-410C-86D4-1EA22AEB9AFA}" type="slidenum">
              <a:rPr lang="en-GB" smtClean="0">
                <a:solidFill>
                  <a:schemeClr val="tx2"/>
                </a:solidFill>
              </a:rPr>
              <a:t>34</a:t>
            </a:fld>
            <a:endParaRPr lang="en-GB" dirty="0">
              <a:solidFill>
                <a:schemeClr val="tx2"/>
              </a:solidFill>
            </a:endParaRPr>
          </a:p>
        </p:txBody>
      </p:sp>
      <p:pic>
        <p:nvPicPr>
          <p:cNvPr id="5017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1956" y="1461773"/>
            <a:ext cx="2525959" cy="2522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Grp="1" noChangeAspect="1"/>
          </p:cNvGraphicFramePr>
          <p:nvPr>
            <p:extLst>
              <p:ext uri="{D42A27DB-BD31-4B8C-83A1-F6EECF244321}">
                <p14:modId xmlns:p14="http://schemas.microsoft.com/office/powerpoint/2010/main" val="3831536384"/>
              </p:ext>
            </p:extLst>
          </p:nvPr>
        </p:nvGraphicFramePr>
        <p:xfrm>
          <a:off x="1043608" y="5144032"/>
          <a:ext cx="2657475" cy="414338"/>
        </p:xfrm>
        <a:graphic>
          <a:graphicData uri="http://schemas.openxmlformats.org/presentationml/2006/ole">
            <mc:AlternateContent xmlns:mc="http://schemas.openxmlformats.org/markup-compatibility/2006">
              <mc:Choice xmlns:v="urn:schemas-microsoft-com:vml" Requires="v">
                <p:oleObj spid="_x0000_s110651" name="Vergelijking" r:id="rId6" imgW="1549080" imgH="241200" progId="Equation.3">
                  <p:embed/>
                </p:oleObj>
              </mc:Choice>
              <mc:Fallback>
                <p:oleObj name="Vergelijking" r:id="rId6" imgW="1549080" imgH="241200" progId="Equation.3">
                  <p:embed/>
                  <p:pic>
                    <p:nvPicPr>
                      <p:cNvPr id="0" name="Object 3"/>
                      <p:cNvPicPr>
                        <a:picLocks noGrp="1" noChangeAspect="1" noChangeArrowheads="1"/>
                      </p:cNvPicPr>
                      <p:nvPr/>
                    </p:nvPicPr>
                    <p:blipFill>
                      <a:blip r:embed="rId7"/>
                      <a:srcRect/>
                      <a:stretch>
                        <a:fillRect/>
                      </a:stretch>
                    </p:blipFill>
                    <p:spPr bwMode="auto">
                      <a:xfrm>
                        <a:off x="1043608" y="5144032"/>
                        <a:ext cx="2657475" cy="414338"/>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6237945" y="3983939"/>
            <a:ext cx="846370" cy="369332"/>
          </a:xfrm>
          <a:prstGeom prst="rect">
            <a:avLst/>
          </a:prstGeom>
          <a:noFill/>
        </p:spPr>
        <p:txBody>
          <a:bodyPr wrap="square" rtlCol="0">
            <a:spAutoFit/>
          </a:bodyPr>
          <a:lstStyle/>
          <a:p>
            <a:r>
              <a:rPr lang="en-US" dirty="0"/>
              <a:t>male</a:t>
            </a:r>
            <a:endParaRPr lang="nl-BE" dirty="0"/>
          </a:p>
        </p:txBody>
      </p:sp>
      <p:sp>
        <p:nvSpPr>
          <p:cNvPr id="11" name="TextBox 10"/>
          <p:cNvSpPr txBox="1"/>
          <p:nvPr/>
        </p:nvSpPr>
        <p:spPr>
          <a:xfrm>
            <a:off x="7236296" y="3947450"/>
            <a:ext cx="846370" cy="369332"/>
          </a:xfrm>
          <a:prstGeom prst="rect">
            <a:avLst/>
          </a:prstGeom>
          <a:noFill/>
        </p:spPr>
        <p:txBody>
          <a:bodyPr wrap="square" rtlCol="0">
            <a:spAutoFit/>
          </a:bodyPr>
          <a:lstStyle/>
          <a:p>
            <a:r>
              <a:rPr lang="en-US" dirty="0"/>
              <a:t>female</a:t>
            </a:r>
            <a:endParaRPr lang="nl-BE" dirty="0"/>
          </a:p>
        </p:txBody>
      </p:sp>
      <p:pic>
        <p:nvPicPr>
          <p:cNvPr id="11059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0517" y="4227350"/>
            <a:ext cx="2589915" cy="258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625414" y="1111947"/>
            <a:ext cx="1080120" cy="369332"/>
          </a:xfrm>
          <a:prstGeom prst="rect">
            <a:avLst/>
          </a:prstGeom>
          <a:noFill/>
        </p:spPr>
        <p:txBody>
          <a:bodyPr wrap="square" rtlCol="0">
            <a:spAutoFit/>
          </a:bodyPr>
          <a:lstStyle/>
          <a:p>
            <a:r>
              <a:rPr lang="en-US" dirty="0"/>
              <a:t>counts</a:t>
            </a:r>
            <a:endParaRPr lang="nl-BE" dirty="0"/>
          </a:p>
        </p:txBody>
      </p:sp>
      <p:sp>
        <p:nvSpPr>
          <p:cNvPr id="15" name="TextBox 14"/>
          <p:cNvSpPr txBox="1"/>
          <p:nvPr/>
        </p:nvSpPr>
        <p:spPr>
          <a:xfrm>
            <a:off x="4545478" y="5373704"/>
            <a:ext cx="1368152" cy="369332"/>
          </a:xfrm>
          <a:prstGeom prst="rect">
            <a:avLst/>
          </a:prstGeom>
          <a:noFill/>
        </p:spPr>
        <p:txBody>
          <a:bodyPr wrap="square" rtlCol="0">
            <a:spAutoFit/>
          </a:bodyPr>
          <a:lstStyle/>
          <a:p>
            <a:r>
              <a:rPr lang="en-US" dirty="0"/>
              <a:t>proportions</a:t>
            </a:r>
            <a:endParaRPr lang="nl-BE" dirty="0"/>
          </a:p>
        </p:txBody>
      </p:sp>
    </p:spTree>
    <p:extLst>
      <p:ext uri="{BB962C8B-B14F-4D97-AF65-F5344CB8AC3E}">
        <p14:creationId xmlns:p14="http://schemas.microsoft.com/office/powerpoint/2010/main" val="1162538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928193120"/>
                  </p:ext>
                </p:extLst>
              </p:nvPr>
            </p:nvGraphicFramePr>
            <p:xfrm>
              <a:off x="395536" y="1628800"/>
              <a:ext cx="4752529" cy="2477075"/>
            </p:xfrm>
            <a:graphic>
              <a:graphicData uri="http://schemas.openxmlformats.org/drawingml/2006/table">
                <a:tbl>
                  <a:tblPr firstRow="1" firstCol="1" bandRow="1">
                    <a:tableStyleId>{2D5ABB26-0587-4C30-8999-92F81FD0307C}</a:tableStyleId>
                  </a:tblPr>
                  <a:tblGrid>
                    <a:gridCol w="1512168">
                      <a:extLst>
                        <a:ext uri="{9D8B030D-6E8A-4147-A177-3AD203B41FA5}">
                          <a16:colId xmlns:a16="http://schemas.microsoft.com/office/drawing/2014/main" val="20000"/>
                        </a:ext>
                      </a:extLst>
                    </a:gridCol>
                    <a:gridCol w="1018568">
                      <a:extLst>
                        <a:ext uri="{9D8B030D-6E8A-4147-A177-3AD203B41FA5}">
                          <a16:colId xmlns:a16="http://schemas.microsoft.com/office/drawing/2014/main" val="20001"/>
                        </a:ext>
                      </a:extLst>
                    </a:gridCol>
                    <a:gridCol w="1004788">
                      <a:extLst>
                        <a:ext uri="{9D8B030D-6E8A-4147-A177-3AD203B41FA5}">
                          <a16:colId xmlns:a16="http://schemas.microsoft.com/office/drawing/2014/main" val="20002"/>
                        </a:ext>
                      </a:extLst>
                    </a:gridCol>
                    <a:gridCol w="1217005">
                      <a:extLst>
                        <a:ext uri="{9D8B030D-6E8A-4147-A177-3AD203B41FA5}">
                          <a16:colId xmlns:a16="http://schemas.microsoft.com/office/drawing/2014/main" val="20003"/>
                        </a:ext>
                      </a:extLst>
                    </a:gridCol>
                  </a:tblGrid>
                  <a:tr h="1065718">
                    <a:tc>
                      <a:txBody>
                        <a:bodyPr/>
                        <a:lstStyle/>
                        <a:p>
                          <a:pPr>
                            <a:spcAft>
                              <a:spcPts val="0"/>
                            </a:spcAft>
                          </a:pPr>
                          <a:endParaRPr lang="en-GB" sz="2200" dirty="0">
                            <a:effectLst/>
                          </a:endParaRPr>
                        </a:p>
                        <a:p>
                          <a:pPr>
                            <a:spcAft>
                              <a:spcPts val="0"/>
                            </a:spcAft>
                          </a:pPr>
                          <a:r>
                            <a:rPr lang="en-GB" sz="2200" dirty="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endParaRPr lang="en-GB" sz="2200" dirty="0">
                            <a:effectLst/>
                          </a:endParaRPr>
                        </a:p>
                        <a:p>
                          <a:pPr algn="ctr">
                            <a:spcAft>
                              <a:spcPts val="0"/>
                            </a:spcAft>
                          </a:pPr>
                          <a:r>
                            <a:rPr lang="en-GB" sz="2200" dirty="0">
                              <a:effectLst/>
                            </a:rPr>
                            <a:t>Child</a:t>
                          </a:r>
                          <a:r>
                            <a:rPr lang="en-GB" sz="2200" baseline="0" dirty="0">
                              <a:effectLst/>
                            </a:rPr>
                            <a:t> </a:t>
                          </a:r>
                          <a:r>
                            <a:rPr lang="en-GB" sz="2200" dirty="0" err="1">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2200">
                              <a:effectLst/>
                            </a:rPr>
                            <a:t> </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89655">
                    <a:tc>
                      <a:txBody>
                        <a:bodyPr/>
                        <a:lstStyle/>
                        <a:p>
                          <a:pPr>
                            <a:spcAft>
                              <a:spcPts val="0"/>
                            </a:spcAft>
                          </a:pPr>
                          <a:r>
                            <a:rPr lang="en-GB" sz="2200" dirty="0">
                              <a:effectLst/>
                            </a:rPr>
                            <a:t>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326</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360</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smtClean="0">
                                    <a:effectLst/>
                                    <a:latin typeface="Cambria Math"/>
                                  </a:rPr>
                                  <m:t>686</m:t>
                                </m:r>
                              </m:oMath>
                            </m:oMathPara>
                          </a14:m>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243</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278</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2200" i="1" dirty="0" smtClean="0">
                                    <a:effectLst/>
                                    <a:latin typeface="Cambria Math"/>
                                  </a:rPr>
                                  <m:t>521</m:t>
                                </m:r>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928193120"/>
                  </p:ext>
                </p:extLst>
              </p:nvPr>
            </p:nvGraphicFramePr>
            <p:xfrm>
              <a:off x="395536" y="1628800"/>
              <a:ext cx="4752529" cy="2477075"/>
            </p:xfrm>
            <a:graphic>
              <a:graphicData uri="http://schemas.openxmlformats.org/drawingml/2006/table">
                <a:tbl>
                  <a:tblPr firstRow="1" firstCol="1" bandRow="1">
                    <a:tableStyleId>{2D5ABB26-0587-4C30-8999-92F81FD0307C}</a:tableStyleId>
                  </a:tblPr>
                  <a:tblGrid>
                    <a:gridCol w="1512168"/>
                    <a:gridCol w="1018568"/>
                    <a:gridCol w="1004788"/>
                    <a:gridCol w="1217005"/>
                  </a:tblGrid>
                  <a:tr h="1065718">
                    <a:tc>
                      <a:txBody>
                        <a:bodyPr/>
                        <a:lstStyle/>
                        <a:p>
                          <a:pPr>
                            <a:spcAft>
                              <a:spcPts val="0"/>
                            </a:spcAft>
                          </a:pPr>
                          <a:endParaRPr lang="en-GB" sz="2200" dirty="0" smtClean="0">
                            <a:effectLst/>
                          </a:endParaRPr>
                        </a:p>
                        <a:p>
                          <a:pPr>
                            <a:spcAft>
                              <a:spcPts val="0"/>
                            </a:spcAft>
                          </a:pPr>
                          <a:r>
                            <a:rPr lang="en-GB" sz="2200" dirty="0" smtClean="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endParaRPr lang="en-GB" sz="2200" dirty="0" smtClean="0">
                            <a:effectLst/>
                          </a:endParaRPr>
                        </a:p>
                        <a:p>
                          <a:pPr algn="ctr">
                            <a:spcAft>
                              <a:spcPts val="0"/>
                            </a:spcAft>
                          </a:pPr>
                          <a:r>
                            <a:rPr lang="en-GB" sz="2200" dirty="0" smtClean="0">
                              <a:effectLst/>
                            </a:rPr>
                            <a:t>Child</a:t>
                          </a:r>
                          <a:r>
                            <a:rPr lang="en-GB" sz="2200" baseline="0" dirty="0" smtClean="0">
                              <a:effectLst/>
                            </a:rPr>
                            <a:t> </a:t>
                          </a:r>
                          <a:r>
                            <a:rPr lang="en-GB" sz="2200" dirty="0" err="1" smtClean="0">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851">
                    <a:tc>
                      <a:txBody>
                        <a:bodyPr/>
                        <a:lstStyle/>
                        <a:p>
                          <a:pPr>
                            <a:spcAft>
                              <a:spcPts val="0"/>
                            </a:spcAft>
                          </a:pPr>
                          <a:r>
                            <a:rPr lang="en-GB" sz="2200">
                              <a:effectLst/>
                            </a:rPr>
                            <a:t> </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89655">
                    <a:tc>
                      <a:txBody>
                        <a:bodyPr/>
                        <a:lstStyle/>
                        <a:p>
                          <a:pPr>
                            <a:spcAft>
                              <a:spcPts val="0"/>
                            </a:spcAft>
                          </a:pPr>
                          <a:r>
                            <a:rPr lang="en-GB" sz="2200" dirty="0">
                              <a:effectLst/>
                            </a:rPr>
                            <a:t>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49102" t="-313750" r="-218563" b="-102500"/>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52121" t="-313750" r="-121212" b="-102500"/>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91960" t="-313750" r="-503" b="-102500"/>
                          </a:stretch>
                        </a:blipFill>
                      </a:tcPr>
                    </a:tc>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49102" t="-435526" r="-218563" b="-7895"/>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52121" t="-435526" r="-121212" b="-7895"/>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91960" t="-435526" r="-503" b="-7895"/>
                          </a:stretch>
                        </a:blipFill>
                      </a:tcPr>
                    </a:tc>
                  </a:tr>
                </a:tbl>
              </a:graphicData>
            </a:graphic>
          </p:graphicFrame>
        </mc:Fallback>
      </mc:AlternateContent>
      <p:sp>
        <p:nvSpPr>
          <p:cNvPr id="12" name="Title 1"/>
          <p:cNvSpPr>
            <a:spLocks noGrp="1"/>
          </p:cNvSpPr>
          <p:nvPr>
            <p:ph type="title"/>
          </p:nvPr>
        </p:nvSpPr>
        <p:spPr>
          <a:xfrm>
            <a:off x="1007604" y="260648"/>
            <a:ext cx="7488832" cy="636680"/>
          </a:xfrm>
        </p:spPr>
        <p:txBody>
          <a:bodyPr>
            <a:noAutofit/>
          </a:bodyPr>
          <a:lstStyle/>
          <a:p>
            <a:r>
              <a:rPr lang="en-GB" sz="3200" dirty="0">
                <a:cs typeface="Arial" panose="020B0604020202020204" pitchFamily="34" charset="0"/>
              </a:rPr>
              <a:t>Risk Difference: inference</a:t>
            </a:r>
          </a:p>
        </p:txBody>
      </p:sp>
      <p:sp>
        <p:nvSpPr>
          <p:cNvPr id="13" name="Slide Number Placeholder 1"/>
          <p:cNvSpPr>
            <a:spLocks noGrp="1"/>
          </p:cNvSpPr>
          <p:nvPr>
            <p:ph type="sldNum" sz="quarter" idx="12"/>
          </p:nvPr>
        </p:nvSpPr>
        <p:spPr/>
        <p:txBody>
          <a:bodyPr/>
          <a:lstStyle/>
          <a:p>
            <a:fld id="{027F8F33-E833-410C-86D4-1EA22AEB9AFA}" type="slidenum">
              <a:rPr lang="en-GB" smtClean="0">
                <a:solidFill>
                  <a:schemeClr val="tx2"/>
                </a:solidFill>
              </a:rPr>
              <a:t>35</a:t>
            </a:fld>
            <a:endParaRPr lang="en-GB" dirty="0">
              <a:solidFill>
                <a:schemeClr val="tx2"/>
              </a:solidFill>
            </a:endParaRPr>
          </a:p>
        </p:txBody>
      </p:sp>
      <p:graphicFrame>
        <p:nvGraphicFramePr>
          <p:cNvPr id="2" name="Object 1"/>
          <p:cNvGraphicFramePr>
            <a:graphicFrameLocks noGrp="1" noChangeAspect="1"/>
          </p:cNvGraphicFramePr>
          <p:nvPr>
            <p:extLst>
              <p:ext uri="{D42A27DB-BD31-4B8C-83A1-F6EECF244321}">
                <p14:modId xmlns:p14="http://schemas.microsoft.com/office/powerpoint/2010/main" val="524990700"/>
              </p:ext>
            </p:extLst>
          </p:nvPr>
        </p:nvGraphicFramePr>
        <p:xfrm>
          <a:off x="467544" y="4509120"/>
          <a:ext cx="1622673" cy="900043"/>
        </p:xfrm>
        <a:graphic>
          <a:graphicData uri="http://schemas.openxmlformats.org/presentationml/2006/ole">
            <mc:AlternateContent xmlns:mc="http://schemas.openxmlformats.org/markup-compatibility/2006">
              <mc:Choice xmlns:v="urn:schemas-microsoft-com:vml" Requires="v">
                <p:oleObj spid="_x0000_s51685" name="Vergelijking" r:id="rId5" imgW="825480" imgH="457200" progId="Equation.3">
                  <p:embed/>
                </p:oleObj>
              </mc:Choice>
              <mc:Fallback>
                <p:oleObj name="Vergelijking" r:id="rId5" imgW="825480" imgH="457200" progId="Equation.3">
                  <p:embed/>
                  <p:pic>
                    <p:nvPicPr>
                      <p:cNvPr id="0" name="Object 2"/>
                      <p:cNvPicPr>
                        <a:picLocks noGrp="1" noChangeAspect="1" noChangeArrowheads="1"/>
                      </p:cNvPicPr>
                      <p:nvPr/>
                    </p:nvPicPr>
                    <p:blipFill>
                      <a:blip r:embed="rId6"/>
                      <a:srcRect/>
                      <a:stretch>
                        <a:fillRect/>
                      </a:stretch>
                    </p:blipFill>
                    <p:spPr bwMode="auto">
                      <a:xfrm>
                        <a:off x="467544" y="4509120"/>
                        <a:ext cx="1622673" cy="900043"/>
                      </a:xfrm>
                      <a:prstGeom prst="rect">
                        <a:avLst/>
                      </a:prstGeom>
                      <a:noFill/>
                      <a:ln w="28575">
                        <a:solidFill>
                          <a:srgbClr val="FFFFFF"/>
                        </a:solidFill>
                        <a:miter lim="800000"/>
                        <a:headEnd/>
                        <a:tailEnd/>
                      </a:ln>
                    </p:spPr>
                  </p:pic>
                </p:oleObj>
              </mc:Fallback>
            </mc:AlternateContent>
          </a:graphicData>
        </a:graphic>
      </p:graphicFrame>
      <p:graphicFrame>
        <p:nvGraphicFramePr>
          <p:cNvPr id="3" name="Object 2"/>
          <p:cNvGraphicFramePr>
            <a:graphicFrameLocks noGrp="1" noChangeAspect="1"/>
          </p:cNvGraphicFramePr>
          <p:nvPr>
            <p:extLst>
              <p:ext uri="{D42A27DB-BD31-4B8C-83A1-F6EECF244321}">
                <p14:modId xmlns:p14="http://schemas.microsoft.com/office/powerpoint/2010/main" val="1702182394"/>
              </p:ext>
            </p:extLst>
          </p:nvPr>
        </p:nvGraphicFramePr>
        <p:xfrm>
          <a:off x="3343200" y="4516668"/>
          <a:ext cx="2020888" cy="900113"/>
        </p:xfrm>
        <a:graphic>
          <a:graphicData uri="http://schemas.openxmlformats.org/presentationml/2006/ole">
            <mc:AlternateContent xmlns:mc="http://schemas.openxmlformats.org/markup-compatibility/2006">
              <mc:Choice xmlns:v="urn:schemas-microsoft-com:vml" Requires="v">
                <p:oleObj spid="_x0000_s51686" name="Vergelijking" r:id="rId7" imgW="1028520" imgH="457200" progId="Equation.3">
                  <p:embed/>
                </p:oleObj>
              </mc:Choice>
              <mc:Fallback>
                <p:oleObj name="Vergelijking" r:id="rId7" imgW="1028520" imgH="457200" progId="Equation.3">
                  <p:embed/>
                  <p:pic>
                    <p:nvPicPr>
                      <p:cNvPr id="0" name="Object 1"/>
                      <p:cNvPicPr>
                        <a:picLocks noGrp="1" noChangeAspect="1" noChangeArrowheads="1"/>
                      </p:cNvPicPr>
                      <p:nvPr/>
                    </p:nvPicPr>
                    <p:blipFill>
                      <a:blip r:embed="rId8"/>
                      <a:srcRect/>
                      <a:stretch>
                        <a:fillRect/>
                      </a:stretch>
                    </p:blipFill>
                    <p:spPr bwMode="auto">
                      <a:xfrm>
                        <a:off x="3343200" y="4516668"/>
                        <a:ext cx="2020888" cy="900113"/>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ight Arrow 4"/>
          <p:cNvSpPr/>
          <p:nvPr/>
        </p:nvSpPr>
        <p:spPr>
          <a:xfrm>
            <a:off x="2339752" y="4696701"/>
            <a:ext cx="792088" cy="504056"/>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4" name="Object 3"/>
          <p:cNvGraphicFramePr>
            <a:graphicFrameLocks noGrp="1" noChangeAspect="1"/>
          </p:cNvGraphicFramePr>
          <p:nvPr>
            <p:extLst>
              <p:ext uri="{D42A27DB-BD31-4B8C-83A1-F6EECF244321}">
                <p14:modId xmlns:p14="http://schemas.microsoft.com/office/powerpoint/2010/main" val="3256282920"/>
              </p:ext>
            </p:extLst>
          </p:nvPr>
        </p:nvGraphicFramePr>
        <p:xfrm>
          <a:off x="539750" y="5726113"/>
          <a:ext cx="2592388" cy="785812"/>
        </p:xfrm>
        <a:graphic>
          <a:graphicData uri="http://schemas.openxmlformats.org/presentationml/2006/ole">
            <mc:AlternateContent xmlns:mc="http://schemas.openxmlformats.org/markup-compatibility/2006">
              <mc:Choice xmlns:v="urn:schemas-microsoft-com:vml" Requires="v">
                <p:oleObj spid="_x0000_s51687" name="Vergelijking" r:id="rId9" imgW="1511280" imgH="457200" progId="Equation.3">
                  <p:embed/>
                </p:oleObj>
              </mc:Choice>
              <mc:Fallback>
                <p:oleObj name="Vergelijking" r:id="rId9" imgW="1511280" imgH="457200" progId="Equation.3">
                  <p:embed/>
                  <p:pic>
                    <p:nvPicPr>
                      <p:cNvPr id="0" name="Object 1"/>
                      <p:cNvPicPr>
                        <a:picLocks noGrp="1" noChangeAspect="1" noChangeArrowheads="1"/>
                      </p:cNvPicPr>
                      <p:nvPr/>
                    </p:nvPicPr>
                    <p:blipFill>
                      <a:blip r:embed="rId10"/>
                      <a:srcRect/>
                      <a:stretch>
                        <a:fillRect/>
                      </a:stretch>
                    </p:blipFill>
                    <p:spPr bwMode="auto">
                      <a:xfrm>
                        <a:off x="539750" y="5726113"/>
                        <a:ext cx="2592388" cy="785812"/>
                      </a:xfrm>
                      <a:prstGeom prst="rect">
                        <a:avLst/>
                      </a:prstGeom>
                      <a:noFill/>
                      <a:ln w="28575">
                        <a:solidFill>
                          <a:srgbClr val="FFFFFF"/>
                        </a:solidFill>
                        <a:miter lim="800000"/>
                        <a:headEnd/>
                        <a:tailEnd/>
                      </a:ln>
                    </p:spPr>
                  </p:pic>
                </p:oleObj>
              </mc:Fallback>
            </mc:AlternateContent>
          </a:graphicData>
        </a:graphic>
      </p:graphicFrame>
      <p:pic>
        <p:nvPicPr>
          <p:cNvPr id="10"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12160" y="1641324"/>
            <a:ext cx="2589915" cy="258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7092280" y="4149080"/>
            <a:ext cx="0" cy="79964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8" name="Object 7"/>
          <p:cNvGraphicFramePr>
            <a:graphicFrameLocks noGrp="1" noChangeAspect="1"/>
          </p:cNvGraphicFramePr>
          <p:nvPr>
            <p:extLst>
              <p:ext uri="{D42A27DB-BD31-4B8C-83A1-F6EECF244321}">
                <p14:modId xmlns:p14="http://schemas.microsoft.com/office/powerpoint/2010/main" val="517923557"/>
              </p:ext>
            </p:extLst>
          </p:nvPr>
        </p:nvGraphicFramePr>
        <p:xfrm>
          <a:off x="6935642" y="4993588"/>
          <a:ext cx="371475" cy="414337"/>
        </p:xfrm>
        <a:graphic>
          <a:graphicData uri="http://schemas.openxmlformats.org/presentationml/2006/ole">
            <mc:AlternateContent xmlns:mc="http://schemas.openxmlformats.org/markup-compatibility/2006">
              <mc:Choice xmlns:v="urn:schemas-microsoft-com:vml" Requires="v">
                <p:oleObj spid="_x0000_s51688" name="Vergelijking" r:id="rId12" imgW="215640" imgH="241200" progId="Equation.3">
                  <p:embed/>
                </p:oleObj>
              </mc:Choice>
              <mc:Fallback>
                <p:oleObj name="Vergelijking" r:id="rId12" imgW="215640" imgH="241200" progId="Equation.3">
                  <p:embed/>
                  <p:pic>
                    <p:nvPicPr>
                      <p:cNvPr id="0" name="Object 3"/>
                      <p:cNvPicPr>
                        <a:picLocks noGrp="1" noChangeAspect="1" noChangeArrowheads="1"/>
                      </p:cNvPicPr>
                      <p:nvPr/>
                    </p:nvPicPr>
                    <p:blipFill>
                      <a:blip r:embed="rId13"/>
                      <a:srcRect/>
                      <a:stretch>
                        <a:fillRect/>
                      </a:stretch>
                    </p:blipFill>
                    <p:spPr bwMode="auto">
                      <a:xfrm>
                        <a:off x="6935642" y="4993588"/>
                        <a:ext cx="371475" cy="414337"/>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Straight Arrow Connector 13"/>
          <p:cNvCxnSpPr/>
          <p:nvPr/>
        </p:nvCxnSpPr>
        <p:spPr>
          <a:xfrm>
            <a:off x="8100392" y="4149080"/>
            <a:ext cx="0" cy="79964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1" name="Object 10"/>
          <p:cNvGraphicFramePr>
            <a:graphicFrameLocks noGrp="1" noChangeAspect="1"/>
          </p:cNvGraphicFramePr>
          <p:nvPr>
            <p:extLst>
              <p:ext uri="{D42A27DB-BD31-4B8C-83A1-F6EECF244321}">
                <p14:modId xmlns:p14="http://schemas.microsoft.com/office/powerpoint/2010/main" val="3915259443"/>
              </p:ext>
            </p:extLst>
          </p:nvPr>
        </p:nvGraphicFramePr>
        <p:xfrm>
          <a:off x="7977188" y="5013325"/>
          <a:ext cx="328612" cy="414338"/>
        </p:xfrm>
        <a:graphic>
          <a:graphicData uri="http://schemas.openxmlformats.org/presentationml/2006/ole">
            <mc:AlternateContent xmlns:mc="http://schemas.openxmlformats.org/markup-compatibility/2006">
              <mc:Choice xmlns:v="urn:schemas-microsoft-com:vml" Requires="v">
                <p:oleObj spid="_x0000_s51689" name="Vergelijking" r:id="rId14" imgW="190440" imgH="241200" progId="Equation.3">
                  <p:embed/>
                </p:oleObj>
              </mc:Choice>
              <mc:Fallback>
                <p:oleObj name="Vergelijking" r:id="rId14" imgW="190440" imgH="241200" progId="Equation.3">
                  <p:embed/>
                  <p:pic>
                    <p:nvPicPr>
                      <p:cNvPr id="0" name="Object 7"/>
                      <p:cNvPicPr>
                        <a:picLocks noGrp="1" noChangeAspect="1" noChangeArrowheads="1"/>
                      </p:cNvPicPr>
                      <p:nvPr/>
                    </p:nvPicPr>
                    <p:blipFill>
                      <a:blip r:embed="rId15"/>
                      <a:srcRect/>
                      <a:stretch>
                        <a:fillRect/>
                      </a:stretch>
                    </p:blipFill>
                    <p:spPr bwMode="auto">
                      <a:xfrm>
                        <a:off x="7977188" y="5013325"/>
                        <a:ext cx="328612" cy="414338"/>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83732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36</a:t>
            </a:fld>
            <a:endParaRPr lang="en-GB" dirty="0">
              <a:solidFill>
                <a:schemeClr val="tx2"/>
              </a:solidFill>
            </a:endParaRPr>
          </a:p>
        </p:txBody>
      </p:sp>
      <mc:AlternateContent xmlns:mc="http://schemas.openxmlformats.org/markup-compatibility/2006" xmlns:a14="http://schemas.microsoft.com/office/drawing/2010/main">
        <mc:Choice Requires="a14">
          <p:sp>
            <p:nvSpPr>
              <p:cNvPr id="10" name="TextBox 9"/>
              <p:cNvSpPr txBox="1"/>
              <p:nvPr/>
            </p:nvSpPr>
            <p:spPr>
              <a:xfrm>
                <a:off x="827584" y="1628800"/>
                <a:ext cx="7344816" cy="400110"/>
              </a:xfrm>
              <a:prstGeom prst="rect">
                <a:avLst/>
              </a:prstGeom>
              <a:noFill/>
            </p:spPr>
            <p:txBody>
              <a:bodyPr wrap="square" rtlCol="0">
                <a:spAutoFit/>
              </a:bodyPr>
              <a:lstStyle/>
              <a:p>
                <a:pPr marL="285750" indent="-285750">
                  <a:buClr>
                    <a:schemeClr val="tx2"/>
                  </a:buClr>
                  <a:buFont typeface="Arial" panose="020B0604020202020204" pitchFamily="34" charset="0"/>
                  <a:buChar char="•"/>
                </a:pPr>
                <a14:m>
                  <m:oMath xmlns:m="http://schemas.openxmlformats.org/officeDocument/2006/math">
                    <m:r>
                      <a:rPr lang="en-GB" sz="2000" b="0" i="1" smtClean="0">
                        <a:latin typeface="Cambria Math"/>
                      </a:rPr>
                      <m:t>𝑅𝑖𝑠𝑘</m:t>
                    </m:r>
                    <m:r>
                      <a:rPr lang="en-GB" sz="2000" b="0" i="1" smtClean="0">
                        <a:latin typeface="Cambria Math"/>
                      </a:rPr>
                      <m:t> </m:t>
                    </m:r>
                    <m:r>
                      <a:rPr lang="en-GB" sz="2000" b="0" i="1" smtClean="0">
                        <a:latin typeface="Cambria Math"/>
                      </a:rPr>
                      <m:t>𝐷𝑖𝑓𝑓𝑒𝑟𝑒𝑛𝑐𝑒</m:t>
                    </m:r>
                    <m:r>
                      <a:rPr lang="en-GB" sz="2000" b="0" i="1" smtClean="0">
                        <a:latin typeface="Cambria Math"/>
                      </a:rPr>
                      <m:t> </m:t>
                    </m:r>
                    <m:d>
                      <m:dPr>
                        <m:ctrlPr>
                          <a:rPr lang="en-GB" sz="2000" b="0" i="1" smtClean="0">
                            <a:latin typeface="Cambria Math" panose="02040503050406030204" pitchFamily="18" charset="0"/>
                          </a:rPr>
                        </m:ctrlPr>
                      </m:dPr>
                      <m:e>
                        <m:r>
                          <a:rPr lang="en-GB" sz="2000" b="0" i="1" smtClean="0">
                            <a:latin typeface="Cambria Math"/>
                          </a:rPr>
                          <m:t>𝑅𝐷</m:t>
                        </m:r>
                      </m:e>
                    </m:d>
                    <m:r>
                      <a:rPr lang="en-GB" sz="2000" b="0" i="1" smtClean="0">
                        <a:latin typeface="Cambria Math"/>
                      </a:rPr>
                      <m:t>=</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1</m:t>
                            </m:r>
                          </m:sub>
                        </m:sSub>
                      </m:e>
                    </m:acc>
                    <m:r>
                      <a:rPr lang="en-GB" sz="2000" b="0" i="1" smtClean="0">
                        <a:latin typeface="Cambria Math"/>
                      </a:rPr>
                      <m:t> −</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2</m:t>
                            </m:r>
                          </m:sub>
                        </m:sSub>
                      </m:e>
                    </m:acc>
                  </m:oMath>
                </a14:m>
                <a:endParaRPr lang="en-GB"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827584" y="1628800"/>
                <a:ext cx="7344816" cy="400110"/>
              </a:xfrm>
              <a:prstGeom prst="rect">
                <a:avLst/>
              </a:prstGeom>
              <a:blipFill rotWithShape="1">
                <a:blip r:embed="rId2"/>
                <a:stretch>
                  <a:fillRect l="-747" t="-3030" b="-227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230764" y="2643529"/>
                <a:ext cx="3341236" cy="785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2200" i="1" smtClean="0">
                              <a:latin typeface="Cambria Math" panose="02040503050406030204" pitchFamily="18" charset="0"/>
                            </a:rPr>
                          </m:ctrlPr>
                        </m:accPr>
                        <m:e>
                          <m:sSub>
                            <m:sSubPr>
                              <m:ctrlPr>
                                <a:rPr lang="en-GB" sz="220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1</m:t>
                              </m:r>
                            </m:sub>
                          </m:sSub>
                        </m:e>
                      </m:acc>
                      <m:r>
                        <a:rPr lang="en-GB" sz="2200" b="0" i="1" smtClean="0">
                          <a:latin typeface="Cambria Math"/>
                        </a:rPr>
                        <m:t>= </m:t>
                      </m:r>
                      <m:f>
                        <m:fPr>
                          <m:ctrlPr>
                            <a:rPr lang="en-GB" sz="2200" b="0" i="1" smtClean="0">
                              <a:latin typeface="Cambria Math" panose="02040503050406030204" pitchFamily="18" charset="0"/>
                            </a:rPr>
                          </m:ctrlPr>
                        </m:fPr>
                        <m:num>
                          <m:sSub>
                            <m:sSubPr>
                              <m:ctrlPr>
                                <a:rPr lang="en-GB" sz="2200" b="0" i="1" smtClean="0">
                                  <a:latin typeface="Cambria Math" panose="02040503050406030204" pitchFamily="18" charset="0"/>
                                </a:rPr>
                              </m:ctrlPr>
                            </m:sSubPr>
                            <m:e>
                              <m:r>
                                <a:rPr lang="en-GB" sz="2200" b="0" i="1" smtClean="0">
                                  <a:latin typeface="Cambria Math"/>
                                </a:rPr>
                                <m:t>𝑛</m:t>
                              </m:r>
                            </m:e>
                            <m:sub>
                              <m:r>
                                <a:rPr lang="en-GB" sz="2200" b="0" i="1" smtClean="0">
                                  <a:latin typeface="Cambria Math"/>
                                </a:rPr>
                                <m:t>11</m:t>
                              </m:r>
                            </m:sub>
                          </m:sSub>
                        </m:num>
                        <m:den>
                          <m:sSub>
                            <m:sSubPr>
                              <m:ctrlPr>
                                <a:rPr lang="en-GB" sz="2200" b="0" i="1" smtClean="0">
                                  <a:latin typeface="Cambria Math" panose="02040503050406030204" pitchFamily="18" charset="0"/>
                                </a:rPr>
                              </m:ctrlPr>
                            </m:sSubPr>
                            <m:e>
                              <m:r>
                                <a:rPr lang="en-GB" sz="2200" b="0" i="1" smtClean="0">
                                  <a:latin typeface="Cambria Math"/>
                                </a:rPr>
                                <m:t>𝑛</m:t>
                              </m:r>
                            </m:e>
                            <m:sub>
                              <m:r>
                                <a:rPr lang="en-GB" sz="2200" b="0" i="1" smtClean="0">
                                  <a:latin typeface="Cambria Math"/>
                                </a:rPr>
                                <m:t>1+</m:t>
                              </m:r>
                            </m:sub>
                          </m:sSub>
                        </m:den>
                      </m:f>
                      <m:r>
                        <a:rPr lang="en-GB" sz="2200" b="0" i="1" smtClean="0">
                          <a:latin typeface="Cambria Math"/>
                        </a:rPr>
                        <m:t>= </m:t>
                      </m:r>
                      <m:f>
                        <m:fPr>
                          <m:ctrlPr>
                            <a:rPr lang="en-GB" sz="2200" b="0" i="1" smtClean="0">
                              <a:latin typeface="Cambria Math" panose="02040503050406030204" pitchFamily="18" charset="0"/>
                            </a:rPr>
                          </m:ctrlPr>
                        </m:fPr>
                        <m:num>
                          <m:r>
                            <a:rPr lang="en-GB" sz="2200" b="0" i="1" smtClean="0">
                              <a:latin typeface="Cambria Math"/>
                            </a:rPr>
                            <m:t>326</m:t>
                          </m:r>
                        </m:num>
                        <m:den>
                          <m:r>
                            <a:rPr lang="en-GB" sz="2200" b="0" i="1" smtClean="0">
                              <a:latin typeface="Cambria Math"/>
                            </a:rPr>
                            <m:t>686</m:t>
                          </m:r>
                        </m:den>
                      </m:f>
                      <m:r>
                        <a:rPr lang="en-GB" sz="2200" b="0" i="1" smtClean="0">
                          <a:latin typeface="Cambria Math"/>
                        </a:rPr>
                        <m:t>=0.475</m:t>
                      </m:r>
                    </m:oMath>
                  </m:oMathPara>
                </a14:m>
                <a:endParaRPr lang="en-GB" sz="2200" dirty="0"/>
              </a:p>
            </p:txBody>
          </p:sp>
        </mc:Choice>
        <mc:Fallback xmlns="">
          <p:sp>
            <p:nvSpPr>
              <p:cNvPr id="11" name="Rectangle 10"/>
              <p:cNvSpPr>
                <a:spLocks noRot="1" noChangeAspect="1" noMove="1" noResize="1" noEditPoints="1" noAdjustHandles="1" noChangeArrowheads="1" noChangeShapeType="1" noTextEdit="1"/>
              </p:cNvSpPr>
              <p:nvPr/>
            </p:nvSpPr>
            <p:spPr>
              <a:xfrm>
                <a:off x="1230764" y="2643529"/>
                <a:ext cx="3341236" cy="785471"/>
              </a:xfrm>
              <a:prstGeom prst="rect">
                <a:avLst/>
              </a:prstGeom>
              <a:blipFill rotWithShape="1">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354869" y="3819437"/>
                <a:ext cx="3093026" cy="616194"/>
              </a:xfrm>
              <a:prstGeom prst="rect">
                <a:avLst/>
              </a:prstGeom>
            </p:spPr>
            <p:txBody>
              <a:bodyPr wrap="none">
                <a:spAutoFit/>
              </a:bodyPr>
              <a:lstStyle/>
              <a:p>
                <a14:m>
                  <m:oMath xmlns:m="http://schemas.openxmlformats.org/officeDocument/2006/math">
                    <m:acc>
                      <m:accPr>
                        <m:chr m:val="̂"/>
                        <m:ctrlPr>
                          <a:rPr lang="en-GB" sz="2200" i="1" smtClean="0">
                            <a:latin typeface="Cambria Math" panose="02040503050406030204" pitchFamily="18" charset="0"/>
                            <a:ea typeface="Cambria Math" panose="02040503050406030204" pitchFamily="18" charset="0"/>
                          </a:rPr>
                        </m:ctrlPr>
                      </m:accPr>
                      <m:e>
                        <m:sSub>
                          <m:sSubPr>
                            <m:ctrlPr>
                              <a:rPr lang="en-GB" sz="2200" i="1" smtClean="0">
                                <a:latin typeface="Cambria Math" panose="02040503050406030204" pitchFamily="18" charset="0"/>
                                <a:ea typeface="Cambria Math" panose="02040503050406030204" pitchFamily="18" charset="0"/>
                              </a:rPr>
                            </m:ctrlPr>
                          </m:sSubPr>
                          <m:e>
                            <m:r>
                              <a:rPr lang="en-GB" sz="2200" b="0" i="1" smtClean="0">
                                <a:latin typeface="Cambria Math" panose="02040503050406030204" pitchFamily="18" charset="0"/>
                                <a:ea typeface="Cambria Math" panose="02040503050406030204" pitchFamily="18" charset="0"/>
                              </a:rPr>
                              <m:t>𝑝</m:t>
                            </m:r>
                          </m:e>
                          <m:sub>
                            <m:r>
                              <a:rPr lang="en-GB" sz="2200" b="0" i="1" smtClean="0">
                                <a:latin typeface="Cambria Math" panose="02040503050406030204" pitchFamily="18" charset="0"/>
                                <a:ea typeface="Cambria Math" panose="02040503050406030204" pitchFamily="18" charset="0"/>
                              </a:rPr>
                              <m:t>2</m:t>
                            </m:r>
                          </m:sub>
                        </m:sSub>
                      </m:e>
                    </m:acc>
                    <m:r>
                      <a:rPr lang="en-GB" sz="2200" b="0" i="1" smtClean="0">
                        <a:latin typeface="Cambria Math" panose="02040503050406030204" pitchFamily="18" charset="0"/>
                        <a:ea typeface="Cambria Math" panose="02040503050406030204" pitchFamily="18" charset="0"/>
                      </a:rPr>
                      <m:t>= </m:t>
                    </m:r>
                    <m:f>
                      <m:fPr>
                        <m:ctrlPr>
                          <a:rPr lang="en-GB" sz="2200" b="0" i="1" smtClean="0">
                            <a:latin typeface="Cambria Math" panose="02040503050406030204" pitchFamily="18" charset="0"/>
                            <a:ea typeface="Cambria Math" panose="02040503050406030204" pitchFamily="18" charset="0"/>
                          </a:rPr>
                        </m:ctrlPr>
                      </m:fPr>
                      <m:num>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panose="02040503050406030204" pitchFamily="18" charset="0"/>
                                <a:ea typeface="Cambria Math" panose="02040503050406030204" pitchFamily="18" charset="0"/>
                              </a:rPr>
                              <m:t>𝑛</m:t>
                            </m:r>
                          </m:e>
                          <m:sub>
                            <m:r>
                              <a:rPr lang="en-GB" sz="2200" b="0" i="1" smtClean="0">
                                <a:latin typeface="Cambria Math" panose="02040503050406030204" pitchFamily="18" charset="0"/>
                                <a:ea typeface="Cambria Math" panose="02040503050406030204" pitchFamily="18" charset="0"/>
                              </a:rPr>
                              <m:t>21</m:t>
                            </m:r>
                          </m:sub>
                        </m:sSub>
                      </m:num>
                      <m:den>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panose="02040503050406030204" pitchFamily="18" charset="0"/>
                                <a:ea typeface="Cambria Math" panose="02040503050406030204" pitchFamily="18" charset="0"/>
                              </a:rPr>
                              <m:t>𝑛</m:t>
                            </m:r>
                          </m:e>
                          <m:sub>
                            <m:r>
                              <a:rPr lang="en-GB" sz="2200" b="0" i="1" smtClean="0">
                                <a:latin typeface="Cambria Math" panose="02040503050406030204" pitchFamily="18" charset="0"/>
                                <a:ea typeface="Cambria Math" panose="02040503050406030204" pitchFamily="18" charset="0"/>
                              </a:rPr>
                              <m:t>2+</m:t>
                            </m:r>
                          </m:sub>
                        </m:sSub>
                      </m:den>
                    </m:f>
                    <m:r>
                      <a:rPr lang="en-GB" sz="2200" b="0" i="1" smtClean="0">
                        <a:latin typeface="Cambria Math" panose="02040503050406030204" pitchFamily="18" charset="0"/>
                        <a:ea typeface="Cambria Math" panose="02040503050406030204" pitchFamily="18" charset="0"/>
                      </a:rPr>
                      <m:t>= </m:t>
                    </m:r>
                    <m:f>
                      <m:fPr>
                        <m:ctrlPr>
                          <a:rPr lang="en-GB" sz="2200" b="0" i="1" smtClean="0">
                            <a:latin typeface="Cambria Math" panose="02040503050406030204" pitchFamily="18" charset="0"/>
                            <a:ea typeface="Cambria Math" panose="02040503050406030204" pitchFamily="18" charset="0"/>
                          </a:rPr>
                        </m:ctrlPr>
                      </m:fPr>
                      <m:num>
                        <m:r>
                          <a:rPr lang="en-GB" sz="2200" b="0" i="1" smtClean="0">
                            <a:latin typeface="Cambria Math" panose="02040503050406030204" pitchFamily="18" charset="0"/>
                            <a:ea typeface="Cambria Math" panose="02040503050406030204" pitchFamily="18" charset="0"/>
                          </a:rPr>
                          <m:t>243</m:t>
                        </m:r>
                      </m:num>
                      <m:den>
                        <m:r>
                          <a:rPr lang="en-GB" sz="2200" b="0" i="1" smtClean="0">
                            <a:latin typeface="Cambria Math" panose="02040503050406030204" pitchFamily="18" charset="0"/>
                            <a:ea typeface="Cambria Math" panose="02040503050406030204" pitchFamily="18" charset="0"/>
                          </a:rPr>
                          <m:t>521</m:t>
                        </m:r>
                      </m:den>
                    </m:f>
                    <m:r>
                      <a:rPr lang="en-GB" sz="2200" b="0" i="1" smtClean="0">
                        <a:latin typeface="Cambria Math" panose="02040503050406030204" pitchFamily="18" charset="0"/>
                        <a:ea typeface="Cambria Math" panose="02040503050406030204" pitchFamily="18" charset="0"/>
                      </a:rPr>
                      <m:t>=0.4</m:t>
                    </m:r>
                  </m:oMath>
                </a14:m>
                <a:r>
                  <a:rPr lang="en-GB" sz="2200" dirty="0">
                    <a:latin typeface="Cambria Math" panose="02040503050406030204" pitchFamily="18" charset="0"/>
                    <a:ea typeface="Cambria Math" panose="02040503050406030204" pitchFamily="18" charset="0"/>
                  </a:rPr>
                  <a:t>66</a:t>
                </a:r>
              </a:p>
            </p:txBody>
          </p:sp>
        </mc:Choice>
        <mc:Fallback xmlns="">
          <p:sp>
            <p:nvSpPr>
              <p:cNvPr id="12" name="Rectangle 11"/>
              <p:cNvSpPr>
                <a:spLocks noRot="1" noChangeAspect="1" noMove="1" noResize="1" noEditPoints="1" noAdjustHandles="1" noChangeArrowheads="1" noChangeShapeType="1" noTextEdit="1"/>
              </p:cNvSpPr>
              <p:nvPr/>
            </p:nvSpPr>
            <p:spPr>
              <a:xfrm>
                <a:off x="1354869" y="3819437"/>
                <a:ext cx="3093026" cy="616194"/>
              </a:xfrm>
              <a:prstGeom prst="rect">
                <a:avLst/>
              </a:prstGeom>
              <a:blipFill rotWithShape="1">
                <a:blip r:embed="rId4"/>
                <a:stretch>
                  <a:fillRect r="-157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971600" y="5281711"/>
                <a:ext cx="7344816" cy="400110"/>
              </a:xfrm>
              <a:prstGeom prst="rect">
                <a:avLst/>
              </a:prstGeom>
              <a:noFill/>
            </p:spPr>
            <p:txBody>
              <a:bodyPr wrap="square" rtlCol="0">
                <a:spAutoFit/>
              </a:bodyPr>
              <a:lstStyle/>
              <a:p>
                <a:pPr marL="285750" indent="-285750">
                  <a:buClr>
                    <a:schemeClr val="tx2"/>
                  </a:buClr>
                  <a:buFont typeface="Arial" panose="020B0604020202020204" pitchFamily="34" charset="0"/>
                  <a:buChar char="•"/>
                </a:pPr>
                <a14:m>
                  <m:oMath xmlns:m="http://schemas.openxmlformats.org/officeDocument/2006/math">
                    <m:r>
                      <a:rPr lang="en-GB" sz="2000" b="0" i="1" smtClean="0">
                        <a:latin typeface="Cambria Math"/>
                      </a:rPr>
                      <m:t>𝑅𝑖𝑠𝑘</m:t>
                    </m:r>
                    <m:r>
                      <a:rPr lang="en-GB" sz="2000" b="0" i="1" smtClean="0">
                        <a:latin typeface="Cambria Math"/>
                      </a:rPr>
                      <m:t> </m:t>
                    </m:r>
                    <m:r>
                      <a:rPr lang="en-GB" sz="2000" b="0" i="1" smtClean="0">
                        <a:latin typeface="Cambria Math"/>
                      </a:rPr>
                      <m:t>𝐷𝑖𝑓𝑓𝑒𝑟𝑒𝑛𝑐𝑒</m:t>
                    </m:r>
                    <m:r>
                      <a:rPr lang="en-GB" sz="2000" b="0" i="1" smtClean="0">
                        <a:latin typeface="Cambria Math"/>
                      </a:rPr>
                      <m:t> </m:t>
                    </m:r>
                    <m:d>
                      <m:dPr>
                        <m:ctrlPr>
                          <a:rPr lang="en-GB" sz="2000" b="0" i="1" smtClean="0">
                            <a:latin typeface="Cambria Math" panose="02040503050406030204" pitchFamily="18" charset="0"/>
                          </a:rPr>
                        </m:ctrlPr>
                      </m:dPr>
                      <m:e>
                        <m:r>
                          <a:rPr lang="en-GB" sz="2000" b="0" i="1" smtClean="0">
                            <a:latin typeface="Cambria Math"/>
                          </a:rPr>
                          <m:t>𝑅𝐷</m:t>
                        </m:r>
                      </m:e>
                    </m:d>
                    <m:r>
                      <a:rPr lang="en-GB" sz="2000" b="0" i="1" smtClean="0">
                        <a:latin typeface="Cambria Math"/>
                      </a:rPr>
                      <m:t>=</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1</m:t>
                            </m:r>
                          </m:sub>
                        </m:sSub>
                      </m:e>
                    </m:acc>
                    <m:r>
                      <a:rPr lang="en-GB" sz="2000" b="0" i="1" smtClean="0">
                        <a:latin typeface="Cambria Math"/>
                      </a:rPr>
                      <m:t> −</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2</m:t>
                            </m:r>
                          </m:sub>
                        </m:sSub>
                      </m:e>
                    </m:acc>
                  </m:oMath>
                </a14:m>
                <a:r>
                  <a:rPr lang="en-GB" sz="2000" dirty="0"/>
                  <a:t> </a:t>
                </a:r>
                <a14:m>
                  <m:oMath xmlns:m="http://schemas.openxmlformats.org/officeDocument/2006/math">
                    <m:r>
                      <a:rPr lang="en-GB" sz="2000" b="0" i="1" dirty="0" smtClean="0">
                        <a:latin typeface="Cambria Math"/>
                      </a:rPr>
                      <m:t>=0.475 −0.466</m:t>
                    </m:r>
                  </m:oMath>
                </a14:m>
                <a:endParaRPr lang="en-GB"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971600" y="5281711"/>
                <a:ext cx="7344816" cy="400110"/>
              </a:xfrm>
              <a:prstGeom prst="rect">
                <a:avLst/>
              </a:prstGeom>
              <a:blipFill rotWithShape="1">
                <a:blip r:embed="rId5"/>
                <a:stretch>
                  <a:fillRect l="-664" t="-6061" b="-1969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80582" y="5826431"/>
                <a:ext cx="167693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ea typeface="Cambria Math" panose="02040503050406030204" pitchFamily="18" charset="0"/>
                        </a:rPr>
                        <m:t>𝑅𝐷</m:t>
                      </m:r>
                      <m:r>
                        <a:rPr lang="en-GB" sz="2200" b="0" i="1" smtClean="0">
                          <a:latin typeface="Cambria Math" panose="02040503050406030204" pitchFamily="18" charset="0"/>
                          <a:ea typeface="Cambria Math" panose="02040503050406030204" pitchFamily="18" charset="0"/>
                        </a:rPr>
                        <m:t>=</m:t>
                      </m:r>
                      <m:r>
                        <a:rPr lang="en-GB" sz="2200" b="0" i="1" smtClean="0">
                          <a:latin typeface="Cambria Math"/>
                          <a:ea typeface="Cambria Math" panose="02040503050406030204" pitchFamily="18" charset="0"/>
                        </a:rPr>
                        <m:t>0.009</m:t>
                      </m:r>
                    </m:oMath>
                  </m:oMathPara>
                </a14:m>
                <a:endParaRPr lang="en-GB" sz="2200"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080582" y="5826431"/>
                <a:ext cx="1676934" cy="430887"/>
              </a:xfrm>
              <a:prstGeom prst="rect">
                <a:avLst/>
              </a:prstGeom>
              <a:blipFill rotWithShape="1">
                <a:blip r:embed="rId6"/>
                <a:stretch>
                  <a:fillRect/>
                </a:stretch>
              </a:blipFill>
            </p:spPr>
            <p:txBody>
              <a:bodyPr/>
              <a:lstStyle/>
              <a:p>
                <a:r>
                  <a:rPr lang="nl-BE">
                    <a:noFill/>
                  </a:rPr>
                  <a:t> </a:t>
                </a:r>
              </a:p>
            </p:txBody>
          </p:sp>
        </mc:Fallback>
      </mc:AlternateContent>
      <p:sp>
        <p:nvSpPr>
          <p:cNvPr id="16"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 estimation</a:t>
            </a:r>
          </a:p>
        </p:txBody>
      </p:sp>
      <mc:AlternateContent xmlns:mc="http://schemas.openxmlformats.org/markup-compatibility/2006" xmlns:a14="http://schemas.microsoft.com/office/drawing/2010/main">
        <mc:Choice Requires="a14">
          <p:graphicFrame>
            <p:nvGraphicFramePr>
              <p:cNvPr id="15" name="Table 14"/>
              <p:cNvGraphicFramePr>
                <a:graphicFrameLocks noGrp="1"/>
              </p:cNvGraphicFramePr>
              <p:nvPr>
                <p:extLst>
                  <p:ext uri="{D42A27DB-BD31-4B8C-83A1-F6EECF244321}">
                    <p14:modId xmlns:p14="http://schemas.microsoft.com/office/powerpoint/2010/main" val="2314242630"/>
                  </p:ext>
                </p:extLst>
              </p:nvPr>
            </p:nvGraphicFramePr>
            <p:xfrm>
              <a:off x="5148064" y="2098423"/>
              <a:ext cx="3816424" cy="2477075"/>
            </p:xfrm>
            <a:graphic>
              <a:graphicData uri="http://schemas.openxmlformats.org/drawingml/2006/table">
                <a:tbl>
                  <a:tblPr firstRow="1" firstCol="1" bandRow="1">
                    <a:tableStyleId>{2D5ABB26-0587-4C30-8999-92F81FD0307C}</a:tableStyleId>
                  </a:tblPr>
                  <a:tblGrid>
                    <a:gridCol w="693895">
                      <a:extLst>
                        <a:ext uri="{9D8B030D-6E8A-4147-A177-3AD203B41FA5}">
                          <a16:colId xmlns:a16="http://schemas.microsoft.com/office/drawing/2014/main" val="20000"/>
                        </a:ext>
                      </a:extLst>
                    </a:gridCol>
                    <a:gridCol w="867369">
                      <a:extLst>
                        <a:ext uri="{9D8B030D-6E8A-4147-A177-3AD203B41FA5}">
                          <a16:colId xmlns:a16="http://schemas.microsoft.com/office/drawing/2014/main" val="20001"/>
                        </a:ext>
                      </a:extLst>
                    </a:gridCol>
                    <a:gridCol w="693895">
                      <a:extLst>
                        <a:ext uri="{9D8B030D-6E8A-4147-A177-3AD203B41FA5}">
                          <a16:colId xmlns:a16="http://schemas.microsoft.com/office/drawing/2014/main" val="20002"/>
                        </a:ext>
                      </a:extLst>
                    </a:gridCol>
                    <a:gridCol w="1561265">
                      <a:extLst>
                        <a:ext uri="{9D8B030D-6E8A-4147-A177-3AD203B41FA5}">
                          <a16:colId xmlns:a16="http://schemas.microsoft.com/office/drawing/2014/main" val="20003"/>
                        </a:ext>
                      </a:extLst>
                    </a:gridCol>
                  </a:tblGrid>
                  <a:tr h="1065718">
                    <a:tc>
                      <a:txBody>
                        <a:bodyPr/>
                        <a:lstStyle/>
                        <a:p>
                          <a:pPr>
                            <a:spcAft>
                              <a:spcPts val="0"/>
                            </a:spcAft>
                          </a:pPr>
                          <a:endParaRPr lang="en-GB" sz="1400" dirty="0">
                            <a:effectLst/>
                            <a:latin typeface="+mn-lt"/>
                          </a:endParaRPr>
                        </a:p>
                        <a:p>
                          <a:pPr>
                            <a:spcAft>
                              <a:spcPts val="0"/>
                            </a:spcAft>
                          </a:pPr>
                          <a:r>
                            <a:rPr lang="en-GB" sz="1400" dirty="0">
                              <a:effectLst/>
                              <a:latin typeface="+mn-lt"/>
                            </a:rPr>
                            <a:t>Gender</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endParaRPr lang="en-GB" sz="1400" dirty="0">
                            <a:effectLst/>
                            <a:latin typeface="+mn-lt"/>
                          </a:endParaRPr>
                        </a:p>
                        <a:p>
                          <a:pPr algn="ctr">
                            <a:spcAft>
                              <a:spcPts val="0"/>
                            </a:spcAft>
                          </a:pPr>
                          <a:r>
                            <a:rPr lang="en-GB" sz="1400" dirty="0">
                              <a:effectLst/>
                              <a:latin typeface="+mn-lt"/>
                            </a:rPr>
                            <a:t>Child</a:t>
                          </a:r>
                          <a:r>
                            <a:rPr lang="en-GB" sz="1400" baseline="0" dirty="0">
                              <a:effectLst/>
                              <a:latin typeface="+mn-lt"/>
                            </a:rPr>
                            <a:t> </a:t>
                          </a:r>
                          <a:r>
                            <a:rPr lang="en-GB" sz="1400" dirty="0" err="1">
                              <a:effectLst/>
                              <a:latin typeface="+mn-lt"/>
                            </a:rPr>
                            <a:t>Anemic</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1400" dirty="0">
                              <a:effectLst/>
                              <a:latin typeface="+mn-lt"/>
                            </a:rPr>
                            <a:t> </a:t>
                          </a:r>
                        </a:p>
                        <a:p>
                          <a:pPr algn="ctr">
                            <a:spcAft>
                              <a:spcPts val="0"/>
                            </a:spcAft>
                          </a:pPr>
                          <a:r>
                            <a:rPr lang="en-GB" sz="1400" dirty="0">
                              <a:effectLst/>
                              <a:latin typeface="+mn-lt"/>
                            </a:rPr>
                            <a:t>Total</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1400">
                              <a:effectLst/>
                              <a:latin typeface="+mn-lt"/>
                            </a:rPr>
                            <a:t> </a:t>
                          </a:r>
                          <a:endParaRPr lang="en-GB" sz="140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1400" dirty="0">
                              <a:effectLst/>
                              <a:latin typeface="+mn-lt"/>
                            </a:rPr>
                            <a:t>Yes</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1400" dirty="0">
                              <a:effectLst/>
                              <a:latin typeface="+mn-lt"/>
                            </a:rPr>
                            <a:t>No</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89655">
                    <a:tc>
                      <a:txBody>
                        <a:bodyPr/>
                        <a:lstStyle/>
                        <a:p>
                          <a:pPr>
                            <a:spcAft>
                              <a:spcPts val="0"/>
                            </a:spcAft>
                          </a:pPr>
                          <a:r>
                            <a:rPr lang="en-GB" sz="1400" dirty="0">
                              <a:effectLst/>
                              <a:latin typeface="+mn-lt"/>
                            </a:rPr>
                            <a:t>Male</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1400" i="1" dirty="0" smtClean="0">
                                    <a:solidFill>
                                      <a:srgbClr val="FF0000"/>
                                    </a:solidFill>
                                    <a:effectLst/>
                                    <a:latin typeface="Cambria Math"/>
                                  </a:rPr>
                                  <m:t>326</m:t>
                                </m:r>
                              </m:oMath>
                            </m:oMathPara>
                          </a14:m>
                          <a:endParaRPr lang="en-GB" sz="1400" dirty="0">
                            <a:solidFill>
                              <a:srgbClr val="FF0000"/>
                            </a:solidFill>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1400" i="1" dirty="0" smtClean="0">
                                    <a:effectLst/>
                                    <a:latin typeface="Cambria Math"/>
                                  </a:rPr>
                                  <m:t>360</m:t>
                                </m:r>
                              </m:oMath>
                            </m:oMathPara>
                          </a14:m>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1400" i="1" smtClean="0">
                                    <a:solidFill>
                                      <a:srgbClr val="FF0000"/>
                                    </a:solidFill>
                                    <a:effectLst/>
                                    <a:latin typeface="Cambria Math"/>
                                  </a:rPr>
                                  <m:t>686</m:t>
                                </m:r>
                              </m:oMath>
                            </m:oMathPara>
                          </a14:m>
                          <a:endParaRPr lang="en-GB" sz="1400" dirty="0">
                            <a:solidFill>
                              <a:srgbClr val="FF0000"/>
                            </a:solidFill>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1400" dirty="0">
                              <a:effectLst/>
                              <a:latin typeface="+mn-lt"/>
                            </a:rPr>
                            <a:t>Female</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1400" i="1" dirty="0" smtClean="0">
                                    <a:effectLst/>
                                    <a:latin typeface="Cambria Math"/>
                                  </a:rPr>
                                  <m:t>243</m:t>
                                </m:r>
                              </m:oMath>
                            </m:oMathPara>
                          </a14:m>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1400" i="1" dirty="0" smtClean="0">
                                    <a:effectLst/>
                                    <a:latin typeface="Cambria Math"/>
                                  </a:rPr>
                                  <m:t>278</m:t>
                                </m:r>
                              </m:oMath>
                            </m:oMathPara>
                          </a14:m>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r>
                                  <a:rPr lang="en-GB" sz="1400" i="1" dirty="0" smtClean="0">
                                    <a:effectLst/>
                                    <a:latin typeface="Cambria Math"/>
                                  </a:rPr>
                                  <m:t>521</m:t>
                                </m:r>
                              </m:oMath>
                            </m:oMathPara>
                          </a14:m>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15" name="Table 14"/>
              <p:cNvGraphicFramePr>
                <a:graphicFrameLocks noGrp="1"/>
              </p:cNvGraphicFramePr>
              <p:nvPr>
                <p:extLst>
                  <p:ext uri="{D42A27DB-BD31-4B8C-83A1-F6EECF244321}">
                    <p14:modId xmlns:p14="http://schemas.microsoft.com/office/powerpoint/2010/main" val="2314242630"/>
                  </p:ext>
                </p:extLst>
              </p:nvPr>
            </p:nvGraphicFramePr>
            <p:xfrm>
              <a:off x="5148064" y="2098423"/>
              <a:ext cx="3816424" cy="2477075"/>
            </p:xfrm>
            <a:graphic>
              <a:graphicData uri="http://schemas.openxmlformats.org/drawingml/2006/table">
                <a:tbl>
                  <a:tblPr firstRow="1" firstCol="1" bandRow="1">
                    <a:tableStyleId>{2D5ABB26-0587-4C30-8999-92F81FD0307C}</a:tableStyleId>
                  </a:tblPr>
                  <a:tblGrid>
                    <a:gridCol w="693895"/>
                    <a:gridCol w="867369"/>
                    <a:gridCol w="693895"/>
                    <a:gridCol w="1561265"/>
                  </a:tblGrid>
                  <a:tr h="1065718">
                    <a:tc>
                      <a:txBody>
                        <a:bodyPr/>
                        <a:lstStyle/>
                        <a:p>
                          <a:pPr>
                            <a:spcAft>
                              <a:spcPts val="0"/>
                            </a:spcAft>
                          </a:pPr>
                          <a:endParaRPr lang="en-GB" sz="1400" dirty="0" smtClean="0">
                            <a:effectLst/>
                            <a:latin typeface="+mn-lt"/>
                          </a:endParaRPr>
                        </a:p>
                        <a:p>
                          <a:pPr>
                            <a:spcAft>
                              <a:spcPts val="0"/>
                            </a:spcAft>
                          </a:pPr>
                          <a:r>
                            <a:rPr lang="en-GB" sz="1400" dirty="0" smtClean="0">
                              <a:effectLst/>
                              <a:latin typeface="+mn-lt"/>
                            </a:rPr>
                            <a:t>Gender</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endParaRPr lang="en-GB" sz="1400" dirty="0" smtClean="0">
                            <a:effectLst/>
                            <a:latin typeface="+mn-lt"/>
                          </a:endParaRPr>
                        </a:p>
                        <a:p>
                          <a:pPr algn="ctr">
                            <a:spcAft>
                              <a:spcPts val="0"/>
                            </a:spcAft>
                          </a:pPr>
                          <a:r>
                            <a:rPr lang="en-GB" sz="1400" dirty="0" smtClean="0">
                              <a:effectLst/>
                              <a:latin typeface="+mn-lt"/>
                            </a:rPr>
                            <a:t>Child</a:t>
                          </a:r>
                          <a:r>
                            <a:rPr lang="en-GB" sz="1400" baseline="0" dirty="0" smtClean="0">
                              <a:effectLst/>
                              <a:latin typeface="+mn-lt"/>
                            </a:rPr>
                            <a:t> </a:t>
                          </a:r>
                          <a:r>
                            <a:rPr lang="en-GB" sz="1400" dirty="0" err="1" smtClean="0">
                              <a:effectLst/>
                              <a:latin typeface="+mn-lt"/>
                            </a:rPr>
                            <a:t>Anemic</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1400" dirty="0">
                              <a:effectLst/>
                              <a:latin typeface="+mn-lt"/>
                            </a:rPr>
                            <a:t> </a:t>
                          </a:r>
                        </a:p>
                        <a:p>
                          <a:pPr algn="ctr">
                            <a:spcAft>
                              <a:spcPts val="0"/>
                            </a:spcAft>
                          </a:pPr>
                          <a:r>
                            <a:rPr lang="en-GB" sz="1400" dirty="0">
                              <a:effectLst/>
                              <a:latin typeface="+mn-lt"/>
                            </a:rPr>
                            <a:t>Total</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851">
                    <a:tc>
                      <a:txBody>
                        <a:bodyPr/>
                        <a:lstStyle/>
                        <a:p>
                          <a:pPr>
                            <a:spcAft>
                              <a:spcPts val="0"/>
                            </a:spcAft>
                          </a:pPr>
                          <a:r>
                            <a:rPr lang="en-GB" sz="1400">
                              <a:effectLst/>
                              <a:latin typeface="+mn-lt"/>
                            </a:rPr>
                            <a:t> </a:t>
                          </a:r>
                          <a:endParaRPr lang="en-GB" sz="140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1400" dirty="0">
                              <a:effectLst/>
                              <a:latin typeface="+mn-lt"/>
                            </a:rPr>
                            <a:t>Yes</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1400" dirty="0">
                              <a:effectLst/>
                              <a:latin typeface="+mn-lt"/>
                            </a:rPr>
                            <a:t>No</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89655">
                    <a:tc>
                      <a:txBody>
                        <a:bodyPr/>
                        <a:lstStyle/>
                        <a:p>
                          <a:pPr>
                            <a:spcAft>
                              <a:spcPts val="0"/>
                            </a:spcAft>
                          </a:pPr>
                          <a:r>
                            <a:rPr lang="en-GB" sz="1400" dirty="0">
                              <a:effectLst/>
                              <a:latin typeface="+mn-lt"/>
                            </a:rPr>
                            <a:t>Male</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80282" t="-313750" r="-261268" b="-95000"/>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224561" t="-313750" r="-225439" b="-95000"/>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143969" t="-313750" b="-95000"/>
                          </a:stretch>
                        </a:blipFill>
                      </a:tcPr>
                    </a:tc>
                  </a:tr>
                  <a:tr h="460851">
                    <a:tc>
                      <a:txBody>
                        <a:bodyPr/>
                        <a:lstStyle/>
                        <a:p>
                          <a:pPr>
                            <a:spcAft>
                              <a:spcPts val="0"/>
                            </a:spcAft>
                          </a:pPr>
                          <a:r>
                            <a:rPr lang="en-GB" sz="1400" dirty="0">
                              <a:effectLst/>
                              <a:latin typeface="+mn-lt"/>
                            </a:rPr>
                            <a:t>Female</a:t>
                          </a:r>
                          <a:endParaRPr lang="en-GB" sz="1400" dirty="0">
                            <a:effectLst/>
                            <a:latin typeface="+mn-lt"/>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80282" t="-435526" r="-261268"/>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224561" t="-435526" r="-225439"/>
                          </a:stretch>
                        </a:blipFill>
                      </a:tcPr>
                    </a:tc>
                    <a:tc>
                      <a:txBody>
                        <a:bodyPr/>
                        <a:lstStyle/>
                        <a:p>
                          <a:endParaRPr lang="nl-BE"/>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143969" t="-435526"/>
                          </a:stretch>
                        </a:blipFill>
                      </a:tcPr>
                    </a:tc>
                  </a:tr>
                </a:tbl>
              </a:graphicData>
            </a:graphic>
          </p:graphicFrame>
        </mc:Fallback>
      </mc:AlternateContent>
      <p:sp>
        <p:nvSpPr>
          <p:cNvPr id="3" name="Oval 2"/>
          <p:cNvSpPr/>
          <p:nvPr/>
        </p:nvSpPr>
        <p:spPr>
          <a:xfrm>
            <a:off x="6012160" y="3459397"/>
            <a:ext cx="2592288" cy="6681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6" name="Straight Arrow Connector 5"/>
          <p:cNvCxnSpPr/>
          <p:nvPr/>
        </p:nvCxnSpPr>
        <p:spPr>
          <a:xfrm flipH="1" flipV="1">
            <a:off x="4067944" y="3212976"/>
            <a:ext cx="1944216" cy="432048"/>
          </a:xfrm>
          <a:prstGeom prst="straightConnector1">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561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37</a:t>
            </a:fld>
            <a:endParaRPr lang="en-GB" dirty="0">
              <a:solidFill>
                <a:schemeClr val="tx2"/>
              </a:solidFill>
            </a:endParaRPr>
          </a:p>
        </p:txBody>
      </p:sp>
      <mc:AlternateContent xmlns:mc="http://schemas.openxmlformats.org/markup-compatibility/2006" xmlns:a14="http://schemas.microsoft.com/office/drawing/2010/main">
        <mc:Choice Requires="a14">
          <p:sp>
            <p:nvSpPr>
              <p:cNvPr id="10" name="TextBox 9"/>
              <p:cNvSpPr txBox="1"/>
              <p:nvPr/>
            </p:nvSpPr>
            <p:spPr>
              <a:xfrm>
                <a:off x="467544" y="1700808"/>
                <a:ext cx="7344816" cy="418191"/>
              </a:xfrm>
              <a:prstGeom prst="rect">
                <a:avLst/>
              </a:prstGeom>
              <a:noFill/>
            </p:spPr>
            <p:txBody>
              <a:bodyPr wrap="square" rtlCol="0">
                <a:spAutoFit/>
              </a:bodyPr>
              <a:lstStyle/>
              <a:p>
                <a:pPr marL="285750" indent="-285750">
                  <a:buClr>
                    <a:schemeClr val="tx2"/>
                  </a:buClr>
                  <a:buFont typeface="Arial" panose="020B0604020202020204" pitchFamily="34" charset="0"/>
                  <a:buChar char="•"/>
                </a:pPr>
                <a14:m>
                  <m:oMath xmlns:m="http://schemas.openxmlformats.org/officeDocument/2006/math">
                    <m:r>
                      <a:rPr lang="en-GB" sz="2000" b="0" i="1" smtClean="0">
                        <a:latin typeface="Cambria Math"/>
                      </a:rPr>
                      <m:t>𝑣𝑎𝑟</m:t>
                    </m:r>
                    <m:d>
                      <m:dPr>
                        <m:ctrlPr>
                          <a:rPr lang="en-GB" sz="2000" b="0" i="1" smtClean="0">
                            <a:latin typeface="Cambria Math" panose="02040503050406030204" pitchFamily="18" charset="0"/>
                          </a:rPr>
                        </m:ctrlPr>
                      </m:dPr>
                      <m:e>
                        <m:r>
                          <a:rPr lang="en-GB" sz="2000" b="0" i="1" smtClean="0">
                            <a:latin typeface="Cambria Math"/>
                          </a:rPr>
                          <m:t>𝑅𝐷</m:t>
                        </m:r>
                      </m:e>
                    </m:d>
                    <m:r>
                      <a:rPr lang="en-GB" sz="2000" b="0" i="1" smtClean="0">
                        <a:latin typeface="Cambria Math"/>
                      </a:rPr>
                      <m:t>=</m:t>
                    </m:r>
                    <m:r>
                      <a:rPr lang="en-GB" sz="2000" b="0" i="1" smtClean="0">
                        <a:latin typeface="Cambria Math"/>
                      </a:rPr>
                      <m:t>𝑣𝑎𝑟</m:t>
                    </m:r>
                    <m:r>
                      <a:rPr lang="en-GB" sz="2000" b="0" i="1" smtClean="0">
                        <a:latin typeface="Cambria Math"/>
                      </a:rPr>
                      <m:t>( </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1</m:t>
                            </m:r>
                          </m:sub>
                        </m:sSub>
                      </m:e>
                    </m:acc>
                    <m:r>
                      <a:rPr lang="en-GB" sz="2000" b="0" i="1" smtClean="0">
                        <a:latin typeface="Cambria Math"/>
                      </a:rPr>
                      <m:t> −</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2</m:t>
                            </m:r>
                          </m:sub>
                        </m:sSub>
                        <m:r>
                          <a:rPr lang="en-GB" sz="2000" b="0" i="1" smtClean="0">
                            <a:latin typeface="Cambria Math"/>
                          </a:rPr>
                          <m:t>)</m:t>
                        </m:r>
                      </m:e>
                    </m:acc>
                  </m:oMath>
                </a14:m>
                <a:r>
                  <a:rPr lang="en-GB" sz="2000" dirty="0"/>
                  <a:t> </a:t>
                </a:r>
                <a14:m>
                  <m:oMath xmlns:m="http://schemas.openxmlformats.org/officeDocument/2006/math">
                    <m:r>
                      <a:rPr lang="en-GB" sz="2000" b="0" i="1" dirty="0" smtClean="0">
                        <a:latin typeface="Cambria Math"/>
                      </a:rPr>
                      <m:t>=</m:t>
                    </m:r>
                    <m:r>
                      <a:rPr lang="en-GB" sz="2000" b="0" i="1" dirty="0" smtClean="0">
                        <a:latin typeface="Cambria Math"/>
                      </a:rPr>
                      <m:t>𝑣𝑎𝑟</m:t>
                    </m:r>
                    <m:d>
                      <m:dPr>
                        <m:ctrlPr>
                          <a:rPr lang="en-GB" sz="2000" b="0" i="1" dirty="0" smtClean="0">
                            <a:latin typeface="Cambria Math" panose="02040503050406030204" pitchFamily="18" charset="0"/>
                          </a:rPr>
                        </m:ctrlPr>
                      </m:dPr>
                      <m:e>
                        <m:acc>
                          <m:accPr>
                            <m:chr m:val="̂"/>
                            <m:ctrlPr>
                              <a:rPr lang="en-GB" sz="2000" b="0" i="1" dirty="0" smtClean="0">
                                <a:latin typeface="Cambria Math" panose="02040503050406030204" pitchFamily="18" charset="0"/>
                              </a:rPr>
                            </m:ctrlPr>
                          </m:accPr>
                          <m:e>
                            <m:sSub>
                              <m:sSubPr>
                                <m:ctrlPr>
                                  <a:rPr lang="en-GB" sz="2000" b="0" i="1" dirty="0" smtClean="0">
                                    <a:latin typeface="Cambria Math" panose="02040503050406030204" pitchFamily="18" charset="0"/>
                                  </a:rPr>
                                </m:ctrlPr>
                              </m:sSubPr>
                              <m:e>
                                <m:r>
                                  <a:rPr lang="en-GB" sz="2000" b="0" i="1" dirty="0" smtClean="0">
                                    <a:latin typeface="Cambria Math"/>
                                  </a:rPr>
                                  <m:t>𝑝</m:t>
                                </m:r>
                              </m:e>
                              <m:sub>
                                <m:r>
                                  <a:rPr lang="en-GB" sz="2000" b="0" i="1" dirty="0" smtClean="0">
                                    <a:latin typeface="Cambria Math"/>
                                  </a:rPr>
                                  <m:t>1</m:t>
                                </m:r>
                              </m:sub>
                            </m:sSub>
                          </m:e>
                        </m:acc>
                      </m:e>
                    </m:d>
                    <m:r>
                      <a:rPr lang="en-GB" sz="2000" b="0" i="1" dirty="0" smtClean="0">
                        <a:latin typeface="Cambria Math"/>
                      </a:rPr>
                      <m:t>+</m:t>
                    </m:r>
                    <m:r>
                      <a:rPr lang="en-GB" sz="2000" b="0" i="1" dirty="0" smtClean="0">
                        <a:latin typeface="Cambria Math"/>
                      </a:rPr>
                      <m:t>𝑣𝑎𝑟</m:t>
                    </m:r>
                    <m:r>
                      <a:rPr lang="en-GB" sz="2000" b="0" i="1" dirty="0" smtClean="0">
                        <a:latin typeface="Cambria Math"/>
                      </a:rPr>
                      <m:t>(</m:t>
                    </m:r>
                    <m:acc>
                      <m:accPr>
                        <m:chr m:val="̂"/>
                        <m:ctrlPr>
                          <a:rPr lang="en-GB" sz="2000" b="0" i="1" dirty="0" smtClean="0">
                            <a:latin typeface="Cambria Math" panose="02040503050406030204" pitchFamily="18" charset="0"/>
                          </a:rPr>
                        </m:ctrlPr>
                      </m:accPr>
                      <m:e>
                        <m:sSub>
                          <m:sSubPr>
                            <m:ctrlPr>
                              <a:rPr lang="en-GB" sz="2000" b="0" i="1" dirty="0" smtClean="0">
                                <a:latin typeface="Cambria Math" panose="02040503050406030204" pitchFamily="18" charset="0"/>
                              </a:rPr>
                            </m:ctrlPr>
                          </m:sSubPr>
                          <m:e>
                            <m:r>
                              <a:rPr lang="en-GB" sz="2000" b="0" i="1" dirty="0" smtClean="0">
                                <a:latin typeface="Cambria Math"/>
                              </a:rPr>
                              <m:t>𝑝</m:t>
                            </m:r>
                          </m:e>
                          <m:sub>
                            <m:r>
                              <a:rPr lang="en-GB" sz="2000" b="0" i="1" dirty="0" smtClean="0">
                                <a:latin typeface="Cambria Math"/>
                              </a:rPr>
                              <m:t>2</m:t>
                            </m:r>
                          </m:sub>
                        </m:sSub>
                      </m:e>
                    </m:acc>
                    <m:r>
                      <a:rPr lang="en-GB" sz="2000" b="0" i="1" dirty="0" smtClean="0">
                        <a:latin typeface="Cambria Math"/>
                      </a:rPr>
                      <m:t>)</m:t>
                    </m:r>
                  </m:oMath>
                </a14:m>
                <a:endParaRPr lang="en-GB"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467544" y="1700808"/>
                <a:ext cx="7344816" cy="418191"/>
              </a:xfrm>
              <a:prstGeom prst="rect">
                <a:avLst/>
              </a:prstGeom>
              <a:blipFill rotWithShape="1">
                <a:blip r:embed="rId2"/>
                <a:stretch>
                  <a:fillRect l="-747" t="-8696" b="-202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001094" y="2492896"/>
                <a:ext cx="6171305" cy="8065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𝑣𝑎𝑟</m:t>
                      </m:r>
                      <m:r>
                        <a:rPr lang="en-GB" sz="2200" b="0" i="1" smtClean="0">
                          <a:latin typeface="Cambria Math"/>
                        </a:rPr>
                        <m:t>(</m:t>
                      </m:r>
                      <m:acc>
                        <m:accPr>
                          <m:chr m:val="̂"/>
                          <m:ctrlPr>
                            <a:rPr lang="en-GB" sz="2200" i="1" smtClean="0">
                              <a:latin typeface="Cambria Math" panose="02040503050406030204" pitchFamily="18" charset="0"/>
                            </a:rPr>
                          </m:ctrlPr>
                        </m:accPr>
                        <m:e>
                          <m:sSub>
                            <m:sSubPr>
                              <m:ctrlPr>
                                <a:rPr lang="en-GB" sz="220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1</m:t>
                              </m:r>
                            </m:sub>
                          </m:sSub>
                        </m:e>
                      </m:acc>
                      <m:r>
                        <a:rPr lang="en-GB" sz="2200" b="0" i="1" smtClean="0">
                          <a:latin typeface="Cambria Math"/>
                        </a:rPr>
                        <m:t>)= </m:t>
                      </m:r>
                      <m:f>
                        <m:fPr>
                          <m:ctrlPr>
                            <a:rPr lang="en-GB" sz="2200" b="0" i="1" smtClean="0">
                              <a:latin typeface="Cambria Math" panose="02040503050406030204" pitchFamily="18" charset="0"/>
                            </a:rPr>
                          </m:ctrlPr>
                        </m:fPr>
                        <m:num>
                          <m:sSub>
                            <m:sSubPr>
                              <m:ctrlPr>
                                <a:rPr lang="en-GB" sz="2200" b="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1</m:t>
                              </m:r>
                            </m:sub>
                          </m:sSub>
                          <m:d>
                            <m:dPr>
                              <m:ctrlPr>
                                <a:rPr lang="en-GB" sz="2200" b="0" i="1" smtClean="0">
                                  <a:latin typeface="Cambria Math" panose="02040503050406030204" pitchFamily="18" charset="0"/>
                                </a:rPr>
                              </m:ctrlPr>
                            </m:dPr>
                            <m:e>
                              <m:r>
                                <a:rPr lang="en-GB" sz="2200" b="0" i="1" smtClean="0">
                                  <a:latin typeface="Cambria Math"/>
                                </a:rPr>
                                <m:t>1−</m:t>
                              </m:r>
                              <m:sSub>
                                <m:sSubPr>
                                  <m:ctrlPr>
                                    <a:rPr lang="en-GB" sz="2200" b="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1</m:t>
                                  </m:r>
                                </m:sub>
                              </m:sSub>
                            </m:e>
                          </m:d>
                        </m:num>
                        <m:den>
                          <m:sSub>
                            <m:sSubPr>
                              <m:ctrlPr>
                                <a:rPr lang="en-GB" sz="2200" b="0" i="1" smtClean="0">
                                  <a:latin typeface="Cambria Math" panose="02040503050406030204" pitchFamily="18" charset="0"/>
                                </a:rPr>
                              </m:ctrlPr>
                            </m:sSubPr>
                            <m:e>
                              <m:r>
                                <a:rPr lang="en-GB" sz="2200" b="0" i="1" smtClean="0">
                                  <a:latin typeface="Cambria Math"/>
                                </a:rPr>
                                <m:t>𝑛</m:t>
                              </m:r>
                            </m:e>
                            <m:sub>
                              <m:r>
                                <a:rPr lang="en-GB" sz="2200" b="0" i="1" smtClean="0">
                                  <a:latin typeface="Cambria Math"/>
                                </a:rPr>
                                <m:t>1+</m:t>
                              </m:r>
                            </m:sub>
                          </m:sSub>
                        </m:den>
                      </m:f>
                      <m:r>
                        <a:rPr lang="en-GB" sz="2200" b="0" i="1" smtClean="0">
                          <a:latin typeface="Cambria Math"/>
                        </a:rPr>
                        <m:t>= </m:t>
                      </m:r>
                      <m:f>
                        <m:fPr>
                          <m:ctrlPr>
                            <a:rPr lang="en-GB" sz="2200" b="0" i="1" smtClean="0">
                              <a:latin typeface="Cambria Math" panose="02040503050406030204" pitchFamily="18" charset="0"/>
                            </a:rPr>
                          </m:ctrlPr>
                        </m:fPr>
                        <m:num>
                          <m:r>
                            <a:rPr lang="en-GB" sz="2200" b="0" i="1" smtClean="0">
                              <a:latin typeface="Cambria Math"/>
                            </a:rPr>
                            <m:t>0.475∗0.525</m:t>
                          </m:r>
                        </m:num>
                        <m:den>
                          <m:r>
                            <a:rPr lang="en-GB" sz="2200" b="0" i="1" smtClean="0">
                              <a:latin typeface="Cambria Math"/>
                            </a:rPr>
                            <m:t>686</m:t>
                          </m:r>
                        </m:den>
                      </m:f>
                      <m:r>
                        <a:rPr lang="en-GB" sz="2200" b="0" i="1" smtClean="0">
                          <a:latin typeface="Cambria Math"/>
                        </a:rPr>
                        <m:t>=0.0004</m:t>
                      </m:r>
                    </m:oMath>
                  </m:oMathPara>
                </a14:m>
                <a:endParaRPr lang="en-GB" sz="2200" dirty="0"/>
              </a:p>
            </p:txBody>
          </p:sp>
        </mc:Choice>
        <mc:Fallback xmlns="">
          <p:sp>
            <p:nvSpPr>
              <p:cNvPr id="14" name="Rectangle 13"/>
              <p:cNvSpPr>
                <a:spLocks noRot="1" noChangeAspect="1" noMove="1" noResize="1" noEditPoints="1" noAdjustHandles="1" noChangeArrowheads="1" noChangeShapeType="1" noTextEdit="1"/>
              </p:cNvSpPr>
              <p:nvPr/>
            </p:nvSpPr>
            <p:spPr>
              <a:xfrm>
                <a:off x="2001094" y="2492896"/>
                <a:ext cx="6171305" cy="806503"/>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907704" y="3558600"/>
                <a:ext cx="6190926" cy="8065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𝑣𝑎𝑟</m:t>
                      </m:r>
                      <m:r>
                        <a:rPr lang="en-GB" sz="2200" b="0" i="1" smtClean="0">
                          <a:latin typeface="Cambria Math"/>
                        </a:rPr>
                        <m:t>(</m:t>
                      </m:r>
                      <m:acc>
                        <m:accPr>
                          <m:chr m:val="̂"/>
                          <m:ctrlPr>
                            <a:rPr lang="en-GB" sz="2200" i="1" smtClean="0">
                              <a:latin typeface="Cambria Math" panose="02040503050406030204" pitchFamily="18" charset="0"/>
                            </a:rPr>
                          </m:ctrlPr>
                        </m:accPr>
                        <m:e>
                          <m:sSub>
                            <m:sSubPr>
                              <m:ctrlPr>
                                <a:rPr lang="en-GB" sz="220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2</m:t>
                              </m:r>
                            </m:sub>
                          </m:sSub>
                        </m:e>
                      </m:acc>
                      <m:r>
                        <a:rPr lang="en-GB" sz="2200" b="0" i="1" smtClean="0">
                          <a:latin typeface="Cambria Math"/>
                        </a:rPr>
                        <m:t>)= </m:t>
                      </m:r>
                      <m:f>
                        <m:fPr>
                          <m:ctrlPr>
                            <a:rPr lang="en-GB" sz="2200" b="0" i="1" smtClean="0">
                              <a:latin typeface="Cambria Math" panose="02040503050406030204" pitchFamily="18" charset="0"/>
                            </a:rPr>
                          </m:ctrlPr>
                        </m:fPr>
                        <m:num>
                          <m:sSub>
                            <m:sSubPr>
                              <m:ctrlPr>
                                <a:rPr lang="en-GB" sz="2200" b="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2</m:t>
                              </m:r>
                            </m:sub>
                          </m:sSub>
                          <m:d>
                            <m:dPr>
                              <m:ctrlPr>
                                <a:rPr lang="en-GB" sz="2200" b="0" i="1" smtClean="0">
                                  <a:latin typeface="Cambria Math" panose="02040503050406030204" pitchFamily="18" charset="0"/>
                                </a:rPr>
                              </m:ctrlPr>
                            </m:dPr>
                            <m:e>
                              <m:r>
                                <a:rPr lang="en-GB" sz="2200" b="0" i="1" smtClean="0">
                                  <a:latin typeface="Cambria Math"/>
                                </a:rPr>
                                <m:t>1−</m:t>
                              </m:r>
                              <m:sSub>
                                <m:sSubPr>
                                  <m:ctrlPr>
                                    <a:rPr lang="en-GB" sz="2200" b="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2</m:t>
                                  </m:r>
                                </m:sub>
                              </m:sSub>
                            </m:e>
                          </m:d>
                        </m:num>
                        <m:den>
                          <m:sSub>
                            <m:sSubPr>
                              <m:ctrlPr>
                                <a:rPr lang="en-GB" sz="2200" b="0" i="1" smtClean="0">
                                  <a:latin typeface="Cambria Math" panose="02040503050406030204" pitchFamily="18" charset="0"/>
                                </a:rPr>
                              </m:ctrlPr>
                            </m:sSubPr>
                            <m:e>
                              <m:r>
                                <a:rPr lang="en-GB" sz="2200" b="0" i="1" smtClean="0">
                                  <a:latin typeface="Cambria Math"/>
                                </a:rPr>
                                <m:t>𝑛</m:t>
                              </m:r>
                            </m:e>
                            <m:sub>
                              <m:r>
                                <a:rPr lang="en-GB" sz="2200" b="0" i="1" smtClean="0">
                                  <a:latin typeface="Cambria Math"/>
                                </a:rPr>
                                <m:t>2+</m:t>
                              </m:r>
                            </m:sub>
                          </m:sSub>
                        </m:den>
                      </m:f>
                      <m:r>
                        <a:rPr lang="en-GB" sz="2200" b="0" i="1" smtClean="0">
                          <a:latin typeface="Cambria Math"/>
                        </a:rPr>
                        <m:t>= </m:t>
                      </m:r>
                      <m:f>
                        <m:fPr>
                          <m:ctrlPr>
                            <a:rPr lang="en-GB" sz="2200" b="0" i="1" smtClean="0">
                              <a:latin typeface="Cambria Math" panose="02040503050406030204" pitchFamily="18" charset="0"/>
                            </a:rPr>
                          </m:ctrlPr>
                        </m:fPr>
                        <m:num>
                          <m:r>
                            <a:rPr lang="en-GB" sz="2200" b="0" i="1" smtClean="0">
                              <a:latin typeface="Cambria Math"/>
                            </a:rPr>
                            <m:t>0.466∗0.525</m:t>
                          </m:r>
                        </m:num>
                        <m:den>
                          <m:r>
                            <a:rPr lang="en-GB" sz="2200" b="0" i="1" smtClean="0">
                              <a:latin typeface="Cambria Math"/>
                            </a:rPr>
                            <m:t>521</m:t>
                          </m:r>
                        </m:den>
                      </m:f>
                      <m:r>
                        <a:rPr lang="en-GB" sz="2200" b="0" i="1" smtClean="0">
                          <a:latin typeface="Cambria Math"/>
                        </a:rPr>
                        <m:t>=0.0005</m:t>
                      </m:r>
                    </m:oMath>
                  </m:oMathPara>
                </a14:m>
                <a:endParaRPr lang="en-GB" sz="2200" dirty="0"/>
              </a:p>
            </p:txBody>
          </p:sp>
        </mc:Choice>
        <mc:Fallback xmlns="">
          <p:sp>
            <p:nvSpPr>
              <p:cNvPr id="16" name="Rectangle 15"/>
              <p:cNvSpPr>
                <a:spLocks noRot="1" noChangeAspect="1" noMove="1" noResize="1" noEditPoints="1" noAdjustHandles="1" noChangeArrowheads="1" noChangeShapeType="1" noTextEdit="1"/>
              </p:cNvSpPr>
              <p:nvPr/>
            </p:nvSpPr>
            <p:spPr>
              <a:xfrm>
                <a:off x="1907704" y="3558600"/>
                <a:ext cx="6190926" cy="806503"/>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67544" y="4811008"/>
                <a:ext cx="7344816" cy="418191"/>
              </a:xfrm>
              <a:prstGeom prst="rect">
                <a:avLst/>
              </a:prstGeom>
              <a:noFill/>
            </p:spPr>
            <p:txBody>
              <a:bodyPr wrap="square" rtlCol="0">
                <a:spAutoFit/>
              </a:bodyPr>
              <a:lstStyle/>
              <a:p>
                <a:pPr marL="285750" indent="-285750">
                  <a:buClr>
                    <a:schemeClr val="tx2"/>
                  </a:buClr>
                  <a:buFont typeface="Arial" panose="020B0604020202020204" pitchFamily="34" charset="0"/>
                  <a:buChar char="•"/>
                </a:pPr>
                <a14:m>
                  <m:oMath xmlns:m="http://schemas.openxmlformats.org/officeDocument/2006/math">
                    <m:r>
                      <a:rPr lang="en-GB" sz="2000" b="0" i="1" smtClean="0">
                        <a:latin typeface="Cambria Math"/>
                      </a:rPr>
                      <m:t>𝑣𝑎𝑟</m:t>
                    </m:r>
                    <m:d>
                      <m:dPr>
                        <m:ctrlPr>
                          <a:rPr lang="en-GB" sz="2000" b="0" i="1" smtClean="0">
                            <a:latin typeface="Cambria Math" panose="02040503050406030204" pitchFamily="18" charset="0"/>
                          </a:rPr>
                        </m:ctrlPr>
                      </m:dPr>
                      <m:e>
                        <m:r>
                          <a:rPr lang="en-GB" sz="2000" b="0" i="1" smtClean="0">
                            <a:latin typeface="Cambria Math"/>
                          </a:rPr>
                          <m:t>𝑅𝐷</m:t>
                        </m:r>
                      </m:e>
                    </m:d>
                    <m:r>
                      <a:rPr lang="en-GB" sz="2000" b="0" i="1" smtClean="0">
                        <a:latin typeface="Cambria Math"/>
                      </a:rPr>
                      <m:t>=</m:t>
                    </m:r>
                    <m:r>
                      <a:rPr lang="en-GB" sz="2000" b="0" i="1" smtClean="0">
                        <a:latin typeface="Cambria Math"/>
                      </a:rPr>
                      <m:t>𝑣𝑎𝑟</m:t>
                    </m:r>
                    <m:r>
                      <a:rPr lang="en-GB" sz="2000" b="0" i="1" smtClean="0">
                        <a:latin typeface="Cambria Math"/>
                      </a:rPr>
                      <m:t>( </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1</m:t>
                            </m:r>
                          </m:sub>
                        </m:sSub>
                      </m:e>
                    </m:acc>
                    <m:r>
                      <a:rPr lang="en-GB" sz="2000" b="0" i="1" smtClean="0">
                        <a:latin typeface="Cambria Math"/>
                      </a:rPr>
                      <m:t> −</m:t>
                    </m:r>
                    <m:acc>
                      <m:accPr>
                        <m:chr m:val="̂"/>
                        <m:ctrlPr>
                          <a:rPr lang="en-GB" sz="2000" b="0" i="1" smtClean="0">
                            <a:latin typeface="Cambria Math" panose="02040503050406030204" pitchFamily="18" charset="0"/>
                          </a:rPr>
                        </m:ctrlPr>
                      </m:accPr>
                      <m:e>
                        <m:sSub>
                          <m:sSubPr>
                            <m:ctrlPr>
                              <a:rPr lang="en-GB" sz="2000" b="0" i="1" smtClean="0">
                                <a:latin typeface="Cambria Math" panose="02040503050406030204" pitchFamily="18" charset="0"/>
                              </a:rPr>
                            </m:ctrlPr>
                          </m:sSubPr>
                          <m:e>
                            <m:r>
                              <a:rPr lang="en-GB" sz="2000" b="0" i="1" smtClean="0">
                                <a:latin typeface="Cambria Math"/>
                              </a:rPr>
                              <m:t>𝑝</m:t>
                            </m:r>
                          </m:e>
                          <m:sub>
                            <m:r>
                              <a:rPr lang="en-GB" sz="2000" b="0" i="1" smtClean="0">
                                <a:latin typeface="Cambria Math"/>
                              </a:rPr>
                              <m:t>2</m:t>
                            </m:r>
                          </m:sub>
                        </m:sSub>
                        <m:r>
                          <a:rPr lang="en-GB" sz="2000" b="0" i="1" smtClean="0">
                            <a:latin typeface="Cambria Math"/>
                          </a:rPr>
                          <m:t>)</m:t>
                        </m:r>
                      </m:e>
                    </m:acc>
                  </m:oMath>
                </a14:m>
                <a:r>
                  <a:rPr lang="en-GB" sz="2000" dirty="0"/>
                  <a:t> </a:t>
                </a:r>
                <a14:m>
                  <m:oMath xmlns:m="http://schemas.openxmlformats.org/officeDocument/2006/math">
                    <m:r>
                      <a:rPr lang="en-GB" sz="2000" b="0" i="1" dirty="0" smtClean="0">
                        <a:latin typeface="Cambria Math"/>
                      </a:rPr>
                      <m:t>=0.0004+0.0005=0.0009</m:t>
                    </m:r>
                  </m:oMath>
                </a14:m>
                <a:endParaRPr lang="en-GB"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467544" y="4811008"/>
                <a:ext cx="7344816" cy="418191"/>
              </a:xfrm>
              <a:prstGeom prst="rect">
                <a:avLst/>
              </a:prstGeom>
              <a:blipFill rotWithShape="1">
                <a:blip r:embed="rId5"/>
                <a:stretch>
                  <a:fillRect l="-747" t="-8696" b="-202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67544" y="5628232"/>
                <a:ext cx="7344816" cy="465064"/>
              </a:xfrm>
              <a:prstGeom prst="rect">
                <a:avLst/>
              </a:prstGeom>
              <a:noFill/>
            </p:spPr>
            <p:txBody>
              <a:bodyPr wrap="square" rtlCol="0">
                <a:spAutoFit/>
              </a:bodyPr>
              <a:lstStyle/>
              <a:p>
                <a:pPr marL="342900" indent="-342900">
                  <a:buClr>
                    <a:schemeClr val="tx2"/>
                  </a:buClr>
                  <a:buFont typeface="Arial" panose="020B0604020202020204" pitchFamily="34" charset="0"/>
                  <a:buChar char="•"/>
                </a:pPr>
                <a14:m>
                  <m:oMath xmlns:m="http://schemas.openxmlformats.org/officeDocument/2006/math">
                    <m:r>
                      <a:rPr lang="en-GB" sz="2000" b="0" i="1" smtClean="0">
                        <a:latin typeface="Cambria Math"/>
                      </a:rPr>
                      <m:t>𝑠𝑒</m:t>
                    </m:r>
                    <m:d>
                      <m:dPr>
                        <m:ctrlPr>
                          <a:rPr lang="en-GB" sz="2000" b="0" i="1" smtClean="0">
                            <a:latin typeface="Cambria Math" panose="02040503050406030204" pitchFamily="18" charset="0"/>
                          </a:rPr>
                        </m:ctrlPr>
                      </m:dPr>
                      <m:e>
                        <m:r>
                          <a:rPr lang="en-GB" sz="2000" b="0" i="1" smtClean="0">
                            <a:latin typeface="Cambria Math"/>
                          </a:rPr>
                          <m:t>𝑅𝐷</m:t>
                        </m:r>
                      </m:e>
                    </m:d>
                    <m:r>
                      <a:rPr lang="en-GB" sz="2000" b="0" i="1" smtClean="0">
                        <a:latin typeface="Cambria Math"/>
                      </a:rPr>
                      <m:t>=</m:t>
                    </m:r>
                    <m:rad>
                      <m:radPr>
                        <m:degHide m:val="on"/>
                        <m:ctrlPr>
                          <a:rPr lang="en-GB" sz="2000" b="0" i="1" smtClean="0">
                            <a:latin typeface="Cambria Math" panose="02040503050406030204" pitchFamily="18" charset="0"/>
                          </a:rPr>
                        </m:ctrlPr>
                      </m:radPr>
                      <m:deg/>
                      <m:e>
                        <m:r>
                          <a:rPr lang="en-GB" sz="2000" b="0" i="1" smtClean="0">
                            <a:latin typeface="Cambria Math"/>
                          </a:rPr>
                          <m:t>𝑣𝑎𝑟</m:t>
                        </m:r>
                        <m:d>
                          <m:dPr>
                            <m:ctrlPr>
                              <a:rPr lang="en-GB" sz="2000" b="0" i="1" smtClean="0">
                                <a:latin typeface="Cambria Math" panose="02040503050406030204" pitchFamily="18" charset="0"/>
                              </a:rPr>
                            </m:ctrlPr>
                          </m:dPr>
                          <m:e>
                            <m:r>
                              <a:rPr lang="en-GB" sz="2000" b="0" i="1" smtClean="0">
                                <a:latin typeface="Cambria Math"/>
                              </a:rPr>
                              <m:t>𝑅𝐷</m:t>
                            </m:r>
                          </m:e>
                        </m:d>
                      </m:e>
                    </m:rad>
                    <m:r>
                      <a:rPr lang="en-GB" sz="2000" b="0" i="1" smtClean="0">
                        <a:latin typeface="Cambria Math"/>
                      </a:rPr>
                      <m:t>= </m:t>
                    </m:r>
                    <m:rad>
                      <m:radPr>
                        <m:degHide m:val="on"/>
                        <m:ctrlPr>
                          <a:rPr lang="en-GB" sz="2000" b="0" i="1" smtClean="0">
                            <a:latin typeface="Cambria Math" panose="02040503050406030204" pitchFamily="18" charset="0"/>
                          </a:rPr>
                        </m:ctrlPr>
                      </m:radPr>
                      <m:deg/>
                      <m:e>
                        <m:r>
                          <a:rPr lang="en-GB" sz="2000" b="0" i="1" smtClean="0">
                            <a:latin typeface="Cambria Math"/>
                          </a:rPr>
                          <m:t>0.0009</m:t>
                        </m:r>
                      </m:e>
                    </m:rad>
                    <m:r>
                      <a:rPr lang="en-GB" sz="2000" b="0" i="1" smtClean="0">
                        <a:latin typeface="Cambria Math"/>
                      </a:rPr>
                      <m:t>=0.03 </m:t>
                    </m:r>
                  </m:oMath>
                </a14:m>
                <a:endParaRPr lang="en-GB"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67544" y="5628232"/>
                <a:ext cx="7344816" cy="465064"/>
              </a:xfrm>
              <a:prstGeom prst="rect">
                <a:avLst/>
              </a:prstGeom>
              <a:blipFill rotWithShape="1">
                <a:blip r:embed="rId6"/>
                <a:stretch>
                  <a:fillRect l="-747" b="-15584"/>
                </a:stretch>
              </a:blipFill>
            </p:spPr>
            <p:txBody>
              <a:bodyPr/>
              <a:lstStyle/>
              <a:p>
                <a:r>
                  <a:rPr lang="en-GB">
                    <a:noFill/>
                  </a:rPr>
                  <a:t> </a:t>
                </a:r>
              </a:p>
            </p:txBody>
          </p:sp>
        </mc:Fallback>
      </mc:AlternateContent>
      <p:sp>
        <p:nvSpPr>
          <p:cNvPr id="12"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3613697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38</a:t>
            </a:fld>
            <a:endParaRPr lang="en-GB" dirty="0">
              <a:solidFill>
                <a:schemeClr val="tx2"/>
              </a:solidFill>
            </a:endParaRPr>
          </a:p>
        </p:txBody>
      </p:sp>
      <p:sp>
        <p:nvSpPr>
          <p:cNvPr id="6" name="TextBox 5"/>
          <p:cNvSpPr txBox="1"/>
          <p:nvPr/>
        </p:nvSpPr>
        <p:spPr>
          <a:xfrm>
            <a:off x="755576" y="1340768"/>
            <a:ext cx="48245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Test for independence</a:t>
            </a:r>
          </a:p>
        </p:txBody>
      </p:sp>
      <p:grpSp>
        <p:nvGrpSpPr>
          <p:cNvPr id="21" name="Group 20"/>
          <p:cNvGrpSpPr/>
          <p:nvPr/>
        </p:nvGrpSpPr>
        <p:grpSpPr>
          <a:xfrm>
            <a:off x="896612" y="2107332"/>
            <a:ext cx="5190535" cy="472102"/>
            <a:chOff x="1099214" y="2107331"/>
            <a:chExt cx="5190535" cy="472102"/>
          </a:xfrm>
        </p:grpSpPr>
        <mc:AlternateContent xmlns:mc="http://schemas.openxmlformats.org/markup-compatibility/2006" xmlns:a14="http://schemas.microsoft.com/office/drawing/2010/main">
          <mc:Choice Requires="a14">
            <p:sp>
              <p:nvSpPr>
                <p:cNvPr id="14" name="Rectangle 13"/>
                <p:cNvSpPr/>
                <p:nvPr/>
              </p:nvSpPr>
              <p:spPr>
                <a:xfrm>
                  <a:off x="1099214" y="2107331"/>
                  <a:ext cx="167103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0</m:t>
                            </m:r>
                          </m:sub>
                        </m:sSub>
                        <m:r>
                          <a:rPr lang="en-GB" sz="2200" b="0" i="1" smtClean="0">
                            <a:latin typeface="Cambria Math"/>
                          </a:rPr>
                          <m:t>: </m:t>
                        </m:r>
                        <m:r>
                          <a:rPr lang="en-GB" sz="2200" b="0" i="1" smtClean="0">
                            <a:latin typeface="Cambria Math"/>
                          </a:rPr>
                          <m:t>𝑅𝐷</m:t>
                        </m:r>
                        <m:r>
                          <a:rPr lang="en-GB" sz="2200" b="0" i="1" smtClean="0">
                            <a:latin typeface="Cambria Math"/>
                          </a:rPr>
                          <m:t>=0</m:t>
                        </m:r>
                      </m:oMath>
                    </m:oMathPara>
                  </a14:m>
                  <a:endParaRPr lang="en-GB" sz="2200" dirty="0"/>
                </a:p>
              </p:txBody>
            </p:sp>
          </mc:Choice>
          <mc:Fallback xmlns="">
            <p:sp>
              <p:nvSpPr>
                <p:cNvPr id="14" name="Rectangle 13"/>
                <p:cNvSpPr>
                  <a:spLocks noRot="1" noChangeAspect="1" noMove="1" noResize="1" noEditPoints="1" noAdjustHandles="1" noChangeArrowheads="1" noChangeShapeType="1" noTextEdit="1"/>
                </p:cNvSpPr>
                <p:nvPr/>
              </p:nvSpPr>
              <p:spPr>
                <a:xfrm>
                  <a:off x="1099214" y="2107331"/>
                  <a:ext cx="1671034" cy="430887"/>
                </a:xfrm>
                <a:prstGeom prst="rect">
                  <a:avLst/>
                </a:prstGeom>
                <a:blipFill rotWithShape="1">
                  <a:blip r:embed="rId2"/>
                  <a:stretch>
                    <a:fillRect b="-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4561134" y="2107332"/>
                  <a:ext cx="17286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1</m:t>
                            </m:r>
                          </m:sub>
                        </m:sSub>
                        <m:r>
                          <a:rPr lang="en-GB" sz="2200" b="0" i="1" smtClean="0">
                            <a:latin typeface="Cambria Math"/>
                          </a:rPr>
                          <m:t>: </m:t>
                        </m:r>
                        <m:r>
                          <a:rPr lang="en-GB" sz="2200" b="0" i="1" smtClean="0">
                            <a:latin typeface="Cambria Math"/>
                          </a:rPr>
                          <m:t>𝑅𝐷</m:t>
                        </m:r>
                        <m:r>
                          <a:rPr lang="en-GB" sz="2200" b="0" i="1" smtClean="0">
                            <a:latin typeface="Cambria Math"/>
                          </a:rPr>
                          <m:t>&lt; 0</m:t>
                        </m:r>
                      </m:oMath>
                    </m:oMathPara>
                  </a14:m>
                  <a:endParaRPr lang="en-GB" sz="2200" dirty="0"/>
                </a:p>
              </p:txBody>
            </p:sp>
          </mc:Choice>
          <mc:Fallback xmlns="">
            <p:sp>
              <p:nvSpPr>
                <p:cNvPr id="19" name="Rectangle 18"/>
                <p:cNvSpPr>
                  <a:spLocks noRot="1" noChangeAspect="1" noMove="1" noResize="1" noEditPoints="1" noAdjustHandles="1" noChangeArrowheads="1" noChangeShapeType="1" noTextEdit="1"/>
                </p:cNvSpPr>
                <p:nvPr/>
              </p:nvSpPr>
              <p:spPr>
                <a:xfrm>
                  <a:off x="4561134" y="2107332"/>
                  <a:ext cx="1728615" cy="430887"/>
                </a:xfrm>
                <a:prstGeom prst="rect">
                  <a:avLst/>
                </a:prstGeom>
                <a:blipFill rotWithShape="1">
                  <a:blip r:embed="rId3"/>
                  <a:stretch>
                    <a:fillRect b="-2857"/>
                  </a:stretch>
                </a:blipFill>
              </p:spPr>
              <p:txBody>
                <a:bodyPr/>
                <a:lstStyle/>
                <a:p>
                  <a:r>
                    <a:rPr lang="en-GB">
                      <a:noFill/>
                    </a:rPr>
                    <a:t> </a:t>
                  </a:r>
                </a:p>
              </p:txBody>
            </p:sp>
          </mc:Fallback>
        </mc:AlternateContent>
        <p:sp>
          <p:nvSpPr>
            <p:cNvPr id="20" name="TextBox 19"/>
            <p:cNvSpPr txBox="1"/>
            <p:nvPr/>
          </p:nvSpPr>
          <p:spPr>
            <a:xfrm>
              <a:off x="3491880" y="2210101"/>
              <a:ext cx="864096" cy="369332"/>
            </a:xfrm>
            <a:prstGeom prst="rect">
              <a:avLst/>
            </a:prstGeom>
            <a:noFill/>
          </p:spPr>
          <p:txBody>
            <a:bodyPr wrap="square" rtlCol="0">
              <a:spAutoFit/>
            </a:bodyPr>
            <a:lstStyle/>
            <a:p>
              <a:pPr algn="ctr"/>
              <a:r>
                <a:rPr lang="en-GB" dirty="0"/>
                <a:t>VS</a:t>
              </a:r>
            </a:p>
          </p:txBody>
        </p:sp>
      </p:grpSp>
      <p:grpSp>
        <p:nvGrpSpPr>
          <p:cNvPr id="22" name="Group 21"/>
          <p:cNvGrpSpPr/>
          <p:nvPr/>
        </p:nvGrpSpPr>
        <p:grpSpPr>
          <a:xfrm>
            <a:off x="896612" y="3465435"/>
            <a:ext cx="4670077" cy="472101"/>
            <a:chOff x="1619672" y="2107332"/>
            <a:chExt cx="4670077" cy="472101"/>
          </a:xfrm>
        </p:grpSpPr>
        <mc:AlternateContent xmlns:mc="http://schemas.openxmlformats.org/markup-compatibility/2006" xmlns:a14="http://schemas.microsoft.com/office/drawing/2010/main">
          <mc:Choice Requires="a14">
            <p:sp>
              <p:nvSpPr>
                <p:cNvPr id="23" name="Rectangle 22"/>
                <p:cNvSpPr/>
                <p:nvPr/>
              </p:nvSpPr>
              <p:spPr>
                <a:xfrm>
                  <a:off x="1619672" y="2107332"/>
                  <a:ext cx="167103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0</m:t>
                            </m:r>
                          </m:sub>
                        </m:sSub>
                        <m:r>
                          <a:rPr lang="en-GB" sz="2200" b="0" i="1" smtClean="0">
                            <a:latin typeface="Cambria Math"/>
                          </a:rPr>
                          <m:t>: </m:t>
                        </m:r>
                        <m:r>
                          <a:rPr lang="en-GB" sz="2200" b="0" i="1" smtClean="0">
                            <a:latin typeface="Cambria Math"/>
                          </a:rPr>
                          <m:t>𝑅𝐷</m:t>
                        </m:r>
                        <m:r>
                          <a:rPr lang="en-GB" sz="2200" b="0" i="1" smtClean="0">
                            <a:latin typeface="Cambria Math"/>
                          </a:rPr>
                          <m:t>=0</m:t>
                        </m:r>
                      </m:oMath>
                    </m:oMathPara>
                  </a14:m>
                  <a:endParaRPr lang="en-GB" sz="2200" dirty="0"/>
                </a:p>
              </p:txBody>
            </p:sp>
          </mc:Choice>
          <mc:Fallback xmlns="">
            <p:sp>
              <p:nvSpPr>
                <p:cNvPr id="23" name="Rectangle 22"/>
                <p:cNvSpPr>
                  <a:spLocks noRot="1" noChangeAspect="1" noMove="1" noResize="1" noEditPoints="1" noAdjustHandles="1" noChangeArrowheads="1" noChangeShapeType="1" noTextEdit="1"/>
                </p:cNvSpPr>
                <p:nvPr/>
              </p:nvSpPr>
              <p:spPr>
                <a:xfrm>
                  <a:off x="1619672" y="2107332"/>
                  <a:ext cx="1671034" cy="430887"/>
                </a:xfrm>
                <a:prstGeom prst="rect">
                  <a:avLst/>
                </a:prstGeom>
                <a:blipFill rotWithShape="1">
                  <a:blip r:embed="rId4"/>
                  <a:stretch>
                    <a:fillRect b="-28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4561134" y="2107332"/>
                  <a:ext cx="17286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1</m:t>
                            </m:r>
                          </m:sub>
                        </m:sSub>
                        <m:r>
                          <a:rPr lang="en-GB" sz="2200" b="0" i="1" smtClean="0">
                            <a:latin typeface="Cambria Math"/>
                          </a:rPr>
                          <m:t>: </m:t>
                        </m:r>
                        <m:r>
                          <a:rPr lang="en-GB" sz="2200" b="0" i="1" smtClean="0">
                            <a:latin typeface="Cambria Math"/>
                          </a:rPr>
                          <m:t>𝑅𝐷</m:t>
                        </m:r>
                        <m:r>
                          <a:rPr lang="en-GB" sz="2200" b="0" i="1" smtClean="0">
                            <a:latin typeface="Cambria Math"/>
                          </a:rPr>
                          <m:t>&gt; 0</m:t>
                        </m:r>
                      </m:oMath>
                    </m:oMathPara>
                  </a14:m>
                  <a:endParaRPr lang="en-GB" sz="2200" dirty="0"/>
                </a:p>
              </p:txBody>
            </p:sp>
          </mc:Choice>
          <mc:Fallback xmlns="">
            <p:sp>
              <p:nvSpPr>
                <p:cNvPr id="24" name="Rectangle 23"/>
                <p:cNvSpPr>
                  <a:spLocks noRot="1" noChangeAspect="1" noMove="1" noResize="1" noEditPoints="1" noAdjustHandles="1" noChangeArrowheads="1" noChangeShapeType="1" noTextEdit="1"/>
                </p:cNvSpPr>
                <p:nvPr/>
              </p:nvSpPr>
              <p:spPr>
                <a:xfrm>
                  <a:off x="4561134" y="2107332"/>
                  <a:ext cx="1728615" cy="430887"/>
                </a:xfrm>
                <a:prstGeom prst="rect">
                  <a:avLst/>
                </a:prstGeom>
                <a:blipFill rotWithShape="1">
                  <a:blip r:embed="rId5"/>
                  <a:stretch>
                    <a:fillRect b="-1408"/>
                  </a:stretch>
                </a:blipFill>
              </p:spPr>
              <p:txBody>
                <a:bodyPr/>
                <a:lstStyle/>
                <a:p>
                  <a:r>
                    <a:rPr lang="en-GB">
                      <a:noFill/>
                    </a:rPr>
                    <a:t> </a:t>
                  </a:r>
                </a:p>
              </p:txBody>
            </p:sp>
          </mc:Fallback>
        </mc:AlternateContent>
        <p:sp>
          <p:nvSpPr>
            <p:cNvPr id="25" name="TextBox 24"/>
            <p:cNvSpPr txBox="1"/>
            <p:nvPr/>
          </p:nvSpPr>
          <p:spPr>
            <a:xfrm>
              <a:off x="3491880" y="2210101"/>
              <a:ext cx="864096" cy="369332"/>
            </a:xfrm>
            <a:prstGeom prst="rect">
              <a:avLst/>
            </a:prstGeom>
            <a:noFill/>
          </p:spPr>
          <p:txBody>
            <a:bodyPr wrap="square" rtlCol="0">
              <a:spAutoFit/>
            </a:bodyPr>
            <a:lstStyle/>
            <a:p>
              <a:pPr algn="ctr"/>
              <a:r>
                <a:rPr lang="en-GB" dirty="0"/>
                <a:t>VS</a:t>
              </a:r>
            </a:p>
          </p:txBody>
        </p:sp>
      </p:grpSp>
      <p:grpSp>
        <p:nvGrpSpPr>
          <p:cNvPr id="26" name="Group 25"/>
          <p:cNvGrpSpPr/>
          <p:nvPr/>
        </p:nvGrpSpPr>
        <p:grpSpPr>
          <a:xfrm>
            <a:off x="911639" y="5189147"/>
            <a:ext cx="4668473" cy="472101"/>
            <a:chOff x="1619672" y="2107332"/>
            <a:chExt cx="4668473" cy="472101"/>
          </a:xfrm>
        </p:grpSpPr>
        <mc:AlternateContent xmlns:mc="http://schemas.openxmlformats.org/markup-compatibility/2006" xmlns:a14="http://schemas.microsoft.com/office/drawing/2010/main">
          <mc:Choice Requires="a14">
            <p:sp>
              <p:nvSpPr>
                <p:cNvPr id="27" name="Rectangle 26"/>
                <p:cNvSpPr/>
                <p:nvPr/>
              </p:nvSpPr>
              <p:spPr>
                <a:xfrm>
                  <a:off x="1619672" y="2107332"/>
                  <a:ext cx="167103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0</m:t>
                            </m:r>
                          </m:sub>
                        </m:sSub>
                        <m:r>
                          <a:rPr lang="en-GB" sz="2200" b="0" i="1" smtClean="0">
                            <a:latin typeface="Cambria Math"/>
                          </a:rPr>
                          <m:t>: </m:t>
                        </m:r>
                        <m:r>
                          <a:rPr lang="en-GB" sz="2200" b="0" i="1" smtClean="0">
                            <a:latin typeface="Cambria Math"/>
                          </a:rPr>
                          <m:t>𝑅𝐷</m:t>
                        </m:r>
                        <m:r>
                          <a:rPr lang="en-GB" sz="2200" b="0" i="1" smtClean="0">
                            <a:latin typeface="Cambria Math"/>
                          </a:rPr>
                          <m:t>=0</m:t>
                        </m:r>
                      </m:oMath>
                    </m:oMathPara>
                  </a14:m>
                  <a:endParaRPr lang="en-GB" sz="2200" dirty="0"/>
                </a:p>
              </p:txBody>
            </p:sp>
          </mc:Choice>
          <mc:Fallback xmlns="">
            <p:sp>
              <p:nvSpPr>
                <p:cNvPr id="27" name="Rectangle 26"/>
                <p:cNvSpPr>
                  <a:spLocks noRot="1" noChangeAspect="1" noMove="1" noResize="1" noEditPoints="1" noAdjustHandles="1" noChangeArrowheads="1" noChangeShapeType="1" noTextEdit="1"/>
                </p:cNvSpPr>
                <p:nvPr/>
              </p:nvSpPr>
              <p:spPr>
                <a:xfrm>
                  <a:off x="1619672" y="2107332"/>
                  <a:ext cx="1671034" cy="430887"/>
                </a:xfrm>
                <a:prstGeom prst="rect">
                  <a:avLst/>
                </a:prstGeom>
                <a:blipFill rotWithShape="1">
                  <a:blip r:embed="rId6"/>
                  <a:stretch>
                    <a:fillRect b="-28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4561134" y="2107332"/>
                  <a:ext cx="1727011"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1</m:t>
                            </m:r>
                          </m:sub>
                        </m:sSub>
                        <m:r>
                          <a:rPr lang="en-GB" sz="2200" b="0" i="1" smtClean="0">
                            <a:latin typeface="Cambria Math"/>
                          </a:rPr>
                          <m:t>: </m:t>
                        </m:r>
                        <m:r>
                          <a:rPr lang="en-GB" sz="2200" b="0" i="1" smtClean="0">
                            <a:latin typeface="Cambria Math"/>
                          </a:rPr>
                          <m:t>𝑅𝐷</m:t>
                        </m:r>
                        <m:r>
                          <a:rPr lang="en-GB" sz="2200" b="0" i="1" smtClean="0">
                            <a:latin typeface="Cambria Math"/>
                            <a:ea typeface="Cambria Math"/>
                          </a:rPr>
                          <m:t>≠</m:t>
                        </m:r>
                        <m:r>
                          <a:rPr lang="en-GB" sz="2200" b="0" i="1" smtClean="0">
                            <a:latin typeface="Cambria Math"/>
                          </a:rPr>
                          <m:t> 0</m:t>
                        </m:r>
                      </m:oMath>
                    </m:oMathPara>
                  </a14:m>
                  <a:endParaRPr lang="en-GB" sz="2200" dirty="0"/>
                </a:p>
              </p:txBody>
            </p:sp>
          </mc:Choice>
          <mc:Fallback xmlns="">
            <p:sp>
              <p:nvSpPr>
                <p:cNvPr id="28" name="Rectangle 27"/>
                <p:cNvSpPr>
                  <a:spLocks noRot="1" noChangeAspect="1" noMove="1" noResize="1" noEditPoints="1" noAdjustHandles="1" noChangeArrowheads="1" noChangeShapeType="1" noTextEdit="1"/>
                </p:cNvSpPr>
                <p:nvPr/>
              </p:nvSpPr>
              <p:spPr>
                <a:xfrm>
                  <a:off x="4561134" y="2107332"/>
                  <a:ext cx="1727011" cy="430887"/>
                </a:xfrm>
                <a:prstGeom prst="rect">
                  <a:avLst/>
                </a:prstGeom>
                <a:blipFill rotWithShape="1">
                  <a:blip r:embed="rId7"/>
                  <a:stretch>
                    <a:fillRect b="-1408"/>
                  </a:stretch>
                </a:blipFill>
              </p:spPr>
              <p:txBody>
                <a:bodyPr/>
                <a:lstStyle/>
                <a:p>
                  <a:r>
                    <a:rPr lang="en-GB">
                      <a:noFill/>
                    </a:rPr>
                    <a:t> </a:t>
                  </a:r>
                </a:p>
              </p:txBody>
            </p:sp>
          </mc:Fallback>
        </mc:AlternateContent>
        <p:sp>
          <p:nvSpPr>
            <p:cNvPr id="29" name="TextBox 28"/>
            <p:cNvSpPr txBox="1"/>
            <p:nvPr/>
          </p:nvSpPr>
          <p:spPr>
            <a:xfrm>
              <a:off x="3491880" y="2210101"/>
              <a:ext cx="864096" cy="369332"/>
            </a:xfrm>
            <a:prstGeom prst="rect">
              <a:avLst/>
            </a:prstGeom>
            <a:noFill/>
          </p:spPr>
          <p:txBody>
            <a:bodyPr wrap="square" rtlCol="0">
              <a:spAutoFit/>
            </a:bodyPr>
            <a:lstStyle/>
            <a:p>
              <a:pPr algn="ctr"/>
              <a:r>
                <a:rPr lang="en-GB" dirty="0"/>
                <a:t>VS</a:t>
              </a:r>
            </a:p>
          </p:txBody>
        </p:sp>
      </p:grpSp>
      <p:sp>
        <p:nvSpPr>
          <p:cNvPr id="30" name="TextBox 29"/>
          <p:cNvSpPr txBox="1"/>
          <p:nvPr/>
        </p:nvSpPr>
        <p:spPr>
          <a:xfrm>
            <a:off x="2992667" y="2852936"/>
            <a:ext cx="1075277" cy="430887"/>
          </a:xfrm>
          <a:prstGeom prst="rect">
            <a:avLst/>
          </a:prstGeom>
          <a:noFill/>
        </p:spPr>
        <p:txBody>
          <a:bodyPr wrap="square" rtlCol="0">
            <a:spAutoFit/>
          </a:bodyPr>
          <a:lstStyle/>
          <a:p>
            <a:pPr algn="ctr"/>
            <a:r>
              <a:rPr lang="en-GB" sz="2200" b="1" dirty="0"/>
              <a:t>OR</a:t>
            </a:r>
          </a:p>
        </p:txBody>
      </p:sp>
      <p:sp>
        <p:nvSpPr>
          <p:cNvPr id="31" name="TextBox 30"/>
          <p:cNvSpPr txBox="1"/>
          <p:nvPr/>
        </p:nvSpPr>
        <p:spPr>
          <a:xfrm>
            <a:off x="3064675" y="4355812"/>
            <a:ext cx="1075277" cy="430887"/>
          </a:xfrm>
          <a:prstGeom prst="rect">
            <a:avLst/>
          </a:prstGeom>
          <a:noFill/>
        </p:spPr>
        <p:txBody>
          <a:bodyPr wrap="square" rtlCol="0">
            <a:spAutoFit/>
          </a:bodyPr>
          <a:lstStyle/>
          <a:p>
            <a:pPr algn="ctr"/>
            <a:r>
              <a:rPr lang="en-GB" sz="2200" b="1" dirty="0"/>
              <a:t>OR</a:t>
            </a:r>
          </a:p>
        </p:txBody>
      </p:sp>
      <p:sp>
        <p:nvSpPr>
          <p:cNvPr id="33"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4139745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39</a:t>
            </a:fld>
            <a:endParaRPr lang="en-GB" dirty="0">
              <a:solidFill>
                <a:schemeClr val="tx2"/>
              </a:solidFill>
            </a:endParaRPr>
          </a:p>
        </p:txBody>
      </p:sp>
      <p:sp>
        <p:nvSpPr>
          <p:cNvPr id="6" name="TextBox 5"/>
          <p:cNvSpPr txBox="1"/>
          <p:nvPr/>
        </p:nvSpPr>
        <p:spPr>
          <a:xfrm>
            <a:off x="755576" y="1340768"/>
            <a:ext cx="48245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Test for independence</a:t>
            </a:r>
          </a:p>
        </p:txBody>
      </p:sp>
      <mc:AlternateContent xmlns:mc="http://schemas.openxmlformats.org/markup-compatibility/2006" xmlns:a14="http://schemas.microsoft.com/office/drawing/2010/main">
        <mc:Choice Requires="a14">
          <p:sp>
            <p:nvSpPr>
              <p:cNvPr id="32" name="Rectangle 31"/>
              <p:cNvSpPr/>
              <p:nvPr/>
            </p:nvSpPr>
            <p:spPr>
              <a:xfrm>
                <a:off x="1835696" y="2420888"/>
                <a:ext cx="5745867" cy="11494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𝑍</m:t>
                      </m:r>
                      <m:r>
                        <a:rPr lang="en-GB" sz="2200" b="0" i="1" smtClean="0">
                          <a:latin typeface="Cambria Math"/>
                        </a:rPr>
                        <m:t>=</m:t>
                      </m:r>
                      <m:f>
                        <m:fPr>
                          <m:ctrlPr>
                            <a:rPr lang="en-GB" sz="2200" b="0" i="1" smtClean="0">
                              <a:latin typeface="Cambria Math" panose="02040503050406030204" pitchFamily="18" charset="0"/>
                            </a:rPr>
                          </m:ctrlPr>
                        </m:fPr>
                        <m:num>
                          <m:sSub>
                            <m:sSubPr>
                              <m:ctrlPr>
                                <a:rPr lang="en-GB" sz="2200" b="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1−</m:t>
                              </m:r>
                            </m:sub>
                          </m:sSub>
                          <m:r>
                            <a:rPr lang="en-GB" sz="2200" b="0" i="1" smtClean="0">
                              <a:latin typeface="Cambria Math"/>
                            </a:rPr>
                            <m:t> </m:t>
                          </m:r>
                          <m:sSub>
                            <m:sSubPr>
                              <m:ctrlPr>
                                <a:rPr lang="en-GB" sz="2200" b="0" i="1" smtClean="0">
                                  <a:latin typeface="Cambria Math" panose="02040503050406030204" pitchFamily="18" charset="0"/>
                                </a:rPr>
                              </m:ctrlPr>
                            </m:sSubPr>
                            <m:e>
                              <m:r>
                                <a:rPr lang="en-GB" sz="2200" b="0" i="1" smtClean="0">
                                  <a:latin typeface="Cambria Math"/>
                                </a:rPr>
                                <m:t>𝑝</m:t>
                              </m:r>
                            </m:e>
                            <m:sub>
                              <m:r>
                                <a:rPr lang="en-GB" sz="2200" b="0" i="1" smtClean="0">
                                  <a:latin typeface="Cambria Math"/>
                                </a:rPr>
                                <m:t>2</m:t>
                              </m:r>
                            </m:sub>
                          </m:sSub>
                        </m:num>
                        <m:den>
                          <m:rad>
                            <m:radPr>
                              <m:degHide m:val="on"/>
                              <m:ctrlPr>
                                <a:rPr lang="en-GB" sz="2200" b="0" i="1" smtClean="0">
                                  <a:latin typeface="Cambria Math" panose="02040503050406030204" pitchFamily="18" charset="0"/>
                                </a:rPr>
                              </m:ctrlPr>
                            </m:radPr>
                            <m:deg/>
                            <m:e>
                              <m:f>
                                <m:fPr>
                                  <m:ctrlPr>
                                    <a:rPr lang="en-GB" sz="2200" i="1">
                                      <a:latin typeface="Cambria Math" panose="02040503050406030204" pitchFamily="18" charset="0"/>
                                    </a:rPr>
                                  </m:ctrlPr>
                                </m:fPr>
                                <m:num>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1</m:t>
                                      </m:r>
                                    </m:sub>
                                  </m:sSub>
                                  <m:d>
                                    <m:dPr>
                                      <m:ctrlPr>
                                        <a:rPr lang="en-GB" sz="2200" i="1">
                                          <a:latin typeface="Cambria Math" panose="02040503050406030204" pitchFamily="18" charset="0"/>
                                        </a:rPr>
                                      </m:ctrlPr>
                                    </m:dPr>
                                    <m:e>
                                      <m:r>
                                        <a:rPr lang="en-GB" sz="2200" i="1">
                                          <a:latin typeface="Cambria Math"/>
                                        </a:rPr>
                                        <m:t>1−</m:t>
                                      </m:r>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1</m:t>
                                          </m:r>
                                        </m:sub>
                                      </m:sSub>
                                    </m:e>
                                  </m:d>
                                </m:num>
                                <m:den>
                                  <m:sSub>
                                    <m:sSubPr>
                                      <m:ctrlPr>
                                        <a:rPr lang="en-GB" sz="2200" i="1">
                                          <a:latin typeface="Cambria Math" panose="02040503050406030204" pitchFamily="18" charset="0"/>
                                        </a:rPr>
                                      </m:ctrlPr>
                                    </m:sSubPr>
                                    <m:e>
                                      <m:r>
                                        <a:rPr lang="en-GB" sz="2200" i="1">
                                          <a:latin typeface="Cambria Math"/>
                                        </a:rPr>
                                        <m:t>𝑛</m:t>
                                      </m:r>
                                    </m:e>
                                    <m:sub>
                                      <m:r>
                                        <a:rPr lang="en-GB" sz="2200" i="1">
                                          <a:latin typeface="Cambria Math"/>
                                        </a:rPr>
                                        <m:t>1+</m:t>
                                      </m:r>
                                    </m:sub>
                                  </m:sSub>
                                </m:den>
                              </m:f>
                              <m:r>
                                <a:rPr lang="en-GB" sz="2200" b="0" i="1" smtClean="0">
                                  <a:latin typeface="Cambria Math"/>
                                </a:rPr>
                                <m:t>+</m:t>
                              </m:r>
                              <m:f>
                                <m:fPr>
                                  <m:ctrlPr>
                                    <a:rPr lang="en-GB" sz="2200" i="1">
                                      <a:latin typeface="Cambria Math" panose="02040503050406030204" pitchFamily="18" charset="0"/>
                                    </a:rPr>
                                  </m:ctrlPr>
                                </m:fPr>
                                <m:num>
                                  <m:sSub>
                                    <m:sSubPr>
                                      <m:ctrlPr>
                                        <a:rPr lang="en-GB" sz="2200" i="1">
                                          <a:latin typeface="Cambria Math" panose="02040503050406030204" pitchFamily="18" charset="0"/>
                                        </a:rPr>
                                      </m:ctrlPr>
                                    </m:sSubPr>
                                    <m:e>
                                      <m:r>
                                        <a:rPr lang="en-GB" sz="2200" i="1">
                                          <a:latin typeface="Cambria Math"/>
                                        </a:rPr>
                                        <m:t>𝑝</m:t>
                                      </m:r>
                                    </m:e>
                                    <m:sub>
                                      <m:r>
                                        <a:rPr lang="en-GB" sz="2200" b="0" i="1" smtClean="0">
                                          <a:latin typeface="Cambria Math"/>
                                        </a:rPr>
                                        <m:t>2</m:t>
                                      </m:r>
                                    </m:sub>
                                  </m:sSub>
                                  <m:d>
                                    <m:dPr>
                                      <m:ctrlPr>
                                        <a:rPr lang="en-GB" sz="2200" i="1">
                                          <a:latin typeface="Cambria Math" panose="02040503050406030204" pitchFamily="18" charset="0"/>
                                        </a:rPr>
                                      </m:ctrlPr>
                                    </m:dPr>
                                    <m:e>
                                      <m:r>
                                        <a:rPr lang="en-GB" sz="2200" i="1">
                                          <a:latin typeface="Cambria Math"/>
                                        </a:rPr>
                                        <m:t>1−</m:t>
                                      </m:r>
                                      <m:sSub>
                                        <m:sSubPr>
                                          <m:ctrlPr>
                                            <a:rPr lang="en-GB" sz="2200" i="1">
                                              <a:latin typeface="Cambria Math" panose="02040503050406030204" pitchFamily="18" charset="0"/>
                                            </a:rPr>
                                          </m:ctrlPr>
                                        </m:sSubPr>
                                        <m:e>
                                          <m:r>
                                            <a:rPr lang="en-GB" sz="2200" i="1">
                                              <a:latin typeface="Cambria Math"/>
                                            </a:rPr>
                                            <m:t>𝑝</m:t>
                                          </m:r>
                                        </m:e>
                                        <m:sub>
                                          <m:r>
                                            <a:rPr lang="en-GB" sz="2200" b="0" i="1" smtClean="0">
                                              <a:latin typeface="Cambria Math"/>
                                            </a:rPr>
                                            <m:t>2</m:t>
                                          </m:r>
                                        </m:sub>
                                      </m:sSub>
                                    </m:e>
                                  </m:d>
                                </m:num>
                                <m:den>
                                  <m:sSub>
                                    <m:sSubPr>
                                      <m:ctrlPr>
                                        <a:rPr lang="en-GB" sz="2200" i="1">
                                          <a:latin typeface="Cambria Math" panose="02040503050406030204" pitchFamily="18" charset="0"/>
                                        </a:rPr>
                                      </m:ctrlPr>
                                    </m:sSubPr>
                                    <m:e>
                                      <m:r>
                                        <a:rPr lang="en-GB" sz="2200" i="1">
                                          <a:latin typeface="Cambria Math"/>
                                        </a:rPr>
                                        <m:t>𝑛</m:t>
                                      </m:r>
                                    </m:e>
                                    <m:sub>
                                      <m:r>
                                        <a:rPr lang="en-GB" sz="2200" b="0" i="1" smtClean="0">
                                          <a:latin typeface="Cambria Math"/>
                                        </a:rPr>
                                        <m:t>2</m:t>
                                      </m:r>
                                      <m:r>
                                        <a:rPr lang="en-GB" sz="2200" i="1">
                                          <a:latin typeface="Cambria Math"/>
                                        </a:rPr>
                                        <m:t>+</m:t>
                                      </m:r>
                                    </m:sub>
                                  </m:sSub>
                                </m:den>
                              </m:f>
                            </m:e>
                          </m:rad>
                        </m:den>
                      </m:f>
                      <m:r>
                        <a:rPr lang="en-GB" sz="2200" b="0" i="1" smtClean="0">
                          <a:latin typeface="Cambria Math"/>
                        </a:rPr>
                        <m:t>= </m:t>
                      </m:r>
                      <m:f>
                        <m:fPr>
                          <m:ctrlPr>
                            <a:rPr lang="en-GB" sz="2200" b="0" i="1" smtClean="0">
                              <a:latin typeface="Cambria Math" panose="02040503050406030204" pitchFamily="18" charset="0"/>
                            </a:rPr>
                          </m:ctrlPr>
                        </m:fPr>
                        <m:num>
                          <m:r>
                            <a:rPr lang="en-GB" sz="2200" b="0" i="1" smtClean="0">
                              <a:latin typeface="Cambria Math"/>
                            </a:rPr>
                            <m:t>0.009</m:t>
                          </m:r>
                        </m:num>
                        <m:den>
                          <m:r>
                            <a:rPr lang="en-GB" sz="2200" b="0" i="1" smtClean="0">
                              <a:latin typeface="Cambria Math"/>
                            </a:rPr>
                            <m:t>0.03</m:t>
                          </m:r>
                        </m:den>
                      </m:f>
                      <m:r>
                        <a:rPr lang="en-GB" sz="2200" b="0" i="1" smtClean="0">
                          <a:latin typeface="Cambria Math"/>
                        </a:rPr>
                        <m:t>=0.3</m:t>
                      </m:r>
                    </m:oMath>
                  </m:oMathPara>
                </a14:m>
                <a:endParaRPr lang="en-GB" sz="2200" dirty="0"/>
              </a:p>
            </p:txBody>
          </p:sp>
        </mc:Choice>
        <mc:Fallback xmlns="">
          <p:sp>
            <p:nvSpPr>
              <p:cNvPr id="32" name="Rectangle 31"/>
              <p:cNvSpPr>
                <a:spLocks noRot="1" noChangeAspect="1" noMove="1" noResize="1" noEditPoints="1" noAdjustHandles="1" noChangeArrowheads="1" noChangeShapeType="1" noTextEdit="1"/>
              </p:cNvSpPr>
              <p:nvPr/>
            </p:nvSpPr>
            <p:spPr>
              <a:xfrm>
                <a:off x="1835696" y="2420888"/>
                <a:ext cx="5745867" cy="1149482"/>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907976" y="4222249"/>
                <a:ext cx="568024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Two sided test, </a:t>
                </a:r>
                <a14:m>
                  <m:oMath xmlns:m="http://schemas.openxmlformats.org/officeDocument/2006/math">
                    <m:r>
                      <a:rPr lang="en-GB" sz="2200" i="1" smtClean="0">
                        <a:latin typeface="Cambria Math"/>
                        <a:ea typeface="Cambria Math"/>
                      </a:rPr>
                      <m:t>𝛼</m:t>
                    </m:r>
                    <m:r>
                      <a:rPr lang="en-GB" sz="2200" b="0" i="1" smtClean="0">
                        <a:latin typeface="Cambria Math"/>
                        <a:ea typeface="Cambria Math"/>
                      </a:rPr>
                      <m:t>=0.05,</m:t>
                    </m:r>
                  </m:oMath>
                </a14:m>
                <a:r>
                  <a:rPr lang="en-GB" sz="2200" dirty="0"/>
                  <a:t> p-value= 0.7580</a:t>
                </a:r>
              </a:p>
            </p:txBody>
          </p:sp>
        </mc:Choice>
        <mc:Fallback xmlns="">
          <p:sp>
            <p:nvSpPr>
              <p:cNvPr id="33" name="TextBox 32"/>
              <p:cNvSpPr txBox="1">
                <a:spLocks noRot="1" noChangeAspect="1" noMove="1" noResize="1" noEditPoints="1" noAdjustHandles="1" noChangeArrowheads="1" noChangeShapeType="1" noTextEdit="1"/>
              </p:cNvSpPr>
              <p:nvPr/>
            </p:nvSpPr>
            <p:spPr>
              <a:xfrm>
                <a:off x="907976" y="4222249"/>
                <a:ext cx="5680248" cy="430887"/>
              </a:xfrm>
              <a:prstGeom prst="rect">
                <a:avLst/>
              </a:prstGeom>
              <a:blipFill rotWithShape="1">
                <a:blip r:embed="rId3"/>
                <a:stretch>
                  <a:fillRect l="-1288" t="-7143" r="-644" b="-3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942490" y="5085184"/>
                <a:ext cx="7931224" cy="1107996"/>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t>Note that </a:t>
                </a:r>
                <a14:m>
                  <m:oMath xmlns:m="http://schemas.openxmlformats.org/officeDocument/2006/math">
                    <m:r>
                      <a:rPr lang="en-GB" sz="2200" b="0" i="1" smtClean="0">
                        <a:latin typeface="Cambria Math"/>
                      </a:rPr>
                      <m:t>𝑍</m:t>
                    </m:r>
                  </m:oMath>
                </a14:m>
                <a:r>
                  <a:rPr lang="en-GB" sz="2200" dirty="0"/>
                  <a:t> is approximated with standard Normal distribution </a:t>
                </a:r>
                <a14:m>
                  <m:oMath xmlns:m="http://schemas.openxmlformats.org/officeDocument/2006/math">
                    <m:r>
                      <a:rPr lang="en-GB" sz="2200" b="0" i="1" smtClean="0">
                        <a:latin typeface="Cambria Math"/>
                      </a:rPr>
                      <m:t>𝑁</m:t>
                    </m:r>
                    <m:r>
                      <a:rPr lang="en-GB" sz="2200" b="0" i="1" smtClean="0">
                        <a:latin typeface="Cambria Math"/>
                      </a:rPr>
                      <m:t>(0,1)</m:t>
                    </m:r>
                  </m:oMath>
                </a14:m>
                <a:endParaRPr lang="en-GB" sz="2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942490" y="5085184"/>
                <a:ext cx="7931224" cy="1107996"/>
              </a:xfrm>
              <a:prstGeom prst="rect">
                <a:avLst/>
              </a:prstGeom>
              <a:blipFill rotWithShape="1">
                <a:blip r:embed="rId4"/>
                <a:stretch>
                  <a:fillRect l="-922" b="-4396"/>
                </a:stretch>
              </a:blipFill>
            </p:spPr>
            <p:txBody>
              <a:bodyPr/>
              <a:lstStyle/>
              <a:p>
                <a:r>
                  <a:rPr lang="en-GB">
                    <a:noFill/>
                  </a:rPr>
                  <a:t> </a:t>
                </a:r>
              </a:p>
            </p:txBody>
          </p:sp>
        </mc:Fallback>
      </mc:AlternateContent>
      <p:sp>
        <p:nvSpPr>
          <p:cNvPr id="11"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2736983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4</a:t>
            </a:fld>
            <a:endParaRPr lang="en-GB" dirty="0">
              <a:solidFill>
                <a:schemeClr val="tx2"/>
              </a:solidFill>
            </a:endParaRPr>
          </a:p>
        </p:txBody>
      </p:sp>
      <p:sp>
        <p:nvSpPr>
          <p:cNvPr id="8"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References</a:t>
            </a:r>
          </a:p>
        </p:txBody>
      </p:sp>
      <p:pic>
        <p:nvPicPr>
          <p:cNvPr id="7" name="Picture 2" descr="http://ecx.images-amazon.com/images/I/41zYvK4ZGVL._SX310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16384"/>
            <a:ext cx="1981293" cy="316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images.tandf.co.uk/common/jackets/amazon/978158488/97815848832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3068" y="1916384"/>
            <a:ext cx="2097863" cy="316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images.tandf.co.uk/common/jackets/amazon/978158488/97815848895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3" y="1894054"/>
            <a:ext cx="2075077" cy="3134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345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40</a:t>
            </a:fld>
            <a:endParaRPr lang="en-GB" dirty="0">
              <a:solidFill>
                <a:schemeClr val="tx2"/>
              </a:solidFill>
            </a:endParaRPr>
          </a:p>
        </p:txBody>
      </p:sp>
      <p:sp>
        <p:nvSpPr>
          <p:cNvPr id="6" name="TextBox 5"/>
          <p:cNvSpPr txBox="1"/>
          <p:nvPr/>
        </p:nvSpPr>
        <p:spPr>
          <a:xfrm>
            <a:off x="627759" y="1305497"/>
            <a:ext cx="48245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Confidence interval</a:t>
            </a:r>
          </a:p>
        </p:txBody>
      </p:sp>
      <p:sp>
        <p:nvSpPr>
          <p:cNvPr id="33" name="TextBox 32"/>
          <p:cNvSpPr txBox="1"/>
          <p:nvPr/>
        </p:nvSpPr>
        <p:spPr>
          <a:xfrm>
            <a:off x="817719" y="3791362"/>
            <a:ext cx="568024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The 95% confidence interval is </a:t>
            </a:r>
          </a:p>
        </p:txBody>
      </p:sp>
      <mc:AlternateContent xmlns:mc="http://schemas.openxmlformats.org/markup-compatibility/2006" xmlns:a14="http://schemas.microsoft.com/office/drawing/2010/main">
        <mc:Choice Requires="a14">
          <p:sp>
            <p:nvSpPr>
              <p:cNvPr id="7" name="TextBox 6"/>
              <p:cNvSpPr txBox="1"/>
              <p:nvPr/>
            </p:nvSpPr>
            <p:spPr>
              <a:xfrm>
                <a:off x="1646776" y="2276872"/>
                <a:ext cx="5850448" cy="8457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𝑃</m:t>
                      </m:r>
                      <m:d>
                        <m:dPr>
                          <m:begChr m:val="["/>
                          <m:endChr m:val="]"/>
                          <m:ctrlPr>
                            <a:rPr lang="en-GB" sz="2200" b="0" i="1" smtClean="0">
                              <a:latin typeface="Cambria Math" panose="02040503050406030204" pitchFamily="18" charset="0"/>
                            </a:rPr>
                          </m:ctrlPr>
                        </m:dPr>
                        <m:e>
                          <m:r>
                            <a:rPr lang="en-GB" sz="2200" b="0" i="1" smtClean="0">
                              <a:latin typeface="Cambria Math"/>
                            </a:rPr>
                            <m:t>−</m:t>
                          </m:r>
                          <m:sSub>
                            <m:sSubPr>
                              <m:ctrlPr>
                                <a:rPr lang="en-GB" sz="2200" i="1">
                                  <a:latin typeface="Cambria Math" panose="02040503050406030204" pitchFamily="18" charset="0"/>
                                </a:rPr>
                              </m:ctrlPr>
                            </m:sSubPr>
                            <m:e>
                              <m:r>
                                <a:rPr lang="en-GB" sz="2200" i="1">
                                  <a:latin typeface="Cambria Math"/>
                                </a:rPr>
                                <m:t>𝑍</m:t>
                              </m:r>
                            </m:e>
                            <m:sub>
                              <m:f>
                                <m:fPr>
                                  <m:ctrlPr>
                                    <a:rPr lang="en-GB" sz="2200" i="1">
                                      <a:latin typeface="Cambria Math" panose="02040503050406030204" pitchFamily="18" charset="0"/>
                                      <a:ea typeface="Cambria Math"/>
                                    </a:rPr>
                                  </m:ctrlPr>
                                </m:fPr>
                                <m:num>
                                  <m:r>
                                    <a:rPr lang="en-GB" sz="2200" i="1">
                                      <a:latin typeface="Cambria Math"/>
                                      <a:ea typeface="Cambria Math"/>
                                    </a:rPr>
                                    <m:t>𝛼</m:t>
                                  </m:r>
                                </m:num>
                                <m:den>
                                  <m:r>
                                    <a:rPr lang="en-GB" sz="2200" i="1">
                                      <a:latin typeface="Cambria Math"/>
                                      <a:ea typeface="Cambria Math"/>
                                    </a:rPr>
                                    <m:t>2</m:t>
                                  </m:r>
                                </m:den>
                              </m:f>
                            </m:sub>
                          </m:sSub>
                          <m:r>
                            <a:rPr lang="en-GB" sz="2200" b="0" i="1" smtClean="0">
                              <a:latin typeface="Cambria Math"/>
                              <a:ea typeface="Cambria Math"/>
                            </a:rPr>
                            <m:t>≤</m:t>
                          </m:r>
                          <m:f>
                            <m:fPr>
                              <m:ctrlPr>
                                <a:rPr lang="en-GB" sz="2200" b="0" i="1" smtClean="0">
                                  <a:latin typeface="Cambria Math" panose="02040503050406030204" pitchFamily="18" charset="0"/>
                                  <a:ea typeface="Cambria Math"/>
                                </a:rPr>
                              </m:ctrlPr>
                            </m:fPr>
                            <m:num>
                              <m:acc>
                                <m:accPr>
                                  <m:chr m:val="̂"/>
                                  <m:ctrlPr>
                                    <a:rPr lang="en-GB" sz="2200" i="1">
                                      <a:latin typeface="Cambria Math" panose="02040503050406030204" pitchFamily="18" charset="0"/>
                                    </a:rPr>
                                  </m:ctrlPr>
                                </m:accPr>
                                <m:e>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1</m:t>
                                      </m:r>
                                    </m:sub>
                                  </m:sSub>
                                </m:e>
                              </m:acc>
                              <m:r>
                                <a:rPr lang="en-GB" sz="2200" i="1">
                                  <a:latin typeface="Cambria Math"/>
                                </a:rPr>
                                <m:t> −</m:t>
                              </m:r>
                              <m:acc>
                                <m:accPr>
                                  <m:chr m:val="̂"/>
                                  <m:ctrlPr>
                                    <a:rPr lang="en-GB" sz="2200" i="1">
                                      <a:latin typeface="Cambria Math" panose="02040503050406030204" pitchFamily="18" charset="0"/>
                                    </a:rPr>
                                  </m:ctrlPr>
                                </m:accPr>
                                <m:e>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2</m:t>
                                      </m:r>
                                    </m:sub>
                                  </m:sSub>
                                </m:e>
                              </m:acc>
                              <m:r>
                                <a:rPr lang="en-GB" sz="2200" b="0" i="1" smtClean="0">
                                  <a:latin typeface="Cambria Math"/>
                                  <a:ea typeface="Cambria Math"/>
                                </a:rPr>
                                <m:t>−</m:t>
                              </m:r>
                              <m:d>
                                <m:dPr>
                                  <m:ctrlPr>
                                    <a:rPr lang="en-GB" sz="2200" b="0" i="1" smtClean="0">
                                      <a:latin typeface="Cambria Math" panose="02040503050406030204" pitchFamily="18" charset="0"/>
                                      <a:ea typeface="Cambria Math"/>
                                    </a:rPr>
                                  </m:ctrlPr>
                                </m:dPr>
                                <m:e>
                                  <m:sSub>
                                    <m:sSubPr>
                                      <m:ctrlPr>
                                        <a:rPr lang="en-GB" sz="2200" b="0" i="1" smtClean="0">
                                          <a:latin typeface="Cambria Math" panose="02040503050406030204" pitchFamily="18" charset="0"/>
                                          <a:ea typeface="Cambria Math"/>
                                        </a:rPr>
                                      </m:ctrlPr>
                                    </m:sSubPr>
                                    <m:e>
                                      <m:r>
                                        <a:rPr lang="en-GB" sz="2200" b="0" i="1" smtClean="0">
                                          <a:latin typeface="Cambria Math"/>
                                          <a:ea typeface="Cambria Math"/>
                                        </a:rPr>
                                        <m:t>𝑝</m:t>
                                      </m:r>
                                    </m:e>
                                    <m:sub>
                                      <m:r>
                                        <a:rPr lang="en-GB" sz="2200" b="0" i="1" smtClean="0">
                                          <a:latin typeface="Cambria Math"/>
                                          <a:ea typeface="Cambria Math"/>
                                        </a:rPr>
                                        <m:t>1</m:t>
                                      </m:r>
                                    </m:sub>
                                  </m:sSub>
                                  <m:r>
                                    <a:rPr lang="en-GB" sz="2200" b="0" i="1" smtClean="0">
                                      <a:latin typeface="Cambria Math"/>
                                      <a:ea typeface="Cambria Math"/>
                                    </a:rPr>
                                    <m:t>−</m:t>
                                  </m:r>
                                  <m:sSub>
                                    <m:sSubPr>
                                      <m:ctrlPr>
                                        <a:rPr lang="en-GB" sz="2200" i="1">
                                          <a:latin typeface="Cambria Math" panose="02040503050406030204" pitchFamily="18" charset="0"/>
                                          <a:ea typeface="Cambria Math"/>
                                        </a:rPr>
                                      </m:ctrlPr>
                                    </m:sSubPr>
                                    <m:e>
                                      <m:r>
                                        <a:rPr lang="en-GB" sz="2200" i="1">
                                          <a:latin typeface="Cambria Math"/>
                                          <a:ea typeface="Cambria Math"/>
                                        </a:rPr>
                                        <m:t>𝑝</m:t>
                                      </m:r>
                                    </m:e>
                                    <m:sub>
                                      <m:r>
                                        <a:rPr lang="en-GB" sz="2200" b="0" i="1" smtClean="0">
                                          <a:latin typeface="Cambria Math"/>
                                          <a:ea typeface="Cambria Math"/>
                                        </a:rPr>
                                        <m:t>2</m:t>
                                      </m:r>
                                    </m:sub>
                                  </m:sSub>
                                </m:e>
                              </m:d>
                            </m:num>
                            <m:den>
                              <m:r>
                                <a:rPr lang="en-GB" sz="2200" b="0" i="1" smtClean="0">
                                  <a:latin typeface="Cambria Math"/>
                                  <a:ea typeface="Cambria Math"/>
                                </a:rPr>
                                <m:t>𝑠𝑒</m:t>
                              </m:r>
                              <m:d>
                                <m:dPr>
                                  <m:ctrlPr>
                                    <a:rPr lang="en-GB" sz="2200" b="0" i="1" smtClean="0">
                                      <a:latin typeface="Cambria Math" panose="02040503050406030204" pitchFamily="18" charset="0"/>
                                      <a:ea typeface="Cambria Math"/>
                                    </a:rPr>
                                  </m:ctrlPr>
                                </m:dPr>
                                <m:e>
                                  <m:acc>
                                    <m:accPr>
                                      <m:chr m:val="̂"/>
                                      <m:ctrlPr>
                                        <a:rPr lang="en-GB" sz="2200" i="1">
                                          <a:latin typeface="Cambria Math" panose="02040503050406030204" pitchFamily="18" charset="0"/>
                                        </a:rPr>
                                      </m:ctrlPr>
                                    </m:accPr>
                                    <m:e>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1</m:t>
                                          </m:r>
                                        </m:sub>
                                      </m:sSub>
                                    </m:e>
                                  </m:acc>
                                  <m:r>
                                    <a:rPr lang="en-GB" sz="2200" i="1">
                                      <a:latin typeface="Cambria Math"/>
                                    </a:rPr>
                                    <m:t> −</m:t>
                                  </m:r>
                                  <m:acc>
                                    <m:accPr>
                                      <m:chr m:val="̂"/>
                                      <m:ctrlPr>
                                        <a:rPr lang="en-GB" sz="2200" i="1">
                                          <a:latin typeface="Cambria Math" panose="02040503050406030204" pitchFamily="18" charset="0"/>
                                        </a:rPr>
                                      </m:ctrlPr>
                                    </m:accPr>
                                    <m:e>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2</m:t>
                                          </m:r>
                                        </m:sub>
                                      </m:sSub>
                                    </m:e>
                                  </m:acc>
                                </m:e>
                              </m:d>
                            </m:den>
                          </m:f>
                          <m:r>
                            <a:rPr lang="en-US" sz="2200" b="0" i="1" smtClean="0">
                              <a:latin typeface="Cambria Math"/>
                              <a:ea typeface="Cambria Math"/>
                            </a:rPr>
                            <m:t>≤</m:t>
                          </m:r>
                          <m:sSub>
                            <m:sSubPr>
                              <m:ctrlPr>
                                <a:rPr lang="en-GB" sz="2200" i="1">
                                  <a:latin typeface="Cambria Math" panose="02040503050406030204" pitchFamily="18" charset="0"/>
                                </a:rPr>
                              </m:ctrlPr>
                            </m:sSubPr>
                            <m:e>
                              <m:r>
                                <a:rPr lang="en-GB" sz="2200" i="1">
                                  <a:latin typeface="Cambria Math"/>
                                </a:rPr>
                                <m:t>𝑍</m:t>
                              </m:r>
                            </m:e>
                            <m:sub>
                              <m:f>
                                <m:fPr>
                                  <m:ctrlPr>
                                    <a:rPr lang="en-GB" sz="2200" i="1">
                                      <a:latin typeface="Cambria Math" panose="02040503050406030204" pitchFamily="18" charset="0"/>
                                      <a:ea typeface="Cambria Math"/>
                                    </a:rPr>
                                  </m:ctrlPr>
                                </m:fPr>
                                <m:num>
                                  <m:r>
                                    <a:rPr lang="en-GB" sz="2200" i="1">
                                      <a:latin typeface="Cambria Math"/>
                                      <a:ea typeface="Cambria Math"/>
                                    </a:rPr>
                                    <m:t>𝛼</m:t>
                                  </m:r>
                                </m:num>
                                <m:den>
                                  <m:r>
                                    <a:rPr lang="en-GB" sz="2200" i="1">
                                      <a:latin typeface="Cambria Math"/>
                                      <a:ea typeface="Cambria Math"/>
                                    </a:rPr>
                                    <m:t>2</m:t>
                                  </m:r>
                                </m:den>
                              </m:f>
                            </m:sub>
                          </m:sSub>
                        </m:e>
                      </m:d>
                      <m:r>
                        <a:rPr lang="en-GB" sz="2200" b="0" i="1" smtClean="0">
                          <a:latin typeface="Cambria Math"/>
                        </a:rPr>
                        <m:t>=1 − </m:t>
                      </m:r>
                      <m:r>
                        <a:rPr lang="en-GB" sz="2200" b="0" i="1" smtClean="0">
                          <a:latin typeface="Cambria Math"/>
                          <a:ea typeface="Cambria Math"/>
                        </a:rPr>
                        <m:t>𝛼</m:t>
                      </m:r>
                    </m:oMath>
                  </m:oMathPara>
                </a14:m>
                <a:endParaRPr lang="en-GB" sz="2200" dirty="0"/>
              </a:p>
            </p:txBody>
          </p:sp>
        </mc:Choice>
        <mc:Fallback xmlns="">
          <p:sp>
            <p:nvSpPr>
              <p:cNvPr id="7" name="TextBox 6"/>
              <p:cNvSpPr txBox="1">
                <a:spLocks noRot="1" noChangeAspect="1" noMove="1" noResize="1" noEditPoints="1" noAdjustHandles="1" noChangeArrowheads="1" noChangeShapeType="1" noTextEdit="1"/>
              </p:cNvSpPr>
              <p:nvPr/>
            </p:nvSpPr>
            <p:spPr>
              <a:xfrm>
                <a:off x="1646776" y="2276872"/>
                <a:ext cx="5850448" cy="845744"/>
              </a:xfrm>
              <a:prstGeom prst="rect">
                <a:avLst/>
              </a:prstGeom>
              <a:blipFill rotWithShape="1">
                <a:blip r:embed="rId2"/>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433818" y="4437112"/>
                <a:ext cx="272331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𝑅𝐷</m:t>
                      </m:r>
                      <m:r>
                        <a:rPr lang="en-GB" sz="2200" b="0" i="1" smtClean="0">
                          <a:latin typeface="Cambria Math"/>
                        </a:rPr>
                        <m:t> ±1.96∗</m:t>
                      </m:r>
                      <m:r>
                        <a:rPr lang="en-GB" sz="2200" b="0" i="1" smtClean="0">
                          <a:latin typeface="Cambria Math"/>
                          <a:ea typeface="Cambria Math"/>
                        </a:rPr>
                        <m:t>𝑠𝑒</m:t>
                      </m:r>
                      <m:r>
                        <a:rPr lang="en-GB" sz="2200" b="0" i="1" smtClean="0">
                          <a:latin typeface="Cambria Math"/>
                          <a:ea typeface="Cambria Math"/>
                        </a:rPr>
                        <m:t>(</m:t>
                      </m:r>
                      <m:r>
                        <a:rPr lang="en-GB" sz="2200" b="0" i="1" smtClean="0">
                          <a:latin typeface="Cambria Math"/>
                          <a:ea typeface="Cambria Math"/>
                        </a:rPr>
                        <m:t>𝑅𝐷</m:t>
                      </m:r>
                      <m:r>
                        <a:rPr lang="en-GB" sz="2200" b="0" i="1" smtClean="0">
                          <a:latin typeface="Cambria Math"/>
                          <a:ea typeface="Cambria Math"/>
                        </a:rPr>
                        <m:t>)</m:t>
                      </m:r>
                    </m:oMath>
                  </m:oMathPara>
                </a14:m>
                <a:endParaRPr lang="en-GB" sz="2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433818" y="4437112"/>
                <a:ext cx="2723310" cy="430887"/>
              </a:xfrm>
              <a:prstGeom prst="rect">
                <a:avLst/>
              </a:prstGeom>
              <a:blipFill rotWithShape="1">
                <a:blip r:embed="rId3"/>
                <a:stretch>
                  <a:fillRect b="-183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433817" y="5085184"/>
                <a:ext cx="300171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 0.009 </m:t>
                      </m:r>
                      <m:r>
                        <a:rPr lang="en-GB" sz="2200" b="0" i="1" smtClean="0">
                          <a:latin typeface="Cambria Math"/>
                          <a:ea typeface="Cambria Math"/>
                        </a:rPr>
                        <m:t>±1.96∗0.03</m:t>
                      </m:r>
                    </m:oMath>
                  </m:oMathPara>
                </a14:m>
                <a:endParaRPr lang="en-GB" sz="2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2433817" y="5085184"/>
                <a:ext cx="3001719" cy="430887"/>
              </a:xfrm>
              <a:prstGeom prst="rect">
                <a:avLst/>
              </a:prstGeom>
              <a:blipFill rotWithShape="1">
                <a:blip r:embed="rId4"/>
                <a:stretch>
                  <a:fillRect b="-563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446636" y="5733256"/>
                <a:ext cx="291169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200" i="1" dirty="0" smtClean="0">
                          <a:latin typeface="Cambria Math"/>
                        </a:rPr>
                        <m:t>= (−0.0498; 0.0678)</m:t>
                      </m:r>
                    </m:oMath>
                  </m:oMathPara>
                </a14:m>
                <a:endParaRPr lang="en-GB" sz="2200" dirty="0">
                  <a:latin typeface="+mj-l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446636" y="5733256"/>
                <a:ext cx="2911695" cy="430887"/>
              </a:xfrm>
              <a:prstGeom prst="rect">
                <a:avLst/>
              </a:prstGeom>
              <a:blipFill rotWithShape="1">
                <a:blip r:embed="rId5"/>
                <a:stretch>
                  <a:fillRect b="-18310"/>
                </a:stretch>
              </a:blipFill>
            </p:spPr>
            <p:txBody>
              <a:bodyPr/>
              <a:lstStyle/>
              <a:p>
                <a:r>
                  <a:rPr lang="en-GB">
                    <a:noFill/>
                  </a:rPr>
                  <a:t> </a:t>
                </a:r>
              </a:p>
            </p:txBody>
          </p:sp>
        </mc:Fallback>
      </mc:AlternateContent>
      <p:sp>
        <p:nvSpPr>
          <p:cNvPr id="16"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1665525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41</a:t>
            </a:fld>
            <a:endParaRPr lang="en-GB" dirty="0">
              <a:solidFill>
                <a:schemeClr val="tx2"/>
              </a:solidFill>
            </a:endParaRPr>
          </a:p>
        </p:txBody>
      </p:sp>
      <p:sp>
        <p:nvSpPr>
          <p:cNvPr id="5" name="Rectangle 4"/>
          <p:cNvSpPr/>
          <p:nvPr/>
        </p:nvSpPr>
        <p:spPr>
          <a:xfrm>
            <a:off x="395536" y="2132856"/>
            <a:ext cx="8352928" cy="1292662"/>
          </a:xfrm>
          <a:prstGeom prst="rect">
            <a:avLst/>
          </a:prstGeom>
          <a:noFill/>
          <a:ln w="25400">
            <a:solidFill>
              <a:srgbClr val="C00000"/>
            </a:solidFill>
          </a:ln>
        </p:spPr>
        <p:txBody>
          <a:bodyPr wrap="square">
            <a:spAutoFit/>
          </a:bodyPr>
          <a:lstStyle/>
          <a:p>
            <a:pPr marL="711200" indent="-711200">
              <a:lnSpc>
                <a:spcPct val="150000"/>
              </a:lnSpc>
            </a:pPr>
            <a:r>
              <a:rPr lang="en-GB" sz="2000" dirty="0" err="1"/>
              <a:t>anemic</a:t>
            </a:r>
            <a:r>
              <a:rPr lang="en-GB" sz="2000" dirty="0"/>
              <a:t> &lt;- read.csv("H:/D/WASP 1/2015/Data/Data for case study/Child anaemia.csv", header=TRUE)</a:t>
            </a:r>
          </a:p>
          <a:p>
            <a:endParaRPr lang="en-GB" dirty="0"/>
          </a:p>
        </p:txBody>
      </p:sp>
      <p:sp>
        <p:nvSpPr>
          <p:cNvPr id="6" name="Rectangle 5"/>
          <p:cNvSpPr/>
          <p:nvPr/>
        </p:nvSpPr>
        <p:spPr>
          <a:xfrm>
            <a:off x="1591342" y="4509120"/>
            <a:ext cx="4572000" cy="1015663"/>
          </a:xfrm>
          <a:prstGeom prst="rect">
            <a:avLst/>
          </a:prstGeom>
        </p:spPr>
        <p:txBody>
          <a:bodyPr>
            <a:spAutoFit/>
          </a:bodyPr>
          <a:lstStyle/>
          <a:p>
            <a:pPr marL="342900" indent="-342900">
              <a:buFont typeface="Wingdings" panose="05000000000000000000" pitchFamily="2" charset="2"/>
              <a:buChar char="Ø"/>
            </a:pPr>
            <a:r>
              <a:rPr lang="en-GB" sz="2000" dirty="0"/>
              <a:t>fix(</a:t>
            </a:r>
            <a:r>
              <a:rPr lang="en-GB" sz="2000" dirty="0" err="1"/>
              <a:t>anemic</a:t>
            </a:r>
            <a:r>
              <a:rPr lang="en-GB" sz="2000" dirty="0"/>
              <a:t>)</a:t>
            </a:r>
          </a:p>
          <a:p>
            <a:endParaRPr lang="en-GB" sz="2000" dirty="0"/>
          </a:p>
          <a:p>
            <a:pPr marL="342900" indent="-342900">
              <a:buFont typeface="Wingdings" panose="05000000000000000000" pitchFamily="2" charset="2"/>
              <a:buChar char="Ø"/>
            </a:pPr>
            <a:r>
              <a:rPr lang="en-GB" sz="2000" dirty="0"/>
              <a:t>head(</a:t>
            </a:r>
            <a:r>
              <a:rPr lang="en-GB" sz="2000" dirty="0" err="1"/>
              <a:t>anemic</a:t>
            </a:r>
            <a:r>
              <a:rPr lang="en-GB" sz="2000" dirty="0"/>
              <a:t>)</a:t>
            </a:r>
          </a:p>
        </p:txBody>
      </p:sp>
      <p:sp>
        <p:nvSpPr>
          <p:cNvPr id="7" name="TextBox 6"/>
          <p:cNvSpPr txBox="1"/>
          <p:nvPr/>
        </p:nvSpPr>
        <p:spPr>
          <a:xfrm>
            <a:off x="395536" y="1268760"/>
            <a:ext cx="331236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Read Data into R</a:t>
            </a:r>
          </a:p>
        </p:txBody>
      </p:sp>
      <p:sp>
        <p:nvSpPr>
          <p:cNvPr id="8" name="TextBox 7"/>
          <p:cNvSpPr txBox="1"/>
          <p:nvPr/>
        </p:nvSpPr>
        <p:spPr>
          <a:xfrm>
            <a:off x="395536" y="3676381"/>
            <a:ext cx="4608512"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Check the Data in R using:</a:t>
            </a:r>
          </a:p>
        </p:txBody>
      </p:sp>
      <p:sp>
        <p:nvSpPr>
          <p:cNvPr id="10"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 Example 1</a:t>
            </a:r>
          </a:p>
        </p:txBody>
      </p:sp>
    </p:spTree>
    <p:extLst>
      <p:ext uri="{BB962C8B-B14F-4D97-AF65-F5344CB8AC3E}">
        <p14:creationId xmlns:p14="http://schemas.microsoft.com/office/powerpoint/2010/main" val="4063817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42</a:t>
            </a:fld>
            <a:endParaRPr lang="en-GB" dirty="0">
              <a:solidFill>
                <a:schemeClr val="tx2"/>
              </a:solidFill>
            </a:endParaRPr>
          </a:p>
        </p:txBody>
      </p:sp>
      <p:pic>
        <p:nvPicPr>
          <p:cNvPr id="5" name="Picture 4"/>
          <p:cNvPicPr/>
          <p:nvPr/>
        </p:nvPicPr>
        <p:blipFill>
          <a:blip r:embed="rId2"/>
          <a:stretch>
            <a:fillRect/>
          </a:stretch>
        </p:blipFill>
        <p:spPr>
          <a:xfrm>
            <a:off x="539552" y="1483521"/>
            <a:ext cx="8136904" cy="4393751"/>
          </a:xfrm>
          <a:prstGeom prst="rect">
            <a:avLst/>
          </a:prstGeom>
        </p:spPr>
      </p:pic>
      <p:sp>
        <p:nvSpPr>
          <p:cNvPr id="7"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762438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43</a:t>
            </a:fld>
            <a:endParaRPr lang="en-GB" dirty="0">
              <a:solidFill>
                <a:schemeClr val="tx2"/>
              </a:solidFill>
            </a:endParaRPr>
          </a:p>
        </p:txBody>
      </p:sp>
      <p:sp>
        <p:nvSpPr>
          <p:cNvPr id="5" name="Rectangle 4"/>
          <p:cNvSpPr/>
          <p:nvPr/>
        </p:nvSpPr>
        <p:spPr>
          <a:xfrm>
            <a:off x="475781" y="1916832"/>
            <a:ext cx="8416699" cy="1015663"/>
          </a:xfrm>
          <a:prstGeom prst="rect">
            <a:avLst/>
          </a:prstGeom>
          <a:ln w="25400">
            <a:solidFill>
              <a:srgbClr val="C00000"/>
            </a:solidFill>
          </a:ln>
        </p:spPr>
        <p:txBody>
          <a:bodyPr wrap="square">
            <a:spAutoFit/>
          </a:bodyPr>
          <a:lstStyle/>
          <a:p>
            <a:pPr marL="711200" indent="-711200">
              <a:lnSpc>
                <a:spcPct val="150000"/>
              </a:lnSpc>
            </a:pPr>
            <a:r>
              <a:rPr lang="en-GB" sz="2000" dirty="0" err="1"/>
              <a:t>genderAnemic</a:t>
            </a:r>
            <a:r>
              <a:rPr lang="en-GB" sz="2000" dirty="0"/>
              <a:t> &lt;- table(</a:t>
            </a:r>
            <a:r>
              <a:rPr lang="en-GB" sz="2000" dirty="0" err="1"/>
              <a:t>anaemic$Child_Gender</a:t>
            </a:r>
            <a:r>
              <a:rPr lang="en-GB" sz="2000" dirty="0"/>
              <a:t>, </a:t>
            </a:r>
            <a:r>
              <a:rPr lang="en-GB" sz="2000" dirty="0" err="1"/>
              <a:t>anaemic$Child_Anemic</a:t>
            </a:r>
            <a:r>
              <a:rPr lang="en-GB" sz="2000" dirty="0"/>
              <a:t>)</a:t>
            </a:r>
          </a:p>
          <a:p>
            <a:pPr marL="711200" indent="-711200">
              <a:lnSpc>
                <a:spcPct val="150000"/>
              </a:lnSpc>
            </a:pPr>
            <a:r>
              <a:rPr lang="en-GB" sz="2000" dirty="0" err="1"/>
              <a:t>genderAnemic</a:t>
            </a:r>
            <a:endParaRPr lang="en-GB" dirty="0"/>
          </a:p>
        </p:txBody>
      </p:sp>
      <p:sp>
        <p:nvSpPr>
          <p:cNvPr id="6" name="Rectangle 5"/>
          <p:cNvSpPr/>
          <p:nvPr/>
        </p:nvSpPr>
        <p:spPr>
          <a:xfrm>
            <a:off x="2699792" y="4365104"/>
            <a:ext cx="2692626" cy="1477328"/>
          </a:xfrm>
          <a:prstGeom prst="rect">
            <a:avLst/>
          </a:prstGeom>
          <a:ln w="25400">
            <a:solidFill>
              <a:srgbClr val="0070C0"/>
            </a:solidFill>
          </a:ln>
        </p:spPr>
        <p:txBody>
          <a:bodyPr wrap="square">
            <a:spAutoFit/>
          </a:bodyPr>
          <a:lstStyle/>
          <a:p>
            <a:pPr>
              <a:lnSpc>
                <a:spcPct val="150000"/>
              </a:lnSpc>
            </a:pPr>
            <a:r>
              <a:rPr lang="en-GB" sz="2000" dirty="0"/>
              <a:t> 	No   	Yes</a:t>
            </a:r>
          </a:p>
          <a:p>
            <a:pPr>
              <a:lnSpc>
                <a:spcPct val="150000"/>
              </a:lnSpc>
            </a:pPr>
            <a:r>
              <a:rPr lang="en-GB" sz="2000" dirty="0"/>
              <a:t>  Boy 	360 	326</a:t>
            </a:r>
          </a:p>
          <a:p>
            <a:pPr>
              <a:lnSpc>
                <a:spcPct val="150000"/>
              </a:lnSpc>
            </a:pPr>
            <a:r>
              <a:rPr lang="en-GB" sz="2000" dirty="0"/>
              <a:t>  Girl	278 	243</a:t>
            </a:r>
          </a:p>
        </p:txBody>
      </p:sp>
      <p:sp>
        <p:nvSpPr>
          <p:cNvPr id="7" name="TextBox 6"/>
          <p:cNvSpPr txBox="1"/>
          <p:nvPr/>
        </p:nvSpPr>
        <p:spPr>
          <a:xfrm>
            <a:off x="475781" y="1196752"/>
            <a:ext cx="511256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Construct 2 x2 Contingency table</a:t>
            </a:r>
          </a:p>
        </p:txBody>
      </p:sp>
      <p:sp>
        <p:nvSpPr>
          <p:cNvPr id="8" name="TextBox 7"/>
          <p:cNvSpPr txBox="1"/>
          <p:nvPr/>
        </p:nvSpPr>
        <p:spPr>
          <a:xfrm>
            <a:off x="475781" y="3447178"/>
            <a:ext cx="4608512"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Check the output:</a:t>
            </a:r>
          </a:p>
        </p:txBody>
      </p:sp>
      <p:sp>
        <p:nvSpPr>
          <p:cNvPr id="10"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781205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44</a:t>
            </a:fld>
            <a:endParaRPr lang="en-GB" dirty="0">
              <a:solidFill>
                <a:schemeClr val="tx2"/>
              </a:solidFill>
            </a:endParaRPr>
          </a:p>
        </p:txBody>
      </p:sp>
      <p:sp>
        <p:nvSpPr>
          <p:cNvPr id="5" name="Rectangle 4"/>
          <p:cNvSpPr/>
          <p:nvPr/>
        </p:nvSpPr>
        <p:spPr>
          <a:xfrm>
            <a:off x="390735" y="2132856"/>
            <a:ext cx="8501745" cy="3170099"/>
          </a:xfrm>
          <a:prstGeom prst="rect">
            <a:avLst/>
          </a:prstGeom>
          <a:ln w="25400">
            <a:solidFill>
              <a:srgbClr val="C00000"/>
            </a:solidFill>
          </a:ln>
        </p:spPr>
        <p:txBody>
          <a:bodyPr wrap="square">
            <a:spAutoFit/>
          </a:bodyPr>
          <a:lstStyle/>
          <a:p>
            <a:pPr marL="711200" indent="-711200">
              <a:lnSpc>
                <a:spcPct val="200000"/>
              </a:lnSpc>
            </a:pPr>
            <a:r>
              <a:rPr lang="en-GB" sz="2000" dirty="0" err="1"/>
              <a:t>RDanemic</a:t>
            </a:r>
            <a:r>
              <a:rPr lang="en-GB" sz="2000" dirty="0"/>
              <a:t> &lt;- </a:t>
            </a:r>
            <a:r>
              <a:rPr lang="en-GB" sz="2000" dirty="0" err="1"/>
              <a:t>prop.test</a:t>
            </a:r>
            <a:r>
              <a:rPr lang="en-GB" sz="2000" dirty="0"/>
              <a:t>(x=</a:t>
            </a:r>
            <a:r>
              <a:rPr lang="en-GB" sz="2000" dirty="0" err="1"/>
              <a:t>genderAnemic</a:t>
            </a:r>
            <a:r>
              <a:rPr lang="en-GB" sz="2000" dirty="0"/>
              <a:t>[,2], n=</a:t>
            </a:r>
            <a:r>
              <a:rPr lang="en-GB" sz="2000" dirty="0" err="1"/>
              <a:t>rowSums</a:t>
            </a:r>
            <a:r>
              <a:rPr lang="en-GB" sz="2000" dirty="0"/>
              <a:t>(</a:t>
            </a:r>
            <a:r>
              <a:rPr lang="en-GB" sz="2000" dirty="0" err="1"/>
              <a:t>genderAnemic</a:t>
            </a:r>
            <a:r>
              <a:rPr lang="en-GB" sz="2000" dirty="0"/>
              <a:t>),  correct = FALSE)</a:t>
            </a:r>
          </a:p>
          <a:p>
            <a:pPr marL="711200" indent="-711200">
              <a:lnSpc>
                <a:spcPct val="200000"/>
              </a:lnSpc>
            </a:pPr>
            <a:r>
              <a:rPr lang="en-GB" sz="2000" dirty="0"/>
              <a:t>RD &lt;- round(- diff(</a:t>
            </a:r>
            <a:r>
              <a:rPr lang="en-GB" sz="2000" dirty="0" err="1"/>
              <a:t>RDanemic$estimate</a:t>
            </a:r>
            <a:r>
              <a:rPr lang="en-GB" sz="2000" dirty="0"/>
              <a:t>), 3)</a:t>
            </a:r>
          </a:p>
          <a:p>
            <a:pPr marL="711200" indent="-711200">
              <a:lnSpc>
                <a:spcPct val="200000"/>
              </a:lnSpc>
            </a:pPr>
            <a:r>
              <a:rPr lang="en-GB" sz="2000" dirty="0"/>
              <a:t>RDCI &lt;- round(RDanemic$"conf.int", 3)</a:t>
            </a:r>
          </a:p>
          <a:p>
            <a:pPr marL="711200" indent="-711200">
              <a:lnSpc>
                <a:spcPct val="200000"/>
              </a:lnSpc>
            </a:pPr>
            <a:r>
              <a:rPr lang="en-GB" sz="2000" dirty="0" err="1"/>
              <a:t>RDpvalue</a:t>
            </a:r>
            <a:r>
              <a:rPr lang="en-GB" sz="2000" dirty="0"/>
              <a:t> &lt;- round(RDanemic$"</a:t>
            </a:r>
            <a:r>
              <a:rPr lang="en-GB" sz="2000" dirty="0" err="1"/>
              <a:t>p.value</a:t>
            </a:r>
            <a:r>
              <a:rPr lang="en-GB" sz="2000" dirty="0"/>
              <a:t>", 4)</a:t>
            </a:r>
            <a:endParaRPr lang="en-GB" dirty="0"/>
          </a:p>
        </p:txBody>
      </p:sp>
      <p:sp>
        <p:nvSpPr>
          <p:cNvPr id="7" name="TextBox 6"/>
          <p:cNvSpPr txBox="1"/>
          <p:nvPr/>
        </p:nvSpPr>
        <p:spPr>
          <a:xfrm>
            <a:off x="390735" y="1268760"/>
            <a:ext cx="7421625" cy="430887"/>
          </a:xfrm>
          <a:prstGeom prst="rect">
            <a:avLst/>
          </a:prstGeom>
          <a:noFill/>
        </p:spPr>
        <p:txBody>
          <a:bodyPr wrap="square" rtlCol="0">
            <a:spAutoFit/>
          </a:bodyPr>
          <a:lstStyle/>
          <a:p>
            <a:pPr marL="285750" indent="-285750">
              <a:buFont typeface="Arial" panose="020B0604020202020204" pitchFamily="34" charset="0"/>
              <a:buChar char="•"/>
            </a:pPr>
            <a:r>
              <a:rPr lang="en-GB" sz="2200" b="1" dirty="0"/>
              <a:t>Calculate RD and test for significant results</a:t>
            </a:r>
          </a:p>
        </p:txBody>
      </p:sp>
      <p:sp>
        <p:nvSpPr>
          <p:cNvPr id="8"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1075463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45</a:t>
            </a:fld>
            <a:endParaRPr lang="en-GB" dirty="0">
              <a:solidFill>
                <a:schemeClr val="tx2"/>
              </a:solidFill>
            </a:endParaRPr>
          </a:p>
        </p:txBody>
      </p:sp>
      <p:sp>
        <p:nvSpPr>
          <p:cNvPr id="5" name="Rectangle 4"/>
          <p:cNvSpPr/>
          <p:nvPr/>
        </p:nvSpPr>
        <p:spPr>
          <a:xfrm>
            <a:off x="390735" y="2132856"/>
            <a:ext cx="8501745" cy="1237262"/>
          </a:xfrm>
          <a:prstGeom prst="rect">
            <a:avLst/>
          </a:prstGeom>
          <a:ln w="25400">
            <a:solidFill>
              <a:srgbClr val="C00000"/>
            </a:solidFill>
          </a:ln>
        </p:spPr>
        <p:txBody>
          <a:bodyPr wrap="square">
            <a:spAutoFit/>
          </a:bodyPr>
          <a:lstStyle/>
          <a:p>
            <a:pPr marL="711200" indent="-711200">
              <a:lnSpc>
                <a:spcPct val="200000"/>
              </a:lnSpc>
            </a:pPr>
            <a:r>
              <a:rPr lang="en-GB" sz="2000" dirty="0" err="1"/>
              <a:t>RDanemic</a:t>
            </a:r>
            <a:r>
              <a:rPr lang="en-GB" sz="2000" dirty="0"/>
              <a:t> &lt;- </a:t>
            </a:r>
            <a:r>
              <a:rPr lang="en-GB" sz="2000" dirty="0" err="1"/>
              <a:t>prop.test</a:t>
            </a:r>
            <a:r>
              <a:rPr lang="en-GB" sz="2000" dirty="0"/>
              <a:t>(x=</a:t>
            </a:r>
            <a:r>
              <a:rPr lang="en-GB" sz="2000" dirty="0" err="1"/>
              <a:t>genderAnemic</a:t>
            </a:r>
            <a:r>
              <a:rPr lang="en-GB" sz="2000" dirty="0"/>
              <a:t>[,2], n=</a:t>
            </a:r>
            <a:r>
              <a:rPr lang="en-GB" sz="2000" dirty="0" err="1"/>
              <a:t>rowSums</a:t>
            </a:r>
            <a:r>
              <a:rPr lang="en-GB" sz="2000" dirty="0"/>
              <a:t>(</a:t>
            </a:r>
            <a:r>
              <a:rPr lang="en-GB" sz="2000" dirty="0" err="1"/>
              <a:t>genderAnemic</a:t>
            </a:r>
            <a:r>
              <a:rPr lang="en-GB" sz="2000" dirty="0"/>
              <a:t>),  correct = FALSE)</a:t>
            </a:r>
          </a:p>
        </p:txBody>
      </p:sp>
      <p:sp>
        <p:nvSpPr>
          <p:cNvPr id="7" name="TextBox 6"/>
          <p:cNvSpPr txBox="1"/>
          <p:nvPr/>
        </p:nvSpPr>
        <p:spPr>
          <a:xfrm>
            <a:off x="390735" y="1268760"/>
            <a:ext cx="7421625" cy="430887"/>
          </a:xfrm>
          <a:prstGeom prst="rect">
            <a:avLst/>
          </a:prstGeom>
          <a:noFill/>
        </p:spPr>
        <p:txBody>
          <a:bodyPr wrap="square" rtlCol="0">
            <a:spAutoFit/>
          </a:bodyPr>
          <a:lstStyle/>
          <a:p>
            <a:pPr marL="285750" indent="-285750">
              <a:buFont typeface="Arial" panose="020B0604020202020204" pitchFamily="34" charset="0"/>
              <a:buChar char="•"/>
            </a:pPr>
            <a:r>
              <a:rPr lang="en-GB" sz="2200" b="1" dirty="0"/>
              <a:t>Calculate RD and test for significant results</a:t>
            </a:r>
          </a:p>
        </p:txBody>
      </p:sp>
      <p:sp>
        <p:nvSpPr>
          <p:cNvPr id="8"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
        <p:nvSpPr>
          <p:cNvPr id="6" name="TextBox 5"/>
          <p:cNvSpPr txBox="1"/>
          <p:nvPr/>
        </p:nvSpPr>
        <p:spPr>
          <a:xfrm>
            <a:off x="397206" y="3600306"/>
            <a:ext cx="8501745" cy="2492990"/>
          </a:xfrm>
          <a:prstGeom prst="rect">
            <a:avLst/>
          </a:prstGeom>
          <a:noFill/>
          <a:ln w="38100">
            <a:solidFill>
              <a:schemeClr val="tx2">
                <a:lumMod val="60000"/>
                <a:lumOff val="40000"/>
              </a:schemeClr>
            </a:solidFill>
            <a:prstDash val="lgDash"/>
          </a:ln>
        </p:spPr>
        <p:txBody>
          <a:bodyPr wrap="square" rtlCol="0">
            <a:spAutoFit/>
          </a:bodyPr>
          <a:lstStyle/>
          <a:p>
            <a:r>
              <a:rPr lang="en-US" sz="1200" dirty="0">
                <a:latin typeface="Courier New" panose="02070309020205020404" pitchFamily="49" charset="0"/>
                <a:cs typeface="Courier New" panose="02070309020205020404" pitchFamily="49" charset="0"/>
              </a:rPr>
              <a:t>&gt; </a:t>
            </a:r>
            <a:r>
              <a:rPr lang="en-US" sz="1200" dirty="0" err="1">
                <a:latin typeface="Courier New" panose="02070309020205020404" pitchFamily="49" charset="0"/>
                <a:cs typeface="Courier New" panose="02070309020205020404" pitchFamily="49" charset="0"/>
              </a:rPr>
              <a:t>RDanemic</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2-sample test for equality of proportions without continuity</a:t>
            </a:r>
          </a:p>
          <a:p>
            <a:r>
              <a:rPr lang="en-US" sz="1200" dirty="0">
                <a:latin typeface="Courier New" panose="02070309020205020404" pitchFamily="49" charset="0"/>
                <a:cs typeface="Courier New" panose="02070309020205020404" pitchFamily="49" charset="0"/>
              </a:rPr>
              <a:t>        correction</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data:  </a:t>
            </a:r>
            <a:r>
              <a:rPr lang="en-US" sz="1200" dirty="0" err="1">
                <a:latin typeface="Courier New" panose="02070309020205020404" pitchFamily="49" charset="0"/>
                <a:cs typeface="Courier New" panose="02070309020205020404" pitchFamily="49" charset="0"/>
              </a:rPr>
              <a:t>genderAnemic</a:t>
            </a:r>
            <a:r>
              <a:rPr lang="en-US" sz="1200" dirty="0">
                <a:latin typeface="Courier New" panose="02070309020205020404" pitchFamily="49" charset="0"/>
                <a:cs typeface="Courier New" panose="02070309020205020404" pitchFamily="49" charset="0"/>
              </a:rPr>
              <a:t>[, 2] out of </a:t>
            </a:r>
            <a:r>
              <a:rPr lang="en-US" sz="1200" dirty="0" err="1">
                <a:latin typeface="Courier New" panose="02070309020205020404" pitchFamily="49" charset="0"/>
                <a:cs typeface="Courier New" panose="02070309020205020404" pitchFamily="49" charset="0"/>
              </a:rPr>
              <a:t>rowSums</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genderAnemic</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X-squared = 0.0922, </a:t>
            </a:r>
            <a:r>
              <a:rPr lang="en-US" sz="1200" dirty="0" err="1">
                <a:latin typeface="Courier New" panose="02070309020205020404" pitchFamily="49" charset="0"/>
                <a:cs typeface="Courier New" panose="02070309020205020404" pitchFamily="49" charset="0"/>
              </a:rPr>
              <a:t>df</a:t>
            </a:r>
            <a:r>
              <a:rPr lang="en-US" sz="1200" dirty="0">
                <a:latin typeface="Courier New" panose="02070309020205020404" pitchFamily="49" charset="0"/>
                <a:cs typeface="Courier New" panose="02070309020205020404" pitchFamily="49" charset="0"/>
              </a:rPr>
              <a:t> = 1, p-value = 0.7614</a:t>
            </a:r>
          </a:p>
          <a:p>
            <a:r>
              <a:rPr lang="en-US" sz="1200" dirty="0">
                <a:latin typeface="Courier New" panose="02070309020205020404" pitchFamily="49" charset="0"/>
                <a:cs typeface="Courier New" panose="02070309020205020404" pitchFamily="49" charset="0"/>
              </a:rPr>
              <a:t>alternative hypothesis: </a:t>
            </a:r>
            <a:r>
              <a:rPr lang="en-US" sz="1200" dirty="0" err="1">
                <a:latin typeface="Courier New" panose="02070309020205020404" pitchFamily="49" charset="0"/>
                <a:cs typeface="Courier New" panose="02070309020205020404" pitchFamily="49" charset="0"/>
              </a:rPr>
              <a:t>two.sided</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95 percent confidence interval:</a:t>
            </a:r>
          </a:p>
          <a:p>
            <a:r>
              <a:rPr lang="en-US" sz="1200" dirty="0">
                <a:latin typeface="Courier New" panose="02070309020205020404" pitchFamily="49" charset="0"/>
                <a:cs typeface="Courier New" panose="02070309020205020404" pitchFamily="49" charset="0"/>
              </a:rPr>
              <a:t> -0.04803838  0.06565421</a:t>
            </a:r>
          </a:p>
          <a:p>
            <a:r>
              <a:rPr lang="en-US" sz="1200" dirty="0">
                <a:latin typeface="Courier New" panose="02070309020205020404" pitchFamily="49" charset="0"/>
                <a:cs typeface="Courier New" panose="02070309020205020404" pitchFamily="49" charset="0"/>
              </a:rPr>
              <a:t>sample estimates:</a:t>
            </a:r>
          </a:p>
          <a:p>
            <a:r>
              <a:rPr lang="en-US" sz="1200" dirty="0">
                <a:latin typeface="Courier New" panose="02070309020205020404" pitchFamily="49" charset="0"/>
                <a:cs typeface="Courier New" panose="02070309020205020404" pitchFamily="49" charset="0"/>
              </a:rPr>
              <a:t>   prop 1    prop 2 </a:t>
            </a:r>
          </a:p>
          <a:p>
            <a:r>
              <a:rPr lang="en-US" sz="1200" dirty="0">
                <a:latin typeface="Courier New" panose="02070309020205020404" pitchFamily="49" charset="0"/>
                <a:cs typeface="Courier New" panose="02070309020205020404" pitchFamily="49" charset="0"/>
              </a:rPr>
              <a:t>0.4752187 0.4664107 </a:t>
            </a:r>
            <a:endParaRPr lang="nl-BE"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31412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46</a:t>
            </a:fld>
            <a:endParaRPr lang="en-GB" dirty="0">
              <a:solidFill>
                <a:schemeClr val="tx2"/>
              </a:solidFill>
            </a:endParaRPr>
          </a:p>
        </p:txBody>
      </p:sp>
      <p:sp>
        <p:nvSpPr>
          <p:cNvPr id="7" name="TextBox 6"/>
          <p:cNvSpPr txBox="1"/>
          <p:nvPr/>
        </p:nvSpPr>
        <p:spPr>
          <a:xfrm>
            <a:off x="390735" y="1268760"/>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Results</a:t>
            </a:r>
          </a:p>
        </p:txBody>
      </p:sp>
      <mc:AlternateContent xmlns:mc="http://schemas.openxmlformats.org/markup-compatibility/2006" xmlns:a14="http://schemas.microsoft.com/office/drawing/2010/main">
        <mc:Choice Requires="a14">
          <p:sp>
            <p:nvSpPr>
              <p:cNvPr id="8" name="Rectangle 7"/>
              <p:cNvSpPr/>
              <p:nvPr/>
            </p:nvSpPr>
            <p:spPr>
              <a:xfrm>
                <a:off x="755576" y="2060848"/>
                <a:ext cx="6912768" cy="1477328"/>
              </a:xfrm>
              <a:prstGeom prst="rect">
                <a:avLst/>
              </a:prstGeom>
              <a:ln w="25400">
                <a:solidFill>
                  <a:srgbClr val="0070C0"/>
                </a:solidFill>
              </a:ln>
            </p:spPr>
            <p:txBody>
              <a:bodyPr wrap="square">
                <a:spAutoFit/>
              </a:bodyPr>
              <a:lstStyle/>
              <a:p>
                <a:pPr marL="342900" indent="-342900">
                  <a:lnSpc>
                    <a:spcPct val="150000"/>
                  </a:lnSpc>
                  <a:buFont typeface="Wingdings" panose="05000000000000000000" pitchFamily="2" charset="2"/>
                  <a:buChar char="Ø"/>
                </a:pPr>
                <a:r>
                  <a:rPr lang="fr-FR" sz="2000" dirty="0"/>
                  <a:t>RD =  0.009 </a:t>
                </a:r>
              </a:p>
              <a:p>
                <a:pPr marL="342900" indent="-342900">
                  <a:lnSpc>
                    <a:spcPct val="150000"/>
                  </a:lnSpc>
                  <a:buFont typeface="Wingdings" panose="05000000000000000000" pitchFamily="2" charset="2"/>
                  <a:buChar char="Ø"/>
                </a:pPr>
                <a:r>
                  <a:rPr lang="fr-FR" sz="2000" dirty="0"/>
                  <a:t>95% Confidence interval </a:t>
                </a:r>
                <a14:m>
                  <m:oMath xmlns:m="http://schemas.openxmlformats.org/officeDocument/2006/math">
                    <m:r>
                      <a:rPr lang="en-GB" sz="2000" b="0" i="1" dirty="0" smtClean="0">
                        <a:latin typeface="Cambria Math"/>
                      </a:rPr>
                      <m:t>=</m:t>
                    </m:r>
                    <m:r>
                      <a:rPr lang="en-GB" sz="2000" i="1" dirty="0">
                        <a:latin typeface="Cambria Math"/>
                      </a:rPr>
                      <m:t>(−0.0498; 0.0678)</m:t>
                    </m:r>
                  </m:oMath>
                </a14:m>
                <a:endParaRPr lang="en-GB" sz="2000" dirty="0"/>
              </a:p>
              <a:p>
                <a:pPr marL="342900" indent="-342900">
                  <a:lnSpc>
                    <a:spcPct val="150000"/>
                  </a:lnSpc>
                  <a:buFont typeface="Wingdings" panose="05000000000000000000" pitchFamily="2" charset="2"/>
                  <a:buChar char="Ø"/>
                </a:pPr>
                <a:r>
                  <a:rPr lang="fr-FR" sz="2000" dirty="0"/>
                  <a:t>P value =  0.7614 </a:t>
                </a:r>
                <a:r>
                  <a:rPr lang="fr-FR" sz="2000" b="1" dirty="0">
                    <a:solidFill>
                      <a:srgbClr val="FF0000"/>
                    </a:solidFill>
                  </a:rPr>
                  <a:t>???</a:t>
                </a:r>
              </a:p>
            </p:txBody>
          </p:sp>
        </mc:Choice>
        <mc:Fallback xmlns="">
          <p:sp>
            <p:nvSpPr>
              <p:cNvPr id="8" name="Rectangle 7"/>
              <p:cNvSpPr>
                <a:spLocks noRot="1" noChangeAspect="1" noMove="1" noResize="1" noEditPoints="1" noAdjustHandles="1" noChangeArrowheads="1" noChangeShapeType="1" noTextEdit="1"/>
              </p:cNvSpPr>
              <p:nvPr/>
            </p:nvSpPr>
            <p:spPr>
              <a:xfrm>
                <a:off x="755576" y="2060848"/>
                <a:ext cx="6912768" cy="1477328"/>
              </a:xfrm>
              <a:prstGeom prst="rect">
                <a:avLst/>
              </a:prstGeom>
              <a:blipFill rotWithShape="1">
                <a:blip r:embed="rId2"/>
                <a:stretch>
                  <a:fillRect l="-615" b="-2033"/>
                </a:stretch>
              </a:blipFill>
              <a:ln w="25400">
                <a:solidFill>
                  <a:srgbClr val="0070C0"/>
                </a:solidFill>
              </a:ln>
            </p:spPr>
            <p:txBody>
              <a:bodyPr/>
              <a:lstStyle/>
              <a:p>
                <a:r>
                  <a:rPr lang="en-GB">
                    <a:noFill/>
                  </a:rPr>
                  <a:t> </a:t>
                </a:r>
              </a:p>
            </p:txBody>
          </p:sp>
        </mc:Fallback>
      </mc:AlternateContent>
      <p:sp>
        <p:nvSpPr>
          <p:cNvPr id="9" name="TextBox 8"/>
          <p:cNvSpPr txBox="1"/>
          <p:nvPr/>
        </p:nvSpPr>
        <p:spPr>
          <a:xfrm>
            <a:off x="390735" y="3933056"/>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Interpretation</a:t>
            </a:r>
          </a:p>
        </p:txBody>
      </p:sp>
      <p:sp>
        <p:nvSpPr>
          <p:cNvPr id="6" name="TextBox 5"/>
          <p:cNvSpPr txBox="1"/>
          <p:nvPr/>
        </p:nvSpPr>
        <p:spPr>
          <a:xfrm>
            <a:off x="539551" y="4581128"/>
            <a:ext cx="8172829" cy="1553054"/>
          </a:xfrm>
          <a:prstGeom prst="rect">
            <a:avLst/>
          </a:prstGeom>
          <a:noFill/>
        </p:spPr>
        <p:txBody>
          <a:bodyPr wrap="square" rtlCol="0">
            <a:spAutoFit/>
          </a:bodyPr>
          <a:lstStyle/>
          <a:p>
            <a:pPr>
              <a:lnSpc>
                <a:spcPct val="150000"/>
              </a:lnSpc>
            </a:pPr>
            <a:r>
              <a:rPr lang="en-GB" sz="2200" dirty="0"/>
              <a:t>There is no significant association between child gender and anaemia. There was a 0.9% difference in the probability of </a:t>
            </a:r>
            <a:r>
              <a:rPr lang="en-GB" sz="2200" dirty="0" err="1"/>
              <a:t>anemia</a:t>
            </a:r>
            <a:r>
              <a:rPr lang="en-GB" sz="2200" dirty="0"/>
              <a:t> between the gender. </a:t>
            </a:r>
          </a:p>
        </p:txBody>
      </p:sp>
      <p:sp>
        <p:nvSpPr>
          <p:cNvPr id="11"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4016456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47</a:t>
            </a:fld>
            <a:endParaRPr lang="en-GB" dirty="0">
              <a:solidFill>
                <a:schemeClr val="tx2"/>
              </a:solidFill>
            </a:endParaRPr>
          </a:p>
        </p:txBody>
      </p:sp>
      <p:sp>
        <p:nvSpPr>
          <p:cNvPr id="6" name="Content Placeholder 4"/>
          <p:cNvSpPr txBox="1">
            <a:spLocks/>
          </p:cNvSpPr>
          <p:nvPr/>
        </p:nvSpPr>
        <p:spPr>
          <a:xfrm>
            <a:off x="467544" y="1628800"/>
            <a:ext cx="8280920" cy="4176464"/>
          </a:xfrm>
          <a:prstGeom prst="rect">
            <a:avLst/>
          </a:prstGeom>
        </p:spPr>
        <p:txBody>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just">
              <a:lnSpc>
                <a:spcPct val="150000"/>
              </a:lnSpc>
              <a:buClr>
                <a:schemeClr val="tx2"/>
              </a:buClr>
              <a:buFont typeface="Arial" panose="020B0604020202020204" pitchFamily="34" charset="0"/>
              <a:buChar char="•"/>
            </a:pPr>
            <a:r>
              <a:rPr lang="en-GB" sz="2200" dirty="0">
                <a:solidFill>
                  <a:srgbClr val="000000"/>
                </a:solidFill>
                <a:latin typeface="Arial" panose="020B0604020202020204" pitchFamily="34" charset="0"/>
                <a:ea typeface="Verdana" panose="020B0604030504040204" pitchFamily="34" charset="0"/>
                <a:cs typeface="Arial" panose="020B0604020202020204" pitchFamily="34" charset="0"/>
              </a:rPr>
              <a:t>Suppose we are interested in investigating whether younger children were more prone to anaemia than the older children. </a:t>
            </a:r>
          </a:p>
          <a:p>
            <a:pPr marL="285750" indent="-285750" algn="just">
              <a:lnSpc>
                <a:spcPct val="150000"/>
              </a:lnSpc>
              <a:buFont typeface="Arial" panose="020B0604020202020204" pitchFamily="34" charset="0"/>
              <a:buChar char="•"/>
            </a:pPr>
            <a:endParaRPr lang="en-GB" sz="2200" dirty="0">
              <a:solidFill>
                <a:srgbClr val="000000"/>
              </a:solidFill>
              <a:latin typeface="Arial" panose="020B0604020202020204" pitchFamily="34" charset="0"/>
              <a:ea typeface="Verdana" panose="020B0604030504040204" pitchFamily="34" charset="0"/>
              <a:cs typeface="Arial" panose="020B0604020202020204" pitchFamily="34" charset="0"/>
            </a:endParaRPr>
          </a:p>
          <a:p>
            <a:pPr marL="800100" lvl="1" indent="-342900" algn="just">
              <a:lnSpc>
                <a:spcPct val="150000"/>
              </a:lnSpc>
              <a:buClrTx/>
              <a:buFont typeface="Wingdings" panose="05000000000000000000" pitchFamily="2" charset="2"/>
              <a:buChar char="Ø"/>
            </a:pPr>
            <a:r>
              <a:rPr lang="en-GB" sz="2200" dirty="0">
                <a:solidFill>
                  <a:srgbClr val="000000"/>
                </a:solidFill>
                <a:latin typeface="Arial" panose="020B0604020202020204" pitchFamily="34" charset="0"/>
                <a:ea typeface="Verdana" panose="020B0604030504040204" pitchFamily="34" charset="0"/>
                <a:cs typeface="Arial" panose="020B0604020202020204" pitchFamily="34" charset="0"/>
              </a:rPr>
              <a:t>We need to create a contingency or a cross tabulation table with the outcome variable (Anaemia) on the columns and the explanatory variable (Age category of children) on the rows. </a:t>
            </a:r>
          </a:p>
          <a:p>
            <a:endParaRPr lang="en-GB" dirty="0"/>
          </a:p>
        </p:txBody>
      </p:sp>
      <p:sp>
        <p:nvSpPr>
          <p:cNvPr id="7"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 example 2</a:t>
            </a:r>
          </a:p>
          <a:p>
            <a:endParaRPr lang="en-GB" sz="3200" dirty="0">
              <a:cs typeface="Arial" panose="020B0604020202020204" pitchFamily="34" charset="0"/>
            </a:endParaRPr>
          </a:p>
        </p:txBody>
      </p:sp>
    </p:spTree>
    <p:extLst>
      <p:ext uri="{BB962C8B-B14F-4D97-AF65-F5344CB8AC3E}">
        <p14:creationId xmlns:p14="http://schemas.microsoft.com/office/powerpoint/2010/main" val="622330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48</a:t>
            </a:fld>
            <a:endParaRPr lang="en-GB" dirty="0">
              <a:solidFill>
                <a:schemeClr val="tx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746573343"/>
              </p:ext>
            </p:extLst>
          </p:nvPr>
        </p:nvGraphicFramePr>
        <p:xfrm>
          <a:off x="1403648" y="2204864"/>
          <a:ext cx="5112568" cy="2448271"/>
        </p:xfrm>
        <a:graphic>
          <a:graphicData uri="http://schemas.openxmlformats.org/drawingml/2006/table">
            <a:tbl>
              <a:tblPr firstRow="1" firstCol="1" bandRow="1">
                <a:tableStyleId>{2D5ABB26-0587-4C30-8999-92F81FD0307C}</a:tableStyleId>
              </a:tblPr>
              <a:tblGrid>
                <a:gridCol w="1872207">
                  <a:extLst>
                    <a:ext uri="{9D8B030D-6E8A-4147-A177-3AD203B41FA5}">
                      <a16:colId xmlns:a16="http://schemas.microsoft.com/office/drawing/2014/main" val="20000"/>
                    </a:ext>
                  </a:extLst>
                </a:gridCol>
                <a:gridCol w="850251">
                  <a:extLst>
                    <a:ext uri="{9D8B030D-6E8A-4147-A177-3AD203B41FA5}">
                      <a16:colId xmlns:a16="http://schemas.microsoft.com/office/drawing/2014/main" val="20001"/>
                    </a:ext>
                  </a:extLst>
                </a:gridCol>
                <a:gridCol w="1080908">
                  <a:extLst>
                    <a:ext uri="{9D8B030D-6E8A-4147-A177-3AD203B41FA5}">
                      <a16:colId xmlns:a16="http://schemas.microsoft.com/office/drawing/2014/main" val="20002"/>
                    </a:ext>
                  </a:extLst>
                </a:gridCol>
                <a:gridCol w="1309202">
                  <a:extLst>
                    <a:ext uri="{9D8B030D-6E8A-4147-A177-3AD203B41FA5}">
                      <a16:colId xmlns:a16="http://schemas.microsoft.com/office/drawing/2014/main" val="20003"/>
                    </a:ext>
                  </a:extLst>
                </a:gridCol>
              </a:tblGrid>
              <a:tr h="1065718">
                <a:tc>
                  <a:txBody>
                    <a:bodyPr/>
                    <a:lstStyle/>
                    <a:p>
                      <a:pPr>
                        <a:spcAft>
                          <a:spcPts val="0"/>
                        </a:spcAft>
                      </a:pPr>
                      <a:r>
                        <a:rPr lang="en-GB" sz="2000" dirty="0">
                          <a:effectLst/>
                        </a:rPr>
                        <a:t>Age categories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000" dirty="0" err="1">
                          <a:effectLst/>
                        </a:rPr>
                        <a:t>Anemic</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000" dirty="0">
                          <a:effectLst/>
                        </a:rPr>
                        <a:t> </a:t>
                      </a:r>
                    </a:p>
                    <a:p>
                      <a:pPr algn="ctr">
                        <a:spcAft>
                          <a:spcPts val="0"/>
                        </a:spcAft>
                      </a:pPr>
                      <a:endParaRPr lang="en-GB" sz="2000" dirty="0">
                        <a:effectLst/>
                      </a:endParaRPr>
                    </a:p>
                    <a:p>
                      <a:pPr algn="ctr">
                        <a:spcAft>
                          <a:spcPts val="0"/>
                        </a:spcAft>
                      </a:pPr>
                      <a:r>
                        <a:rPr lang="en-GB" sz="2000" dirty="0">
                          <a:effectLst/>
                        </a:rPr>
                        <a:t>Total</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2000">
                          <a:effectLst/>
                        </a:rPr>
                        <a:t> </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Yes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a:effectLst/>
                        </a:rPr>
                        <a:t>No</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60851">
                <a:tc>
                  <a:txBody>
                    <a:bodyPr/>
                    <a:lstStyle/>
                    <a:p>
                      <a:pPr>
                        <a:spcAft>
                          <a:spcPts val="0"/>
                        </a:spcAft>
                      </a:pPr>
                      <a:r>
                        <a:rPr lang="en-GB" sz="2000" dirty="0">
                          <a:effectLst/>
                        </a:rPr>
                        <a:t>6-23 months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259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169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428</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000" dirty="0">
                          <a:effectLst/>
                        </a:rPr>
                        <a:t>24-59 months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310</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469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779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  example 2</a:t>
            </a:r>
          </a:p>
        </p:txBody>
      </p:sp>
    </p:spTree>
    <p:extLst>
      <p:ext uri="{BB962C8B-B14F-4D97-AF65-F5344CB8AC3E}">
        <p14:creationId xmlns:p14="http://schemas.microsoft.com/office/powerpoint/2010/main" val="1837260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49</a:t>
            </a:fld>
            <a:endParaRPr lang="en-GB" dirty="0">
              <a:solidFill>
                <a:schemeClr val="tx2"/>
              </a:solidFill>
            </a:endParaRPr>
          </a:p>
        </p:txBody>
      </p:sp>
      <p:sp>
        <p:nvSpPr>
          <p:cNvPr id="5" name="Rectangle 4"/>
          <p:cNvSpPr/>
          <p:nvPr/>
        </p:nvSpPr>
        <p:spPr>
          <a:xfrm>
            <a:off x="788682" y="2132856"/>
            <a:ext cx="7959782" cy="1015663"/>
          </a:xfrm>
          <a:prstGeom prst="rect">
            <a:avLst/>
          </a:prstGeom>
          <a:ln w="25400">
            <a:solidFill>
              <a:srgbClr val="C00000"/>
            </a:solidFill>
          </a:ln>
        </p:spPr>
        <p:txBody>
          <a:bodyPr wrap="square">
            <a:spAutoFit/>
          </a:bodyPr>
          <a:lstStyle/>
          <a:p>
            <a:pPr marL="711200" indent="-711200">
              <a:lnSpc>
                <a:spcPct val="150000"/>
              </a:lnSpc>
            </a:pPr>
            <a:r>
              <a:rPr lang="en-GB" sz="2000" dirty="0" err="1"/>
              <a:t>ageAnemic</a:t>
            </a:r>
            <a:r>
              <a:rPr lang="en-GB" sz="2000" dirty="0"/>
              <a:t> &lt;- table(</a:t>
            </a:r>
            <a:r>
              <a:rPr lang="en-GB" sz="2000" dirty="0" err="1"/>
              <a:t>anemic$Child_Agecat</a:t>
            </a:r>
            <a:r>
              <a:rPr lang="en-GB" sz="2000" dirty="0"/>
              <a:t>, </a:t>
            </a:r>
            <a:r>
              <a:rPr lang="en-GB" sz="2000" dirty="0" err="1"/>
              <a:t>anaemic$Child_Anemic</a:t>
            </a:r>
            <a:r>
              <a:rPr lang="en-GB" sz="2000" dirty="0"/>
              <a:t>)</a:t>
            </a:r>
          </a:p>
          <a:p>
            <a:pPr marL="711200" indent="-711200">
              <a:lnSpc>
                <a:spcPct val="150000"/>
              </a:lnSpc>
            </a:pPr>
            <a:r>
              <a:rPr lang="en-GB" sz="2000" dirty="0" err="1"/>
              <a:t>ageAnemic</a:t>
            </a:r>
            <a:endParaRPr lang="en-GB" dirty="0"/>
          </a:p>
        </p:txBody>
      </p:sp>
      <p:sp>
        <p:nvSpPr>
          <p:cNvPr id="6" name="Rectangle 5"/>
          <p:cNvSpPr/>
          <p:nvPr/>
        </p:nvSpPr>
        <p:spPr>
          <a:xfrm>
            <a:off x="1403648" y="4518811"/>
            <a:ext cx="4608512" cy="1477328"/>
          </a:xfrm>
          <a:prstGeom prst="rect">
            <a:avLst/>
          </a:prstGeom>
          <a:ln w="25400">
            <a:solidFill>
              <a:srgbClr val="0070C0"/>
            </a:solidFill>
          </a:ln>
        </p:spPr>
        <p:txBody>
          <a:bodyPr wrap="square">
            <a:spAutoFit/>
          </a:bodyPr>
          <a:lstStyle/>
          <a:p>
            <a:pPr>
              <a:lnSpc>
                <a:spcPct val="150000"/>
              </a:lnSpc>
            </a:pPr>
            <a:r>
              <a:rPr lang="en-GB" sz="2000" dirty="0"/>
              <a:t> 	 	No 	Yes</a:t>
            </a:r>
          </a:p>
          <a:p>
            <a:pPr>
              <a:lnSpc>
                <a:spcPct val="150000"/>
              </a:lnSpc>
            </a:pPr>
            <a:r>
              <a:rPr lang="en-GB" sz="2000" dirty="0"/>
              <a:t>  24-59 months 	469 	310</a:t>
            </a:r>
          </a:p>
          <a:p>
            <a:pPr>
              <a:lnSpc>
                <a:spcPct val="150000"/>
              </a:lnSpc>
            </a:pPr>
            <a:r>
              <a:rPr lang="en-GB" sz="2000" dirty="0"/>
              <a:t>  6-23 months  	169 	259</a:t>
            </a:r>
          </a:p>
        </p:txBody>
      </p:sp>
      <p:sp>
        <p:nvSpPr>
          <p:cNvPr id="7" name="TextBox 6"/>
          <p:cNvSpPr txBox="1"/>
          <p:nvPr/>
        </p:nvSpPr>
        <p:spPr>
          <a:xfrm>
            <a:off x="475781" y="1233489"/>
            <a:ext cx="511256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Construct 2 x2 Contingency table</a:t>
            </a:r>
          </a:p>
        </p:txBody>
      </p:sp>
      <p:sp>
        <p:nvSpPr>
          <p:cNvPr id="8" name="TextBox 7"/>
          <p:cNvSpPr txBox="1"/>
          <p:nvPr/>
        </p:nvSpPr>
        <p:spPr>
          <a:xfrm>
            <a:off x="475781" y="3717031"/>
            <a:ext cx="4608512"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Check the output:</a:t>
            </a:r>
          </a:p>
        </p:txBody>
      </p:sp>
      <p:sp>
        <p:nvSpPr>
          <p:cNvPr id="10"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9982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latin typeface="Calibri" panose="020F0502020204030204" pitchFamily="34" charset="0"/>
                <a:cs typeface="Courier New" panose="02070309020205020404" pitchFamily="49" charset="0"/>
              </a:rPr>
              <a:t>R packages and functions:</a:t>
            </a:r>
          </a:p>
          <a:p>
            <a:pPr lvl="1"/>
            <a:r>
              <a:rPr lang="en-US" sz="2000" dirty="0" err="1">
                <a:latin typeface="Courier New" panose="02070309020205020404" pitchFamily="49" charset="0"/>
                <a:cs typeface="Courier New" panose="02070309020205020404" pitchFamily="49" charset="0"/>
              </a:rPr>
              <a:t>glm</a:t>
            </a:r>
            <a:r>
              <a:rPr lang="en-US" sz="2000" dirty="0">
                <a:latin typeface="Courier New" panose="02070309020205020404" pitchFamily="49" charset="0"/>
                <a:cs typeface="Courier New" panose="02070309020205020404" pitchFamily="49" charset="0"/>
              </a:rPr>
              <a:t>()</a:t>
            </a:r>
          </a:p>
          <a:p>
            <a:pPr lvl="1"/>
            <a:r>
              <a:rPr lang="en-US" sz="2000" dirty="0" err="1">
                <a:latin typeface="Courier New" panose="02070309020205020404" pitchFamily="49" charset="0"/>
                <a:cs typeface="Courier New" panose="02070309020205020404" pitchFamily="49" charset="0"/>
              </a:rPr>
              <a:t>prop.test</a:t>
            </a:r>
            <a:r>
              <a:rPr lang="en-US" sz="2000" dirty="0">
                <a:latin typeface="Courier New" panose="02070309020205020404" pitchFamily="49" charset="0"/>
                <a:cs typeface="Courier New" panose="02070309020205020404" pitchFamily="49" charset="0"/>
              </a:rPr>
              <a:t>()</a:t>
            </a:r>
          </a:p>
          <a:p>
            <a:pPr lvl="1"/>
            <a:r>
              <a:rPr lang="en-US" sz="2000" dirty="0" err="1">
                <a:latin typeface="Courier New" panose="02070309020205020404" pitchFamily="49" charset="0"/>
                <a:cs typeface="Courier New" panose="02070309020205020404" pitchFamily="49" charset="0"/>
              </a:rPr>
              <a:t>bstat</a:t>
            </a:r>
            <a:r>
              <a:rPr lang="en-US" sz="2000" dirty="0">
                <a:latin typeface="Courier New" panose="02070309020205020404" pitchFamily="49" charset="0"/>
                <a:cs typeface="Courier New" panose="02070309020205020404" pitchFamily="49" charset="0"/>
              </a:rPr>
              <a:t>()</a:t>
            </a:r>
          </a:p>
          <a:p>
            <a:pPr lvl="1"/>
            <a:r>
              <a:rPr lang="en-US" sz="200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5</a:t>
            </a:fld>
            <a:endParaRPr lang="en-GB" dirty="0">
              <a:solidFill>
                <a:schemeClr val="tx2"/>
              </a:solidFill>
            </a:endParaRPr>
          </a:p>
        </p:txBody>
      </p:sp>
      <p:sp>
        <p:nvSpPr>
          <p:cNvPr id="8"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Software</a:t>
            </a:r>
          </a:p>
        </p:txBody>
      </p:sp>
    </p:spTree>
    <p:extLst>
      <p:ext uri="{BB962C8B-B14F-4D97-AF65-F5344CB8AC3E}">
        <p14:creationId xmlns:p14="http://schemas.microsoft.com/office/powerpoint/2010/main" val="38556834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50</a:t>
            </a:fld>
            <a:endParaRPr lang="en-GB" dirty="0">
              <a:solidFill>
                <a:schemeClr val="tx2"/>
              </a:solidFill>
            </a:endParaRPr>
          </a:p>
        </p:txBody>
      </p:sp>
      <p:sp>
        <p:nvSpPr>
          <p:cNvPr id="6" name="Rectangle 5"/>
          <p:cNvSpPr/>
          <p:nvPr/>
        </p:nvSpPr>
        <p:spPr>
          <a:xfrm>
            <a:off x="827584" y="1772816"/>
            <a:ext cx="4608512" cy="1477328"/>
          </a:xfrm>
          <a:prstGeom prst="rect">
            <a:avLst/>
          </a:prstGeom>
          <a:ln w="25400">
            <a:solidFill>
              <a:srgbClr val="0070C0"/>
            </a:solidFill>
          </a:ln>
        </p:spPr>
        <p:txBody>
          <a:bodyPr wrap="square">
            <a:spAutoFit/>
          </a:bodyPr>
          <a:lstStyle/>
          <a:p>
            <a:pPr>
              <a:lnSpc>
                <a:spcPct val="150000"/>
              </a:lnSpc>
            </a:pPr>
            <a:r>
              <a:rPr lang="en-GB" sz="2000" dirty="0"/>
              <a:t> 	 	No 	Yes</a:t>
            </a:r>
          </a:p>
          <a:p>
            <a:pPr>
              <a:lnSpc>
                <a:spcPct val="150000"/>
              </a:lnSpc>
            </a:pPr>
            <a:r>
              <a:rPr lang="en-GB" sz="2000" dirty="0"/>
              <a:t>  24-59 months 	469 	310</a:t>
            </a:r>
          </a:p>
          <a:p>
            <a:pPr>
              <a:lnSpc>
                <a:spcPct val="150000"/>
              </a:lnSpc>
            </a:pPr>
            <a:r>
              <a:rPr lang="en-GB" sz="2000" dirty="0"/>
              <a:t>  6-23 months  	169 	259</a:t>
            </a:r>
          </a:p>
        </p:txBody>
      </p:sp>
      <p:sp>
        <p:nvSpPr>
          <p:cNvPr id="7" name="TextBox 6"/>
          <p:cNvSpPr txBox="1"/>
          <p:nvPr/>
        </p:nvSpPr>
        <p:spPr>
          <a:xfrm>
            <a:off x="475781" y="1233489"/>
            <a:ext cx="511256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A  2 x2 Contingency table</a:t>
            </a:r>
          </a:p>
        </p:txBody>
      </p:sp>
      <p:sp>
        <p:nvSpPr>
          <p:cNvPr id="10"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 formulation of the hypotheses</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2082612428"/>
              </p:ext>
            </p:extLst>
          </p:nvPr>
        </p:nvGraphicFramePr>
        <p:xfrm>
          <a:off x="1007604" y="3717032"/>
          <a:ext cx="2544762" cy="900113"/>
        </p:xfrm>
        <a:graphic>
          <a:graphicData uri="http://schemas.openxmlformats.org/presentationml/2006/ole">
            <mc:AlternateContent xmlns:mc="http://schemas.openxmlformats.org/markup-compatibility/2006">
              <mc:Choice xmlns:v="urn:schemas-microsoft-com:vml" Requires="v">
                <p:oleObj spid="_x0000_s111764" name="Vergelijking" r:id="rId3" imgW="1295280" imgH="457200" progId="Equation.3">
                  <p:embed/>
                </p:oleObj>
              </mc:Choice>
              <mc:Fallback>
                <p:oleObj name="Vergelijking" r:id="rId3" imgW="1295280" imgH="457200" progId="Equation.3">
                  <p:embed/>
                  <p:pic>
                    <p:nvPicPr>
                      <p:cNvPr id="0" name="Object 2"/>
                      <p:cNvPicPr>
                        <a:picLocks noGrp="1" noChangeAspect="1" noChangeArrowheads="1"/>
                      </p:cNvPicPr>
                      <p:nvPr/>
                    </p:nvPicPr>
                    <p:blipFill>
                      <a:blip r:embed="rId4"/>
                      <a:srcRect/>
                      <a:stretch>
                        <a:fillRect/>
                      </a:stretch>
                    </p:blipFill>
                    <p:spPr bwMode="auto">
                      <a:xfrm>
                        <a:off x="1007604" y="3717032"/>
                        <a:ext cx="2544762" cy="900113"/>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Grp="1" noChangeAspect="1"/>
          </p:cNvGraphicFramePr>
          <p:nvPr>
            <p:extLst>
              <p:ext uri="{D42A27DB-BD31-4B8C-83A1-F6EECF244321}">
                <p14:modId xmlns:p14="http://schemas.microsoft.com/office/powerpoint/2010/main" val="3277548927"/>
              </p:ext>
            </p:extLst>
          </p:nvPr>
        </p:nvGraphicFramePr>
        <p:xfrm>
          <a:off x="1007604" y="4905152"/>
          <a:ext cx="3319462" cy="900112"/>
        </p:xfrm>
        <a:graphic>
          <a:graphicData uri="http://schemas.openxmlformats.org/presentationml/2006/ole">
            <mc:AlternateContent xmlns:mc="http://schemas.openxmlformats.org/markup-compatibility/2006">
              <mc:Choice xmlns:v="urn:schemas-microsoft-com:vml" Requires="v">
                <p:oleObj spid="_x0000_s111765" name="Vergelijking" r:id="rId5" imgW="1688760" imgH="457200" progId="Equation.3">
                  <p:embed/>
                </p:oleObj>
              </mc:Choice>
              <mc:Fallback>
                <p:oleObj name="Vergelijking" r:id="rId5" imgW="1688760" imgH="457200" progId="Equation.3">
                  <p:embed/>
                  <p:pic>
                    <p:nvPicPr>
                      <p:cNvPr id="0" name="Object 3"/>
                      <p:cNvPicPr>
                        <a:picLocks noGrp="1" noChangeAspect="1" noChangeArrowheads="1"/>
                      </p:cNvPicPr>
                      <p:nvPr/>
                    </p:nvPicPr>
                    <p:blipFill>
                      <a:blip r:embed="rId6"/>
                      <a:srcRect/>
                      <a:stretch>
                        <a:fillRect/>
                      </a:stretch>
                    </p:blipFill>
                    <p:spPr bwMode="auto">
                      <a:xfrm>
                        <a:off x="1007604" y="4905152"/>
                        <a:ext cx="3319462" cy="900112"/>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Grp="1" noChangeAspect="1"/>
          </p:cNvGraphicFramePr>
          <p:nvPr>
            <p:extLst>
              <p:ext uri="{D42A27DB-BD31-4B8C-83A1-F6EECF244321}">
                <p14:modId xmlns:p14="http://schemas.microsoft.com/office/powerpoint/2010/main" val="3724160536"/>
              </p:ext>
            </p:extLst>
          </p:nvPr>
        </p:nvGraphicFramePr>
        <p:xfrm>
          <a:off x="5466680" y="4311091"/>
          <a:ext cx="1497012" cy="900113"/>
        </p:xfrm>
        <a:graphic>
          <a:graphicData uri="http://schemas.openxmlformats.org/presentationml/2006/ole">
            <mc:AlternateContent xmlns:mc="http://schemas.openxmlformats.org/markup-compatibility/2006">
              <mc:Choice xmlns:v="urn:schemas-microsoft-com:vml" Requires="v">
                <p:oleObj spid="_x0000_s111766" name="Vergelijking" r:id="rId7" imgW="761760" imgH="457200" progId="Equation.3">
                  <p:embed/>
                </p:oleObj>
              </mc:Choice>
              <mc:Fallback>
                <p:oleObj name="Vergelijking" r:id="rId7" imgW="761760" imgH="457200" progId="Equation.3">
                  <p:embed/>
                  <p:pic>
                    <p:nvPicPr>
                      <p:cNvPr id="0" name="Object 8"/>
                      <p:cNvPicPr>
                        <a:picLocks noGrp="1" noChangeAspect="1" noChangeArrowheads="1"/>
                      </p:cNvPicPr>
                      <p:nvPr/>
                    </p:nvPicPr>
                    <p:blipFill>
                      <a:blip r:embed="rId8"/>
                      <a:srcRect/>
                      <a:stretch>
                        <a:fillRect/>
                      </a:stretch>
                    </p:blipFill>
                    <p:spPr bwMode="auto">
                      <a:xfrm>
                        <a:off x="5466680" y="4311091"/>
                        <a:ext cx="1497012" cy="900113"/>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ight Brace 11"/>
          <p:cNvSpPr/>
          <p:nvPr/>
        </p:nvSpPr>
        <p:spPr>
          <a:xfrm>
            <a:off x="4752020" y="3717032"/>
            <a:ext cx="396044" cy="2088232"/>
          </a:xfrm>
          <a:prstGeom prst="rightBrace">
            <a:avLst>
              <a:gd name="adj1" fmla="val 53939"/>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159338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51</a:t>
            </a:fld>
            <a:endParaRPr lang="en-GB" dirty="0">
              <a:solidFill>
                <a:schemeClr val="tx2"/>
              </a:solidFill>
            </a:endParaRPr>
          </a:p>
        </p:txBody>
      </p:sp>
      <p:sp>
        <p:nvSpPr>
          <p:cNvPr id="5" name="Rectangle 4"/>
          <p:cNvSpPr/>
          <p:nvPr/>
        </p:nvSpPr>
        <p:spPr>
          <a:xfrm>
            <a:off x="683568" y="2060848"/>
            <a:ext cx="8064896" cy="1237262"/>
          </a:xfrm>
          <a:prstGeom prst="rect">
            <a:avLst/>
          </a:prstGeom>
          <a:ln w="25400">
            <a:solidFill>
              <a:srgbClr val="C00000"/>
            </a:solidFill>
          </a:ln>
        </p:spPr>
        <p:txBody>
          <a:bodyPr wrap="square">
            <a:spAutoFit/>
          </a:bodyPr>
          <a:lstStyle/>
          <a:p>
            <a:pPr marL="711200" indent="-711200">
              <a:lnSpc>
                <a:spcPct val="200000"/>
              </a:lnSpc>
            </a:pPr>
            <a:r>
              <a:rPr lang="en-GB" sz="2000" dirty="0" err="1"/>
              <a:t>RDanemic</a:t>
            </a:r>
            <a:r>
              <a:rPr lang="en-GB" sz="2000" dirty="0"/>
              <a:t> &lt;- </a:t>
            </a:r>
            <a:r>
              <a:rPr lang="en-GB" sz="2000" dirty="0" err="1"/>
              <a:t>prop.test</a:t>
            </a:r>
            <a:r>
              <a:rPr lang="en-GB" sz="2000" dirty="0"/>
              <a:t>(x=</a:t>
            </a:r>
            <a:r>
              <a:rPr lang="en-GB" sz="2000" dirty="0" err="1"/>
              <a:t>ageAnemic</a:t>
            </a:r>
            <a:r>
              <a:rPr lang="en-GB" sz="2000" dirty="0"/>
              <a:t>[,2],  n= </a:t>
            </a:r>
            <a:r>
              <a:rPr lang="en-GB" sz="2000" dirty="0" err="1"/>
              <a:t>rowSums</a:t>
            </a:r>
            <a:r>
              <a:rPr lang="en-GB" sz="2000" dirty="0"/>
              <a:t>(</a:t>
            </a:r>
            <a:r>
              <a:rPr lang="en-GB" sz="2000" dirty="0" err="1"/>
              <a:t>ageAnemic</a:t>
            </a:r>
            <a:r>
              <a:rPr lang="en-GB" sz="2000" dirty="0"/>
              <a:t>) , correct = FALSE)</a:t>
            </a:r>
          </a:p>
        </p:txBody>
      </p:sp>
      <p:sp>
        <p:nvSpPr>
          <p:cNvPr id="7" name="TextBox 6"/>
          <p:cNvSpPr txBox="1"/>
          <p:nvPr/>
        </p:nvSpPr>
        <p:spPr>
          <a:xfrm>
            <a:off x="390735" y="1268760"/>
            <a:ext cx="5700757"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Calculate RD and test for significant results</a:t>
            </a:r>
          </a:p>
        </p:txBody>
      </p:sp>
      <p:sp>
        <p:nvSpPr>
          <p:cNvPr id="8"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
        <p:nvSpPr>
          <p:cNvPr id="4" name="TextBox 3"/>
          <p:cNvSpPr txBox="1"/>
          <p:nvPr/>
        </p:nvSpPr>
        <p:spPr>
          <a:xfrm>
            <a:off x="755576" y="3573016"/>
            <a:ext cx="7992888" cy="2893100"/>
          </a:xfrm>
          <a:prstGeom prst="rect">
            <a:avLst/>
          </a:prstGeom>
          <a:noFill/>
          <a:ln>
            <a:solidFill>
              <a:srgbClr val="0070C0"/>
            </a:solidFill>
            <a:prstDash val="lgDash"/>
          </a:ln>
        </p:spPr>
        <p:txBody>
          <a:bodyPr wrap="square" rtlCol="0">
            <a:spAutoFit/>
          </a:bodyPr>
          <a:lstStyle/>
          <a:p>
            <a:r>
              <a:rPr lang="en-US" sz="1400" dirty="0">
                <a:latin typeface="Courier New" panose="02070309020205020404" pitchFamily="49" charset="0"/>
                <a:cs typeface="Courier New" panose="02070309020205020404" pitchFamily="49" charset="0"/>
              </a:rPr>
              <a:t>&gt; </a:t>
            </a:r>
            <a:r>
              <a:rPr lang="en-US" sz="1400" dirty="0" err="1">
                <a:latin typeface="Courier New" panose="02070309020205020404" pitchFamily="49" charset="0"/>
                <a:cs typeface="Courier New" panose="02070309020205020404" pitchFamily="49" charset="0"/>
              </a:rPr>
              <a:t>RDanemic</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2-sample test for equality of proportions without continuity</a:t>
            </a:r>
          </a:p>
          <a:p>
            <a:r>
              <a:rPr lang="en-US" sz="1400" dirty="0">
                <a:latin typeface="Courier New" panose="02070309020205020404" pitchFamily="49" charset="0"/>
                <a:cs typeface="Courier New" panose="02070309020205020404" pitchFamily="49" charset="0"/>
              </a:rPr>
              <a:t>        correction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data:  </a:t>
            </a:r>
            <a:r>
              <a:rPr lang="en-US" sz="1400" dirty="0" err="1">
                <a:latin typeface="Courier New" panose="02070309020205020404" pitchFamily="49" charset="0"/>
                <a:cs typeface="Courier New" panose="02070309020205020404" pitchFamily="49" charset="0"/>
              </a:rPr>
              <a:t>ageAnemic</a:t>
            </a:r>
            <a:r>
              <a:rPr lang="en-US" sz="1400" dirty="0">
                <a:latin typeface="Courier New" panose="02070309020205020404" pitchFamily="49" charset="0"/>
                <a:cs typeface="Courier New" panose="02070309020205020404" pitchFamily="49" charset="0"/>
              </a:rPr>
              <a:t>[, 2] out of </a:t>
            </a:r>
            <a:r>
              <a:rPr lang="en-US" sz="1400" dirty="0" err="1">
                <a:latin typeface="Courier New" panose="02070309020205020404" pitchFamily="49" charset="0"/>
                <a:cs typeface="Courier New" panose="02070309020205020404" pitchFamily="49" charset="0"/>
              </a:rPr>
              <a:t>rowSums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ageAnemic</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X-squared = 47.5894, </a:t>
            </a:r>
            <a:r>
              <a:rPr lang="en-US" sz="1400" dirty="0" err="1">
                <a:latin typeface="Courier New" panose="02070309020205020404" pitchFamily="49" charset="0"/>
                <a:cs typeface="Courier New" panose="02070309020205020404" pitchFamily="49" charset="0"/>
              </a:rPr>
              <a:t>df</a:t>
            </a:r>
            <a:r>
              <a:rPr lang="en-US" sz="1400" dirty="0">
                <a:latin typeface="Courier New" panose="02070309020205020404" pitchFamily="49" charset="0"/>
                <a:cs typeface="Courier New" panose="02070309020205020404" pitchFamily="49" charset="0"/>
              </a:rPr>
              <a:t> = 1, p-value = 5.255e-12</a:t>
            </a:r>
          </a:p>
          <a:p>
            <a:r>
              <a:rPr lang="en-US" sz="1400" dirty="0">
                <a:latin typeface="Courier New" panose="02070309020205020404" pitchFamily="49" charset="0"/>
                <a:cs typeface="Courier New" panose="02070309020205020404" pitchFamily="49" charset="0"/>
              </a:rPr>
              <a:t>alternative hypothesis: </a:t>
            </a:r>
            <a:r>
              <a:rPr lang="en-US" sz="1400" dirty="0" err="1">
                <a:latin typeface="Courier New" panose="02070309020205020404" pitchFamily="49" charset="0"/>
                <a:cs typeface="Courier New" panose="02070309020205020404" pitchFamily="49" charset="0"/>
              </a:rPr>
              <a:t>two.sided</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95 percent confidence interval:</a:t>
            </a:r>
          </a:p>
          <a:p>
            <a:r>
              <a:rPr lang="en-US" sz="1400" dirty="0">
                <a:latin typeface="Courier New" panose="02070309020205020404" pitchFamily="49" charset="0"/>
                <a:cs typeface="Courier New" panose="02070309020205020404" pitchFamily="49" charset="0"/>
              </a:rPr>
              <a:t> -0.2648663 -0.1495219</a:t>
            </a:r>
          </a:p>
          <a:p>
            <a:r>
              <a:rPr lang="en-US" sz="1400" dirty="0">
                <a:latin typeface="Courier New" panose="02070309020205020404" pitchFamily="49" charset="0"/>
                <a:cs typeface="Courier New" panose="02070309020205020404" pitchFamily="49" charset="0"/>
              </a:rPr>
              <a:t>sample estimates:</a:t>
            </a:r>
          </a:p>
          <a:p>
            <a:r>
              <a:rPr lang="en-US" sz="1400" dirty="0">
                <a:latin typeface="Courier New" panose="02070309020205020404" pitchFamily="49" charset="0"/>
                <a:cs typeface="Courier New" panose="02070309020205020404" pitchFamily="49" charset="0"/>
              </a:rPr>
              <a:t>   prop 1    prop 2 </a:t>
            </a:r>
          </a:p>
          <a:p>
            <a:r>
              <a:rPr lang="en-US" sz="1400" dirty="0">
                <a:latin typeface="Courier New" panose="02070309020205020404" pitchFamily="49" charset="0"/>
                <a:cs typeface="Courier New" panose="02070309020205020404" pitchFamily="49" charset="0"/>
              </a:rPr>
              <a:t>0.3979461 0.6051402 </a:t>
            </a:r>
            <a:endParaRPr lang="nl-BE"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37972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52</a:t>
            </a:fld>
            <a:endParaRPr lang="en-GB" dirty="0">
              <a:solidFill>
                <a:schemeClr val="tx2"/>
              </a:solidFill>
            </a:endParaRPr>
          </a:p>
        </p:txBody>
      </p:sp>
      <p:sp>
        <p:nvSpPr>
          <p:cNvPr id="5" name="Rectangle 4"/>
          <p:cNvSpPr/>
          <p:nvPr/>
        </p:nvSpPr>
        <p:spPr>
          <a:xfrm>
            <a:off x="683568" y="2060848"/>
            <a:ext cx="8064896" cy="3170099"/>
          </a:xfrm>
          <a:prstGeom prst="rect">
            <a:avLst/>
          </a:prstGeom>
          <a:ln w="25400">
            <a:solidFill>
              <a:srgbClr val="C00000"/>
            </a:solidFill>
          </a:ln>
        </p:spPr>
        <p:txBody>
          <a:bodyPr wrap="square">
            <a:spAutoFit/>
          </a:bodyPr>
          <a:lstStyle/>
          <a:p>
            <a:pPr marL="711200" indent="-711200">
              <a:lnSpc>
                <a:spcPct val="200000"/>
              </a:lnSpc>
            </a:pPr>
            <a:r>
              <a:rPr lang="en-GB" sz="2000" dirty="0" err="1"/>
              <a:t>RDanemic</a:t>
            </a:r>
            <a:r>
              <a:rPr lang="en-GB" sz="2000" dirty="0"/>
              <a:t> &lt;- </a:t>
            </a:r>
            <a:r>
              <a:rPr lang="en-GB" sz="2000" dirty="0" err="1"/>
              <a:t>prop.test</a:t>
            </a:r>
            <a:r>
              <a:rPr lang="en-GB" sz="2000" dirty="0"/>
              <a:t>(x=</a:t>
            </a:r>
            <a:r>
              <a:rPr lang="en-GB" sz="2000" dirty="0" err="1"/>
              <a:t>ageAnemic</a:t>
            </a:r>
            <a:r>
              <a:rPr lang="en-GB" sz="2000" dirty="0"/>
              <a:t>[,2],  n= </a:t>
            </a:r>
            <a:r>
              <a:rPr lang="en-GB" sz="2000" dirty="0" err="1"/>
              <a:t>rowSums</a:t>
            </a:r>
            <a:r>
              <a:rPr lang="en-GB" sz="2000" dirty="0"/>
              <a:t>(</a:t>
            </a:r>
            <a:r>
              <a:rPr lang="en-GB" sz="2000" dirty="0" err="1"/>
              <a:t>ageAnemic</a:t>
            </a:r>
            <a:r>
              <a:rPr lang="en-GB" sz="2000" dirty="0"/>
              <a:t>) , correct = FALSE)</a:t>
            </a:r>
          </a:p>
          <a:p>
            <a:pPr marL="711200" indent="-711200">
              <a:lnSpc>
                <a:spcPct val="200000"/>
              </a:lnSpc>
            </a:pPr>
            <a:r>
              <a:rPr lang="en-GB" sz="2000" dirty="0"/>
              <a:t>RD &lt;- round(- diff(</a:t>
            </a:r>
            <a:r>
              <a:rPr lang="en-GB" sz="2000" dirty="0" err="1"/>
              <a:t>RDanemic$estimate</a:t>
            </a:r>
            <a:r>
              <a:rPr lang="en-GB" sz="2000" dirty="0"/>
              <a:t>),3)</a:t>
            </a:r>
          </a:p>
          <a:p>
            <a:pPr marL="711200" indent="-711200">
              <a:lnSpc>
                <a:spcPct val="200000"/>
              </a:lnSpc>
            </a:pPr>
            <a:r>
              <a:rPr lang="en-GB" sz="2000" dirty="0"/>
              <a:t>RDCI &lt;- round(RDanemic$"conf.int",3)</a:t>
            </a:r>
          </a:p>
          <a:p>
            <a:pPr marL="711200" indent="-711200">
              <a:lnSpc>
                <a:spcPct val="200000"/>
              </a:lnSpc>
            </a:pPr>
            <a:r>
              <a:rPr lang="en-GB" sz="2000" dirty="0" err="1"/>
              <a:t>RDpvalue</a:t>
            </a:r>
            <a:r>
              <a:rPr lang="en-GB" sz="2000" dirty="0"/>
              <a:t> &lt;- round(RDanemic$"p.value",4)</a:t>
            </a:r>
            <a:endParaRPr lang="en-GB" dirty="0"/>
          </a:p>
        </p:txBody>
      </p:sp>
      <p:sp>
        <p:nvSpPr>
          <p:cNvPr id="7" name="TextBox 6"/>
          <p:cNvSpPr txBox="1"/>
          <p:nvPr/>
        </p:nvSpPr>
        <p:spPr>
          <a:xfrm>
            <a:off x="390735" y="1268760"/>
            <a:ext cx="5700757"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Calculate RD and test for significant results</a:t>
            </a:r>
          </a:p>
        </p:txBody>
      </p:sp>
      <p:sp>
        <p:nvSpPr>
          <p:cNvPr id="8" name="Title 1"/>
          <p:cNvSpPr txBox="1">
            <a:spLocks/>
          </p:cNvSpPr>
          <p:nvPr/>
        </p:nvSpPr>
        <p:spPr>
          <a:xfrm>
            <a:off x="1007604" y="260648"/>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113657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53</a:t>
            </a:fld>
            <a:endParaRPr lang="en-GB" dirty="0">
              <a:solidFill>
                <a:schemeClr val="tx2"/>
              </a:solidFill>
            </a:endParaRPr>
          </a:p>
        </p:txBody>
      </p:sp>
      <p:sp>
        <p:nvSpPr>
          <p:cNvPr id="7" name="TextBox 6"/>
          <p:cNvSpPr txBox="1"/>
          <p:nvPr/>
        </p:nvSpPr>
        <p:spPr>
          <a:xfrm>
            <a:off x="390735" y="1268760"/>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Results</a:t>
            </a:r>
          </a:p>
        </p:txBody>
      </p:sp>
      <p:sp>
        <p:nvSpPr>
          <p:cNvPr id="8" name="Rectangle 7"/>
          <p:cNvSpPr/>
          <p:nvPr/>
        </p:nvSpPr>
        <p:spPr>
          <a:xfrm>
            <a:off x="755576" y="2060848"/>
            <a:ext cx="6477768" cy="1477328"/>
          </a:xfrm>
          <a:prstGeom prst="rect">
            <a:avLst/>
          </a:prstGeom>
          <a:ln w="25400">
            <a:solidFill>
              <a:srgbClr val="0070C0"/>
            </a:solidFill>
          </a:ln>
        </p:spPr>
        <p:txBody>
          <a:bodyPr wrap="square">
            <a:spAutoFit/>
          </a:bodyPr>
          <a:lstStyle/>
          <a:p>
            <a:pPr marL="342900" indent="-342900">
              <a:lnSpc>
                <a:spcPct val="150000"/>
              </a:lnSpc>
              <a:buFont typeface="Wingdings" panose="05000000000000000000" pitchFamily="2" charset="2"/>
              <a:buChar char="Ø"/>
            </a:pPr>
            <a:r>
              <a:rPr lang="fr-FR" sz="2000" dirty="0"/>
              <a:t>RD =  -0.207 </a:t>
            </a:r>
          </a:p>
          <a:p>
            <a:pPr marL="342900" indent="-342900">
              <a:lnSpc>
                <a:spcPct val="150000"/>
              </a:lnSpc>
              <a:buFont typeface="Wingdings" panose="05000000000000000000" pitchFamily="2" charset="2"/>
              <a:buChar char="Ø"/>
            </a:pPr>
            <a:r>
              <a:rPr lang="fr-FR" sz="2000" dirty="0"/>
              <a:t>95% Confidence interval =  (-0.265;  -0.150)</a:t>
            </a:r>
          </a:p>
          <a:p>
            <a:pPr marL="342900" indent="-342900">
              <a:lnSpc>
                <a:spcPct val="150000"/>
              </a:lnSpc>
              <a:buFont typeface="Wingdings" panose="05000000000000000000" pitchFamily="2" charset="2"/>
              <a:buChar char="Ø"/>
            </a:pPr>
            <a:r>
              <a:rPr lang="fr-FR" sz="2000" dirty="0"/>
              <a:t>P value =  &lt; 0.0001</a:t>
            </a:r>
            <a:endParaRPr lang="fr-FR" sz="2000" b="1" dirty="0">
              <a:solidFill>
                <a:srgbClr val="FF0000"/>
              </a:solidFill>
            </a:endParaRPr>
          </a:p>
        </p:txBody>
      </p:sp>
      <p:sp>
        <p:nvSpPr>
          <p:cNvPr id="9" name="TextBox 8"/>
          <p:cNvSpPr txBox="1"/>
          <p:nvPr/>
        </p:nvSpPr>
        <p:spPr>
          <a:xfrm>
            <a:off x="390735" y="4103548"/>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Interpretation</a:t>
            </a:r>
          </a:p>
        </p:txBody>
      </p:sp>
      <p:sp>
        <p:nvSpPr>
          <p:cNvPr id="6" name="TextBox 5"/>
          <p:cNvSpPr txBox="1"/>
          <p:nvPr/>
        </p:nvSpPr>
        <p:spPr>
          <a:xfrm>
            <a:off x="791501" y="4725144"/>
            <a:ext cx="7920880" cy="1553054"/>
          </a:xfrm>
          <a:prstGeom prst="rect">
            <a:avLst/>
          </a:prstGeom>
          <a:noFill/>
        </p:spPr>
        <p:txBody>
          <a:bodyPr wrap="square" rtlCol="0">
            <a:spAutoFit/>
          </a:bodyPr>
          <a:lstStyle/>
          <a:p>
            <a:pPr>
              <a:lnSpc>
                <a:spcPct val="150000"/>
              </a:lnSpc>
            </a:pPr>
            <a:r>
              <a:rPr lang="en-GB" sz="2200" dirty="0"/>
              <a:t>There is a significant association between child age and anaemia. Younger children have 20.7% more risk of anaemia than younger children. </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Risk Difference</a:t>
            </a:r>
          </a:p>
        </p:txBody>
      </p:sp>
    </p:spTree>
    <p:extLst>
      <p:ext uri="{BB962C8B-B14F-4D97-AF65-F5344CB8AC3E}">
        <p14:creationId xmlns:p14="http://schemas.microsoft.com/office/powerpoint/2010/main" val="939958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nl-BE" dirty="0"/>
          </a:p>
        </p:txBody>
      </p:sp>
      <p:sp>
        <p:nvSpPr>
          <p:cNvPr id="5" name="Subtitle 4"/>
          <p:cNvSpPr>
            <a:spLocks noGrp="1"/>
          </p:cNvSpPr>
          <p:nvPr>
            <p:ph type="subTitle" idx="1"/>
          </p:nvPr>
        </p:nvSpPr>
        <p:spPr/>
        <p:txBody>
          <a:bodyPr/>
          <a:lstStyle/>
          <a:p>
            <a:r>
              <a:rPr lang="en-GB" dirty="0">
                <a:solidFill>
                  <a:schemeClr val="tx1"/>
                </a:solidFill>
              </a:rPr>
              <a:t>Relative Risk (RR)</a:t>
            </a:r>
          </a:p>
          <a:p>
            <a:endParaRPr lang="nl-BE" dirty="0"/>
          </a:p>
        </p:txBody>
      </p:sp>
      <p:sp>
        <p:nvSpPr>
          <p:cNvPr id="2" name="Date Placeholder 1"/>
          <p:cNvSpPr>
            <a:spLocks noGrp="1"/>
          </p:cNvSpPr>
          <p:nvPr>
            <p:ph type="dt" sz="half" idx="10"/>
          </p:nvPr>
        </p:nvSpPr>
        <p:spPr/>
        <p:txBody>
          <a:bodyPr/>
          <a:lstStyle/>
          <a:p>
            <a:endParaRPr lang="en-GB" dirty="0"/>
          </a:p>
        </p:txBody>
      </p:sp>
      <p:sp>
        <p:nvSpPr>
          <p:cNvPr id="3" name="Slide Number Placeholder 2"/>
          <p:cNvSpPr>
            <a:spLocks noGrp="1"/>
          </p:cNvSpPr>
          <p:nvPr>
            <p:ph type="sldNum" sz="quarter" idx="12"/>
          </p:nvPr>
        </p:nvSpPr>
        <p:spPr/>
        <p:txBody>
          <a:bodyPr/>
          <a:lstStyle/>
          <a:p>
            <a:fld id="{027F8F33-E833-410C-86D4-1EA22AEB9AFA}" type="slidenum">
              <a:rPr lang="en-GB" smtClean="0"/>
              <a:t>54</a:t>
            </a:fld>
            <a:endParaRPr lang="en-GB"/>
          </a:p>
        </p:txBody>
      </p:sp>
    </p:spTree>
    <p:extLst>
      <p:ext uri="{BB962C8B-B14F-4D97-AF65-F5344CB8AC3E}">
        <p14:creationId xmlns:p14="http://schemas.microsoft.com/office/powerpoint/2010/main" val="1233704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23006806"/>
              </p:ext>
            </p:extLst>
          </p:nvPr>
        </p:nvGraphicFramePr>
        <p:xfrm>
          <a:off x="539552" y="3068960"/>
          <a:ext cx="5112568" cy="2448271"/>
        </p:xfrm>
        <a:graphic>
          <a:graphicData uri="http://schemas.openxmlformats.org/drawingml/2006/table">
            <a:tbl>
              <a:tblPr firstRow="1" firstCol="1" bandRow="1">
                <a:tableStyleId>{2D5ABB26-0587-4C30-8999-92F81FD0307C}</a:tableStyleId>
              </a:tblPr>
              <a:tblGrid>
                <a:gridCol w="1872207">
                  <a:extLst>
                    <a:ext uri="{9D8B030D-6E8A-4147-A177-3AD203B41FA5}">
                      <a16:colId xmlns:a16="http://schemas.microsoft.com/office/drawing/2014/main" val="20000"/>
                    </a:ext>
                  </a:extLst>
                </a:gridCol>
                <a:gridCol w="850251">
                  <a:extLst>
                    <a:ext uri="{9D8B030D-6E8A-4147-A177-3AD203B41FA5}">
                      <a16:colId xmlns:a16="http://schemas.microsoft.com/office/drawing/2014/main" val="20001"/>
                    </a:ext>
                  </a:extLst>
                </a:gridCol>
                <a:gridCol w="1080908">
                  <a:extLst>
                    <a:ext uri="{9D8B030D-6E8A-4147-A177-3AD203B41FA5}">
                      <a16:colId xmlns:a16="http://schemas.microsoft.com/office/drawing/2014/main" val="20002"/>
                    </a:ext>
                  </a:extLst>
                </a:gridCol>
                <a:gridCol w="1309202">
                  <a:extLst>
                    <a:ext uri="{9D8B030D-6E8A-4147-A177-3AD203B41FA5}">
                      <a16:colId xmlns:a16="http://schemas.microsoft.com/office/drawing/2014/main" val="20003"/>
                    </a:ext>
                  </a:extLst>
                </a:gridCol>
              </a:tblGrid>
              <a:tr h="1065718">
                <a:tc>
                  <a:txBody>
                    <a:bodyPr/>
                    <a:lstStyle/>
                    <a:p>
                      <a:pPr>
                        <a:spcAft>
                          <a:spcPts val="0"/>
                        </a:spcAft>
                      </a:pPr>
                      <a:endParaRPr lang="en-GB" sz="2200" dirty="0">
                        <a:effectLst/>
                      </a:endParaRPr>
                    </a:p>
                    <a:p>
                      <a:pPr>
                        <a:spcAft>
                          <a:spcPts val="0"/>
                        </a:spcAft>
                      </a:pPr>
                      <a:r>
                        <a:rPr lang="en-GB" sz="2200" dirty="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err="1">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a:effectLst/>
                        </a:rPr>
                        <a:t> </a:t>
                      </a:r>
                    </a:p>
                    <a:p>
                      <a:pPr algn="ctr">
                        <a:spcAft>
                          <a:spcPts val="0"/>
                        </a:spcAft>
                      </a:pPr>
                      <a:r>
                        <a:rPr lang="en-GB" sz="2200">
                          <a:effectLst/>
                        </a:rPr>
                        <a:t>Total</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2200">
                          <a:effectLst/>
                        </a:rPr>
                        <a:t> </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60851">
                <a:tc>
                  <a:txBody>
                    <a:bodyPr/>
                    <a:lstStyle/>
                    <a:p>
                      <a:pPr>
                        <a:spcAft>
                          <a:spcPts val="0"/>
                        </a:spcAft>
                      </a:pPr>
                      <a:r>
                        <a:rPr lang="en-GB" sz="2200" dirty="0">
                          <a:effectLst/>
                        </a:rPr>
                        <a:t>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326</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360</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686</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243</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278</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200" dirty="0">
                          <a:effectLst/>
                        </a:rPr>
                        <a:t>521</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 name="TextBox 9"/>
          <p:cNvSpPr txBox="1"/>
          <p:nvPr/>
        </p:nvSpPr>
        <p:spPr>
          <a:xfrm>
            <a:off x="467544" y="1412776"/>
            <a:ext cx="8280920" cy="1045223"/>
          </a:xfrm>
          <a:prstGeom prst="rect">
            <a:avLst/>
          </a:prstGeom>
          <a:noFill/>
        </p:spPr>
        <p:txBody>
          <a:bodyPr wrap="square" rtlCol="0">
            <a:spAutoFit/>
          </a:bodyPr>
          <a:lstStyle/>
          <a:p>
            <a:pPr>
              <a:lnSpc>
                <a:spcPct val="150000"/>
              </a:lnSpc>
            </a:pPr>
            <a:r>
              <a:rPr lang="en-GB" sz="2200" dirty="0"/>
              <a:t>Suppose we want to estimate Relative Risk (RR) for occurrence of anaemia among boys and girls.</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
        <p:nvSpPr>
          <p:cNvPr id="15" name="Date Placeholder 2"/>
          <p:cNvSpPr>
            <a:spLocks noGrp="1"/>
          </p:cNvSpPr>
          <p:nvPr>
            <p:ph type="dt" sz="half" idx="10"/>
          </p:nvPr>
        </p:nvSpPr>
        <p:spPr/>
        <p:txBody>
          <a:bodyPr/>
          <a:lstStyle/>
          <a:p>
            <a:endParaRPr lang="en-GB" dirty="0"/>
          </a:p>
        </p:txBody>
      </p:sp>
      <p:sp>
        <p:nvSpPr>
          <p:cNvPr id="14" name="Slide Number Placeholder 1"/>
          <p:cNvSpPr>
            <a:spLocks noGrp="1"/>
          </p:cNvSpPr>
          <p:nvPr>
            <p:ph type="sldNum" sz="quarter" idx="12"/>
          </p:nvPr>
        </p:nvSpPr>
        <p:spPr/>
        <p:txBody>
          <a:bodyPr/>
          <a:lstStyle/>
          <a:p>
            <a:fld id="{027F8F33-E833-410C-86D4-1EA22AEB9AFA}" type="slidenum">
              <a:rPr lang="en-GB" smtClean="0">
                <a:solidFill>
                  <a:schemeClr val="tx2"/>
                </a:solidFill>
              </a:rPr>
              <a:t>55</a:t>
            </a:fld>
            <a:endParaRPr lang="en-GB" dirty="0">
              <a:solidFill>
                <a:schemeClr val="tx2"/>
              </a:solidFill>
            </a:endParaRPr>
          </a:p>
        </p:txBody>
      </p:sp>
      <p:graphicFrame>
        <p:nvGraphicFramePr>
          <p:cNvPr id="3" name="Object 2"/>
          <p:cNvGraphicFramePr>
            <a:graphicFrameLocks noGrp="1" noChangeAspect="1"/>
          </p:cNvGraphicFramePr>
          <p:nvPr>
            <p:extLst>
              <p:ext uri="{D42A27DB-BD31-4B8C-83A1-F6EECF244321}">
                <p14:modId xmlns:p14="http://schemas.microsoft.com/office/powerpoint/2010/main" val="4026568381"/>
              </p:ext>
            </p:extLst>
          </p:nvPr>
        </p:nvGraphicFramePr>
        <p:xfrm>
          <a:off x="6372200" y="3933056"/>
          <a:ext cx="1573212" cy="850900"/>
        </p:xfrm>
        <a:graphic>
          <a:graphicData uri="http://schemas.openxmlformats.org/presentationml/2006/ole">
            <mc:AlternateContent xmlns:mc="http://schemas.openxmlformats.org/markup-compatibility/2006">
              <mc:Choice xmlns:v="urn:schemas-microsoft-com:vml" Requires="v">
                <p:oleObj spid="_x0000_s57460" name="Vergelijking" r:id="rId3" imgW="799920" imgH="431640" progId="Equation.3">
                  <p:embed/>
                </p:oleObj>
              </mc:Choice>
              <mc:Fallback>
                <p:oleObj name="Vergelijking" r:id="rId3" imgW="799920" imgH="431640" progId="Equation.3">
                  <p:embed/>
                  <p:pic>
                    <p:nvPicPr>
                      <p:cNvPr id="0" name="Object 1"/>
                      <p:cNvPicPr>
                        <a:picLocks noGrp="1" noChangeAspect="1" noChangeArrowheads="1"/>
                      </p:cNvPicPr>
                      <p:nvPr/>
                    </p:nvPicPr>
                    <p:blipFill>
                      <a:blip r:embed="rId4"/>
                      <a:srcRect/>
                      <a:stretch>
                        <a:fillRect/>
                      </a:stretch>
                    </p:blipFill>
                    <p:spPr bwMode="auto">
                      <a:xfrm>
                        <a:off x="6372200" y="3933056"/>
                        <a:ext cx="1573212" cy="85090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72094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56</a:t>
            </a:fld>
            <a:endParaRPr lang="en-GB" dirty="0">
              <a:solidFill>
                <a:schemeClr val="tx2"/>
              </a:solidFill>
            </a:endParaRPr>
          </a:p>
        </p:txBody>
      </p:sp>
      <mc:AlternateContent xmlns:mc="http://schemas.openxmlformats.org/markup-compatibility/2006" xmlns:a14="http://schemas.microsoft.com/office/drawing/2010/main">
        <mc:Choice Requires="a14">
          <p:sp>
            <p:nvSpPr>
              <p:cNvPr id="10" name="TextBox 9"/>
              <p:cNvSpPr txBox="1"/>
              <p:nvPr/>
            </p:nvSpPr>
            <p:spPr>
              <a:xfrm>
                <a:off x="467544" y="1412776"/>
                <a:ext cx="7344816" cy="645754"/>
              </a:xfrm>
              <a:prstGeom prst="rect">
                <a:avLst/>
              </a:prstGeom>
              <a:noFill/>
            </p:spPr>
            <p:txBody>
              <a:bodyPr wrap="square" rtlCol="0">
                <a:spAutoFit/>
              </a:bodyPr>
              <a:lstStyle/>
              <a:p>
                <a:pPr marL="285750" indent="-285750">
                  <a:buClr>
                    <a:schemeClr val="tx2"/>
                  </a:buClr>
                  <a:buFont typeface="Arial" panose="020B0604020202020204" pitchFamily="34" charset="0"/>
                  <a:buChar char="•"/>
                </a:pPr>
                <a14:m>
                  <m:oMath xmlns:m="http://schemas.openxmlformats.org/officeDocument/2006/math">
                    <m:r>
                      <a:rPr lang="en-GB" sz="2200" b="0" i="1" smtClean="0">
                        <a:latin typeface="Cambria Math"/>
                      </a:rPr>
                      <m:t>𝑅𝑒𝑙𝑎𝑡𝑖𝑣𝑒</m:t>
                    </m:r>
                    <m:r>
                      <a:rPr lang="en-GB" sz="2200" b="0" i="1" smtClean="0">
                        <a:latin typeface="Cambria Math"/>
                      </a:rPr>
                      <m:t> </m:t>
                    </m:r>
                    <m:r>
                      <a:rPr lang="en-GB" sz="2200" b="0" i="1" smtClean="0">
                        <a:latin typeface="Cambria Math"/>
                      </a:rPr>
                      <m:t>𝑅𝑖𝑠𝑘</m:t>
                    </m:r>
                    <m:r>
                      <a:rPr lang="en-GB" sz="2200" b="0" i="1" smtClean="0">
                        <a:latin typeface="Cambria Math"/>
                      </a:rPr>
                      <m:t> </m:t>
                    </m:r>
                    <m:d>
                      <m:dPr>
                        <m:ctrlPr>
                          <a:rPr lang="en-GB" sz="2200" b="0" i="1" smtClean="0">
                            <a:latin typeface="Cambria Math" panose="02040503050406030204" pitchFamily="18" charset="0"/>
                          </a:rPr>
                        </m:ctrlPr>
                      </m:dPr>
                      <m:e>
                        <m:r>
                          <a:rPr lang="en-GB" sz="2200" b="0" i="1" smtClean="0">
                            <a:latin typeface="Cambria Math"/>
                          </a:rPr>
                          <m:t>𝑅𝑅</m:t>
                        </m:r>
                      </m:e>
                    </m:d>
                    <m:r>
                      <a:rPr lang="en-GB" sz="2200" b="0" i="1" smtClean="0">
                        <a:latin typeface="Cambria Math"/>
                      </a:rPr>
                      <m:t>= </m:t>
                    </m:r>
                    <m:f>
                      <m:fPr>
                        <m:ctrlPr>
                          <a:rPr lang="en-GB" sz="2200" b="0" i="1" smtClean="0">
                            <a:latin typeface="Cambria Math" panose="02040503050406030204" pitchFamily="18" charset="0"/>
                          </a:rPr>
                        </m:ctrlPr>
                      </m:fPr>
                      <m:num>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i="1">
                                <a:latin typeface="Cambria Math"/>
                              </a:rPr>
                              <m:t>1</m:t>
                            </m:r>
                          </m:sub>
                        </m:sSub>
                      </m:num>
                      <m:den>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2</m:t>
                            </m:r>
                          </m:sub>
                        </m:sSub>
                      </m:den>
                    </m:f>
                  </m:oMath>
                </a14:m>
                <a:endParaRPr lang="en-GB"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67544" y="1412776"/>
                <a:ext cx="7344816" cy="645754"/>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771800" y="2276872"/>
                <a:ext cx="3341236" cy="785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i="1">
                              <a:latin typeface="Cambria Math"/>
                            </a:rPr>
                            <m:t>1</m:t>
                          </m:r>
                        </m:sub>
                      </m:sSub>
                      <m:r>
                        <a:rPr lang="en-GB" sz="2200" b="0" i="1" smtClean="0">
                          <a:latin typeface="Cambria Math"/>
                        </a:rPr>
                        <m:t>= </m:t>
                      </m:r>
                      <m:f>
                        <m:fPr>
                          <m:ctrlPr>
                            <a:rPr lang="en-GB" sz="2200" b="0" i="1" smtClean="0">
                              <a:latin typeface="Cambria Math" panose="02040503050406030204" pitchFamily="18" charset="0"/>
                            </a:rPr>
                          </m:ctrlPr>
                        </m:fPr>
                        <m:num>
                          <m:sSub>
                            <m:sSubPr>
                              <m:ctrlPr>
                                <a:rPr lang="en-GB" sz="2200" b="0" i="1" smtClean="0">
                                  <a:latin typeface="Cambria Math" panose="02040503050406030204" pitchFamily="18" charset="0"/>
                                </a:rPr>
                              </m:ctrlPr>
                            </m:sSubPr>
                            <m:e>
                              <m:r>
                                <a:rPr lang="en-GB" sz="2200" b="0" i="1" smtClean="0">
                                  <a:latin typeface="Cambria Math"/>
                                </a:rPr>
                                <m:t>𝑛</m:t>
                              </m:r>
                            </m:e>
                            <m:sub>
                              <m:r>
                                <a:rPr lang="en-GB" sz="2200" b="0" i="1" smtClean="0">
                                  <a:latin typeface="Cambria Math"/>
                                </a:rPr>
                                <m:t>11</m:t>
                              </m:r>
                            </m:sub>
                          </m:sSub>
                        </m:num>
                        <m:den>
                          <m:sSub>
                            <m:sSubPr>
                              <m:ctrlPr>
                                <a:rPr lang="en-GB" sz="2200" b="0" i="1" smtClean="0">
                                  <a:latin typeface="Cambria Math" panose="02040503050406030204" pitchFamily="18" charset="0"/>
                                </a:rPr>
                              </m:ctrlPr>
                            </m:sSubPr>
                            <m:e>
                              <m:r>
                                <a:rPr lang="en-GB" sz="2200" b="0" i="1" smtClean="0">
                                  <a:latin typeface="Cambria Math"/>
                                </a:rPr>
                                <m:t>𝑛</m:t>
                              </m:r>
                            </m:e>
                            <m:sub>
                              <m:r>
                                <a:rPr lang="en-GB" sz="2200" b="0" i="1" smtClean="0">
                                  <a:latin typeface="Cambria Math"/>
                                </a:rPr>
                                <m:t>1+</m:t>
                              </m:r>
                            </m:sub>
                          </m:sSub>
                        </m:den>
                      </m:f>
                      <m:r>
                        <a:rPr lang="en-GB" sz="2200" b="0" i="1" smtClean="0">
                          <a:latin typeface="Cambria Math"/>
                        </a:rPr>
                        <m:t>= </m:t>
                      </m:r>
                      <m:f>
                        <m:fPr>
                          <m:ctrlPr>
                            <a:rPr lang="en-GB" sz="2200" b="0" i="1" smtClean="0">
                              <a:latin typeface="Cambria Math" panose="02040503050406030204" pitchFamily="18" charset="0"/>
                            </a:rPr>
                          </m:ctrlPr>
                        </m:fPr>
                        <m:num>
                          <m:r>
                            <a:rPr lang="en-GB" sz="2200" b="0" i="1" smtClean="0">
                              <a:latin typeface="Cambria Math"/>
                            </a:rPr>
                            <m:t>326</m:t>
                          </m:r>
                        </m:num>
                        <m:den>
                          <m:r>
                            <a:rPr lang="en-GB" sz="2200" b="0" i="1" smtClean="0">
                              <a:latin typeface="Cambria Math"/>
                            </a:rPr>
                            <m:t>686</m:t>
                          </m:r>
                        </m:den>
                      </m:f>
                      <m:r>
                        <a:rPr lang="en-GB" sz="2200" b="0" i="1" smtClean="0">
                          <a:latin typeface="Cambria Math"/>
                        </a:rPr>
                        <m:t>=0.475</m:t>
                      </m:r>
                    </m:oMath>
                  </m:oMathPara>
                </a14:m>
                <a:endParaRPr lang="en-GB" sz="2200" dirty="0"/>
              </a:p>
            </p:txBody>
          </p:sp>
        </mc:Choice>
        <mc:Fallback xmlns="">
          <p:sp>
            <p:nvSpPr>
              <p:cNvPr id="11" name="Rectangle 10"/>
              <p:cNvSpPr>
                <a:spLocks noRot="1" noChangeAspect="1" noMove="1" noResize="1" noEditPoints="1" noAdjustHandles="1" noChangeArrowheads="1" noChangeShapeType="1" noTextEdit="1"/>
              </p:cNvSpPr>
              <p:nvPr/>
            </p:nvSpPr>
            <p:spPr>
              <a:xfrm>
                <a:off x="2771800" y="2276872"/>
                <a:ext cx="3341236" cy="785471"/>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56150" y="3356489"/>
                <a:ext cx="3172535" cy="616194"/>
              </a:xfrm>
              <a:prstGeom prst="rect">
                <a:avLst/>
              </a:prstGeom>
            </p:spPr>
            <p:txBody>
              <a:bodyPr wrap="none">
                <a:spAutoFit/>
              </a:bodyPr>
              <a:lstStyle/>
              <a:p>
                <a14:m>
                  <m:oMath xmlns:m="http://schemas.openxmlformats.org/officeDocument/2006/math">
                    <m:sSub>
                      <m:sSubPr>
                        <m:ctrlPr>
                          <a:rPr lang="en-GB" sz="2200" i="1" smtClean="0">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2</m:t>
                        </m:r>
                      </m:sub>
                    </m:sSub>
                    <m:r>
                      <a:rPr lang="en-GB" sz="2200" b="0" i="1" smtClean="0">
                        <a:latin typeface="Cambria Math" panose="02040503050406030204" pitchFamily="18" charset="0"/>
                        <a:ea typeface="Cambria Math" panose="02040503050406030204" pitchFamily="18" charset="0"/>
                      </a:rPr>
                      <m:t>= </m:t>
                    </m:r>
                    <m:f>
                      <m:fPr>
                        <m:ctrlPr>
                          <a:rPr lang="en-GB" sz="2200" b="0" i="1" smtClean="0">
                            <a:latin typeface="Cambria Math" panose="02040503050406030204" pitchFamily="18" charset="0"/>
                            <a:ea typeface="Cambria Math" panose="02040503050406030204" pitchFamily="18" charset="0"/>
                          </a:rPr>
                        </m:ctrlPr>
                      </m:fPr>
                      <m:num>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panose="02040503050406030204" pitchFamily="18" charset="0"/>
                                <a:ea typeface="Cambria Math" panose="02040503050406030204" pitchFamily="18" charset="0"/>
                              </a:rPr>
                              <m:t>𝑛</m:t>
                            </m:r>
                          </m:e>
                          <m:sub>
                            <m:r>
                              <a:rPr lang="en-GB" sz="2200" b="0" i="1" smtClean="0">
                                <a:latin typeface="Cambria Math" panose="02040503050406030204" pitchFamily="18" charset="0"/>
                                <a:ea typeface="Cambria Math" panose="02040503050406030204" pitchFamily="18" charset="0"/>
                              </a:rPr>
                              <m:t>21</m:t>
                            </m:r>
                          </m:sub>
                        </m:sSub>
                      </m:num>
                      <m:den>
                        <m:sSub>
                          <m:sSubPr>
                            <m:ctrlPr>
                              <a:rPr lang="en-GB" sz="2200" b="0" i="1" smtClean="0">
                                <a:latin typeface="Cambria Math" panose="02040503050406030204" pitchFamily="18" charset="0"/>
                                <a:ea typeface="Cambria Math" panose="02040503050406030204" pitchFamily="18" charset="0"/>
                              </a:rPr>
                            </m:ctrlPr>
                          </m:sSubPr>
                          <m:e>
                            <m:r>
                              <a:rPr lang="en-GB" sz="2200" b="0" i="1" smtClean="0">
                                <a:latin typeface="Cambria Math" panose="02040503050406030204" pitchFamily="18" charset="0"/>
                                <a:ea typeface="Cambria Math" panose="02040503050406030204" pitchFamily="18" charset="0"/>
                              </a:rPr>
                              <m:t>𝑛</m:t>
                            </m:r>
                          </m:e>
                          <m:sub>
                            <m:r>
                              <a:rPr lang="en-GB" sz="2200" b="0" i="1" smtClean="0">
                                <a:latin typeface="Cambria Math" panose="02040503050406030204" pitchFamily="18" charset="0"/>
                                <a:ea typeface="Cambria Math" panose="02040503050406030204" pitchFamily="18" charset="0"/>
                              </a:rPr>
                              <m:t>2+</m:t>
                            </m:r>
                          </m:sub>
                        </m:sSub>
                      </m:den>
                    </m:f>
                    <m:r>
                      <a:rPr lang="en-GB" sz="2200" b="0" i="1" smtClean="0">
                        <a:latin typeface="Cambria Math" panose="02040503050406030204" pitchFamily="18" charset="0"/>
                        <a:ea typeface="Cambria Math" panose="02040503050406030204" pitchFamily="18" charset="0"/>
                      </a:rPr>
                      <m:t>= </m:t>
                    </m:r>
                    <m:f>
                      <m:fPr>
                        <m:ctrlPr>
                          <a:rPr lang="en-GB" sz="2200" b="0" i="1" smtClean="0">
                            <a:latin typeface="Cambria Math" panose="02040503050406030204" pitchFamily="18" charset="0"/>
                            <a:ea typeface="Cambria Math" panose="02040503050406030204" pitchFamily="18" charset="0"/>
                          </a:rPr>
                        </m:ctrlPr>
                      </m:fPr>
                      <m:num>
                        <m:r>
                          <a:rPr lang="en-GB" sz="2200" b="0" i="1" smtClean="0">
                            <a:latin typeface="Cambria Math" panose="02040503050406030204" pitchFamily="18" charset="0"/>
                            <a:ea typeface="Cambria Math" panose="02040503050406030204" pitchFamily="18" charset="0"/>
                          </a:rPr>
                          <m:t>243</m:t>
                        </m:r>
                      </m:num>
                      <m:den>
                        <m:r>
                          <a:rPr lang="en-GB" sz="2200" b="0" i="1" smtClean="0">
                            <a:latin typeface="Cambria Math" panose="02040503050406030204" pitchFamily="18" charset="0"/>
                            <a:ea typeface="Cambria Math" panose="02040503050406030204" pitchFamily="18" charset="0"/>
                          </a:rPr>
                          <m:t>521</m:t>
                        </m:r>
                      </m:den>
                    </m:f>
                    <m:r>
                      <a:rPr lang="en-GB" sz="2200" b="0" i="1" smtClean="0">
                        <a:latin typeface="Cambria Math" panose="02040503050406030204" pitchFamily="18" charset="0"/>
                        <a:ea typeface="Cambria Math" panose="02040503050406030204" pitchFamily="18" charset="0"/>
                      </a:rPr>
                      <m:t>=0.4</m:t>
                    </m:r>
                  </m:oMath>
                </a14:m>
                <a:r>
                  <a:rPr lang="en-GB" sz="2200" dirty="0">
                    <a:latin typeface="Cambria Math" panose="02040503050406030204" pitchFamily="18" charset="0"/>
                    <a:ea typeface="Cambria Math" panose="02040503050406030204" pitchFamily="18" charset="0"/>
                  </a:rPr>
                  <a:t>66</a:t>
                </a:r>
              </a:p>
            </p:txBody>
          </p:sp>
        </mc:Choice>
        <mc:Fallback xmlns="">
          <p:sp>
            <p:nvSpPr>
              <p:cNvPr id="12" name="Rectangle 11"/>
              <p:cNvSpPr>
                <a:spLocks noRot="1" noChangeAspect="1" noMove="1" noResize="1" noEditPoints="1" noAdjustHandles="1" noChangeArrowheads="1" noChangeShapeType="1" noTextEdit="1"/>
              </p:cNvSpPr>
              <p:nvPr/>
            </p:nvSpPr>
            <p:spPr>
              <a:xfrm>
                <a:off x="2856150" y="3356489"/>
                <a:ext cx="3172535" cy="616194"/>
              </a:xfrm>
              <a:prstGeom prst="rect">
                <a:avLst/>
              </a:prstGeom>
              <a:blipFill rotWithShape="1">
                <a:blip r:embed="rId4"/>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7544" y="4509120"/>
                <a:ext cx="7344816" cy="632481"/>
              </a:xfrm>
              <a:prstGeom prst="rect">
                <a:avLst/>
              </a:prstGeom>
              <a:noFill/>
            </p:spPr>
            <p:txBody>
              <a:bodyPr wrap="square" rtlCol="0">
                <a:spAutoFit/>
              </a:bodyPr>
              <a:lstStyle/>
              <a:p>
                <a:pPr marL="285750" indent="-285750">
                  <a:buClr>
                    <a:schemeClr val="tx2"/>
                  </a:buClr>
                  <a:buFont typeface="Arial" panose="020B0604020202020204" pitchFamily="34" charset="0"/>
                  <a:buChar char="•"/>
                </a:pPr>
                <a14:m>
                  <m:oMath xmlns:m="http://schemas.openxmlformats.org/officeDocument/2006/math">
                    <m:r>
                      <a:rPr lang="en-GB" sz="2200" b="0" i="1" smtClean="0">
                        <a:latin typeface="Cambria Math"/>
                      </a:rPr>
                      <m:t>𝑅𝑒𝑙𝑎𝑡𝑖𝑣𝑒</m:t>
                    </m:r>
                    <m:r>
                      <a:rPr lang="en-GB" sz="2200" b="0" i="1" smtClean="0">
                        <a:latin typeface="Cambria Math"/>
                      </a:rPr>
                      <m:t> </m:t>
                    </m:r>
                    <m:r>
                      <a:rPr lang="en-GB" sz="2200" b="0" i="1" smtClean="0">
                        <a:latin typeface="Cambria Math"/>
                      </a:rPr>
                      <m:t>𝑅𝑖𝑠𝑘</m:t>
                    </m:r>
                    <m:d>
                      <m:dPr>
                        <m:ctrlPr>
                          <a:rPr lang="en-GB" sz="2200" b="0" i="1" smtClean="0">
                            <a:latin typeface="Cambria Math" panose="02040503050406030204" pitchFamily="18" charset="0"/>
                          </a:rPr>
                        </m:ctrlPr>
                      </m:dPr>
                      <m:e>
                        <m:r>
                          <a:rPr lang="en-GB" sz="2200" b="0" i="1" smtClean="0">
                            <a:latin typeface="Cambria Math"/>
                          </a:rPr>
                          <m:t>𝑅𝑅</m:t>
                        </m:r>
                      </m:e>
                    </m:d>
                    <m:r>
                      <a:rPr lang="en-GB" sz="2200" b="0" i="1" smtClean="0">
                        <a:latin typeface="Cambria Math"/>
                      </a:rPr>
                      <m:t>=</m:t>
                    </m:r>
                    <m:f>
                      <m:fPr>
                        <m:ctrlPr>
                          <a:rPr lang="en-GB" sz="2200" i="1">
                            <a:latin typeface="Cambria Math" panose="02040503050406030204" pitchFamily="18" charset="0"/>
                          </a:rPr>
                        </m:ctrlPr>
                      </m:fPr>
                      <m:num>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i="1">
                                <a:latin typeface="Cambria Math"/>
                              </a:rPr>
                              <m:t>1</m:t>
                            </m:r>
                          </m:sub>
                        </m:sSub>
                      </m:num>
                      <m:den>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i="1">
                                <a:latin typeface="Cambria Math"/>
                              </a:rPr>
                              <m:t>2</m:t>
                            </m:r>
                          </m:sub>
                        </m:sSub>
                      </m:den>
                    </m:f>
                    <m:r>
                      <a:rPr lang="en-GB" sz="2200" b="0" i="1" dirty="0" smtClean="0">
                        <a:latin typeface="Cambria Math"/>
                      </a:rPr>
                      <m:t>= </m:t>
                    </m:r>
                    <m:f>
                      <m:fPr>
                        <m:ctrlPr>
                          <a:rPr lang="en-GB" sz="2200" b="0" i="1" dirty="0" smtClean="0">
                            <a:latin typeface="Cambria Math" panose="02040503050406030204" pitchFamily="18" charset="0"/>
                          </a:rPr>
                        </m:ctrlPr>
                      </m:fPr>
                      <m:num>
                        <m:r>
                          <a:rPr lang="en-GB" sz="2200" b="0" i="1" dirty="0" smtClean="0">
                            <a:latin typeface="Cambria Math"/>
                          </a:rPr>
                          <m:t>0.475</m:t>
                        </m:r>
                      </m:num>
                      <m:den>
                        <m:r>
                          <a:rPr lang="en-GB" sz="2200" b="0" i="1" dirty="0" smtClean="0">
                            <a:latin typeface="Cambria Math"/>
                          </a:rPr>
                          <m:t>0.466</m:t>
                        </m:r>
                      </m:den>
                    </m:f>
                    <m:r>
                      <a:rPr lang="en-GB" sz="2200" b="0" i="1" dirty="0" smtClean="0">
                        <a:latin typeface="Cambria Math"/>
                      </a:rPr>
                      <m:t> </m:t>
                    </m:r>
                  </m:oMath>
                </a14:m>
                <a:endParaRPr lang="en-GB" sz="2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67544" y="4509120"/>
                <a:ext cx="7344816" cy="632481"/>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706109" y="5604916"/>
                <a:ext cx="1505412"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ea typeface="Cambria Math" panose="02040503050406030204" pitchFamily="18" charset="0"/>
                        </a:rPr>
                        <m:t>𝑅𝑅</m:t>
                      </m:r>
                      <m:r>
                        <a:rPr lang="en-GB" sz="2200" b="0" i="1" smtClean="0">
                          <a:latin typeface="Cambria Math" panose="02040503050406030204" pitchFamily="18" charset="0"/>
                          <a:ea typeface="Cambria Math" panose="02040503050406030204" pitchFamily="18" charset="0"/>
                        </a:rPr>
                        <m:t>=</m:t>
                      </m:r>
                      <m:r>
                        <a:rPr lang="en-GB" sz="2200" b="0" i="1" smtClean="0">
                          <a:latin typeface="Cambria Math"/>
                          <a:ea typeface="Cambria Math" panose="02040503050406030204" pitchFamily="18" charset="0"/>
                        </a:rPr>
                        <m:t>1.02</m:t>
                      </m:r>
                    </m:oMath>
                  </m:oMathPara>
                </a14:m>
                <a:endParaRPr lang="en-GB" sz="2200"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3706109" y="5604916"/>
                <a:ext cx="1505412" cy="430887"/>
              </a:xfrm>
              <a:prstGeom prst="rect">
                <a:avLst/>
              </a:prstGeom>
              <a:blipFill rotWithShape="1">
                <a:blip r:embed="rId6"/>
                <a:stretch>
                  <a:fillRect/>
                </a:stretch>
              </a:blipFill>
            </p:spPr>
            <p:txBody>
              <a:bodyPr/>
              <a:lstStyle/>
              <a:p>
                <a:r>
                  <a:rPr lang="en-GB">
                    <a:noFill/>
                  </a:rPr>
                  <a:t> </a:t>
                </a:r>
              </a:p>
            </p:txBody>
          </p:sp>
        </mc:Fallback>
      </mc:AlternateContent>
      <p:sp>
        <p:nvSpPr>
          <p:cNvPr id="15"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Tree>
    <p:extLst>
      <p:ext uri="{BB962C8B-B14F-4D97-AF65-F5344CB8AC3E}">
        <p14:creationId xmlns:p14="http://schemas.microsoft.com/office/powerpoint/2010/main" val="1948703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57</a:t>
            </a:fld>
            <a:endParaRPr lang="en-GB" dirty="0">
              <a:solidFill>
                <a:schemeClr val="tx2"/>
              </a:solidFill>
            </a:endParaRPr>
          </a:p>
        </p:txBody>
      </p:sp>
      <p:sp>
        <p:nvSpPr>
          <p:cNvPr id="15"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1417192670"/>
              </p:ext>
            </p:extLst>
          </p:nvPr>
        </p:nvGraphicFramePr>
        <p:xfrm>
          <a:off x="1259632" y="1556792"/>
          <a:ext cx="4121150" cy="850900"/>
        </p:xfrm>
        <a:graphic>
          <a:graphicData uri="http://schemas.openxmlformats.org/presentationml/2006/ole">
            <mc:AlternateContent xmlns:mc="http://schemas.openxmlformats.org/markup-compatibility/2006">
              <mc:Choice xmlns:v="urn:schemas-microsoft-com:vml" Requires="v">
                <p:oleObj spid="_x0000_s58705" name="Vergelijking" r:id="rId3" imgW="2095200" imgH="431640" progId="Equation.3">
                  <p:embed/>
                </p:oleObj>
              </mc:Choice>
              <mc:Fallback>
                <p:oleObj name="Vergelijking" r:id="rId3" imgW="2095200" imgH="431640" progId="Equation.3">
                  <p:embed/>
                  <p:pic>
                    <p:nvPicPr>
                      <p:cNvPr id="0" name="Object 2"/>
                      <p:cNvPicPr>
                        <a:picLocks noGrp="1" noChangeAspect="1" noChangeArrowheads="1"/>
                      </p:cNvPicPr>
                      <p:nvPr/>
                    </p:nvPicPr>
                    <p:blipFill>
                      <a:blip r:embed="rId4"/>
                      <a:srcRect/>
                      <a:stretch>
                        <a:fillRect/>
                      </a:stretch>
                    </p:blipFill>
                    <p:spPr bwMode="auto">
                      <a:xfrm>
                        <a:off x="1259632" y="1556792"/>
                        <a:ext cx="4121150" cy="85090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Grp="1" noChangeAspect="1"/>
          </p:cNvGraphicFramePr>
          <p:nvPr>
            <p:extLst>
              <p:ext uri="{D42A27DB-BD31-4B8C-83A1-F6EECF244321}">
                <p14:modId xmlns:p14="http://schemas.microsoft.com/office/powerpoint/2010/main" val="3199476256"/>
              </p:ext>
            </p:extLst>
          </p:nvPr>
        </p:nvGraphicFramePr>
        <p:xfrm>
          <a:off x="1259632" y="2636912"/>
          <a:ext cx="6019800" cy="950913"/>
        </p:xfrm>
        <a:graphic>
          <a:graphicData uri="http://schemas.openxmlformats.org/presentationml/2006/ole">
            <mc:AlternateContent xmlns:mc="http://schemas.openxmlformats.org/markup-compatibility/2006">
              <mc:Choice xmlns:v="urn:schemas-microsoft-com:vml" Requires="v">
                <p:oleObj spid="_x0000_s58706" name="Vergelijking" r:id="rId5" imgW="3060360" imgH="482400" progId="Equation.3">
                  <p:embed/>
                </p:oleObj>
              </mc:Choice>
              <mc:Fallback>
                <p:oleObj name="Vergelijking" r:id="rId5" imgW="3060360" imgH="482400" progId="Equation.3">
                  <p:embed/>
                  <p:pic>
                    <p:nvPicPr>
                      <p:cNvPr id="0" name="Object 3"/>
                      <p:cNvPicPr>
                        <a:picLocks noGrp="1" noChangeAspect="1" noChangeArrowheads="1"/>
                      </p:cNvPicPr>
                      <p:nvPr/>
                    </p:nvPicPr>
                    <p:blipFill>
                      <a:blip r:embed="rId6"/>
                      <a:srcRect/>
                      <a:stretch>
                        <a:fillRect/>
                      </a:stretch>
                    </p:blipFill>
                    <p:spPr bwMode="auto">
                      <a:xfrm>
                        <a:off x="1259632" y="2636912"/>
                        <a:ext cx="6019800" cy="950913"/>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Grp="1" noChangeAspect="1"/>
          </p:cNvGraphicFramePr>
          <p:nvPr>
            <p:extLst>
              <p:ext uri="{D42A27DB-BD31-4B8C-83A1-F6EECF244321}">
                <p14:modId xmlns:p14="http://schemas.microsoft.com/office/powerpoint/2010/main" val="4196607994"/>
              </p:ext>
            </p:extLst>
          </p:nvPr>
        </p:nvGraphicFramePr>
        <p:xfrm>
          <a:off x="1259632" y="4149080"/>
          <a:ext cx="4870450" cy="425450"/>
        </p:xfrm>
        <a:graphic>
          <a:graphicData uri="http://schemas.openxmlformats.org/presentationml/2006/ole">
            <mc:AlternateContent xmlns:mc="http://schemas.openxmlformats.org/markup-compatibility/2006">
              <mc:Choice xmlns:v="urn:schemas-microsoft-com:vml" Requires="v">
                <p:oleObj spid="_x0000_s58707" name="Vergelijking" r:id="rId7" imgW="2476440" imgH="215640" progId="Equation.3">
                  <p:embed/>
                </p:oleObj>
              </mc:Choice>
              <mc:Fallback>
                <p:oleObj name="Vergelijking" r:id="rId7" imgW="2476440" imgH="215640" progId="Equation.3">
                  <p:embed/>
                  <p:pic>
                    <p:nvPicPr>
                      <p:cNvPr id="0" name="Object 3"/>
                      <p:cNvPicPr>
                        <a:picLocks noGrp="1" noChangeAspect="1" noChangeArrowheads="1"/>
                      </p:cNvPicPr>
                      <p:nvPr/>
                    </p:nvPicPr>
                    <p:blipFill>
                      <a:blip r:embed="rId8"/>
                      <a:srcRect/>
                      <a:stretch>
                        <a:fillRect/>
                      </a:stretch>
                    </p:blipFill>
                    <p:spPr bwMode="auto">
                      <a:xfrm>
                        <a:off x="1259632" y="4149080"/>
                        <a:ext cx="4870450" cy="42545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33852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58</a:t>
            </a:fld>
            <a:endParaRPr lang="en-GB" dirty="0">
              <a:solidFill>
                <a:schemeClr val="tx2"/>
              </a:solidFill>
            </a:endParaRPr>
          </a:p>
        </p:txBody>
      </p:sp>
      <mc:AlternateContent xmlns:mc="http://schemas.openxmlformats.org/markup-compatibility/2006" xmlns:a14="http://schemas.microsoft.com/office/drawing/2010/main">
        <mc:Choice Requires="a14">
          <p:sp>
            <p:nvSpPr>
              <p:cNvPr id="10" name="TextBox 9"/>
              <p:cNvSpPr txBox="1"/>
              <p:nvPr/>
            </p:nvSpPr>
            <p:spPr>
              <a:xfrm>
                <a:off x="1043608" y="2008811"/>
                <a:ext cx="6697728"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𝑙𝑜𝑔</m:t>
                      </m:r>
                      <m:d>
                        <m:dPr>
                          <m:ctrlPr>
                            <a:rPr lang="en-GB" sz="2200" b="0" i="1" smtClean="0">
                              <a:latin typeface="Cambria Math" panose="02040503050406030204" pitchFamily="18" charset="0"/>
                            </a:rPr>
                          </m:ctrlPr>
                        </m:dPr>
                        <m:e>
                          <m:r>
                            <a:rPr lang="en-GB" sz="2200" b="0" i="1" smtClean="0">
                              <a:latin typeface="Cambria Math"/>
                            </a:rPr>
                            <m:t>𝑅𝑅</m:t>
                          </m:r>
                        </m:e>
                      </m:d>
                      <m:r>
                        <a:rPr lang="en-GB" sz="2200" b="0" i="1" smtClean="0">
                          <a:latin typeface="Cambria Math"/>
                        </a:rPr>
                        <m:t>=</m:t>
                      </m:r>
                      <m:func>
                        <m:funcPr>
                          <m:ctrlPr>
                            <a:rPr lang="en-GB" sz="2200" b="0" i="1" smtClean="0">
                              <a:latin typeface="Cambria Math" panose="02040503050406030204" pitchFamily="18" charset="0"/>
                            </a:rPr>
                          </m:ctrlPr>
                        </m:funcPr>
                        <m:fName>
                          <m:r>
                            <m:rPr>
                              <m:sty m:val="p"/>
                            </m:rPr>
                            <a:rPr lang="en-GB" sz="2200" b="0" i="0" smtClean="0">
                              <a:latin typeface="Cambria Math"/>
                            </a:rPr>
                            <m:t>log</m:t>
                          </m:r>
                        </m:fName>
                        <m:e>
                          <m:d>
                            <m:dPr>
                              <m:ctrlPr>
                                <a:rPr lang="en-GB" sz="2200" b="0" i="1" smtClean="0">
                                  <a:latin typeface="Cambria Math" panose="02040503050406030204" pitchFamily="18" charset="0"/>
                                </a:rPr>
                              </m:ctrlPr>
                            </m:dPr>
                            <m:e>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1</m:t>
                                  </m:r>
                                </m:sub>
                              </m:sSub>
                            </m:e>
                          </m:d>
                        </m:e>
                      </m:func>
                      <m:r>
                        <a:rPr lang="en-GB" sz="2200" b="0" i="1" smtClean="0">
                          <a:latin typeface="Cambria Math"/>
                        </a:rPr>
                        <m:t>−</m:t>
                      </m:r>
                      <m:r>
                        <m:rPr>
                          <m:sty m:val="p"/>
                        </m:rPr>
                        <a:rPr lang="en-GB" sz="2200" b="0" i="0" smtClean="0">
                          <a:latin typeface="Cambria Math"/>
                        </a:rPr>
                        <m:t>log</m:t>
                      </m:r>
                      <m:r>
                        <a:rPr lang="en-GB" sz="2200" b="0" i="1" smtClean="0">
                          <a:latin typeface="Cambria Math"/>
                        </a:rPr>
                        <m:t>⁡(</m:t>
                      </m:r>
                      <m:sSub>
                        <m:sSubPr>
                          <m:ctrlPr>
                            <a:rPr lang="en-GB" sz="2200" b="0" i="1" smtClean="0">
                              <a:latin typeface="Cambria Math" panose="02040503050406030204" pitchFamily="18" charset="0"/>
                            </a:rPr>
                          </m:ctrlPr>
                        </m:sSubPr>
                        <m:e>
                          <m:acc>
                            <m:accPr>
                              <m:chr m:val="̂"/>
                              <m:ctrlPr>
                                <a:rPr lang="en-GB" sz="2200" b="0" i="1" smtClean="0">
                                  <a:latin typeface="Cambria Math" panose="02040503050406030204" pitchFamily="18" charset="0"/>
                                </a:rPr>
                              </m:ctrlPr>
                            </m:accPr>
                            <m:e>
                              <m:r>
                                <a:rPr lang="en-GB" sz="2200" b="0" i="1" smtClean="0">
                                  <a:latin typeface="Cambria Math"/>
                                </a:rPr>
                                <m:t>𝑝</m:t>
                              </m:r>
                            </m:e>
                          </m:acc>
                        </m:e>
                        <m:sub>
                          <m:r>
                            <a:rPr lang="en-GB" sz="2200" b="0" i="1" smtClean="0">
                              <a:latin typeface="Cambria Math"/>
                            </a:rPr>
                            <m:t>2</m:t>
                          </m:r>
                        </m:sub>
                      </m:sSub>
                      <m:r>
                        <a:rPr lang="en-GB" sz="2200" b="0" i="1" smtClean="0">
                          <a:latin typeface="Cambria Math"/>
                        </a:rPr>
                        <m:t>)</m:t>
                      </m:r>
                    </m:oMath>
                  </m:oMathPara>
                </a14:m>
                <a:endParaRPr lang="en-GB"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1043608" y="2008811"/>
                <a:ext cx="6697728" cy="430887"/>
              </a:xfrm>
              <a:prstGeom prst="rect">
                <a:avLst/>
              </a:prstGeom>
              <a:blipFill rotWithShape="1">
                <a:blip r:embed="rId2"/>
                <a:stretch>
                  <a:fillRect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481609" y="2924944"/>
                <a:ext cx="4278607"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sz="2200" b="0" i="0" smtClean="0">
                          <a:latin typeface="Cambria Math"/>
                        </a:rPr>
                        <m:t>log</m:t>
                      </m:r>
                      <m:r>
                        <a:rPr lang="en-GB" sz="2200" b="0" i="1" smtClean="0">
                          <a:latin typeface="Cambria Math"/>
                        </a:rPr>
                        <m:t>⁡(</m:t>
                      </m:r>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1</m:t>
                          </m:r>
                        </m:sub>
                      </m:sSub>
                      <m:r>
                        <a:rPr lang="en-GB" sz="2200" b="0" i="1" smtClean="0">
                          <a:latin typeface="Cambria Math"/>
                        </a:rPr>
                        <m:t>)=</m:t>
                      </m:r>
                      <m:func>
                        <m:funcPr>
                          <m:ctrlPr>
                            <a:rPr lang="en-GB" sz="2200" b="0" i="1" smtClean="0">
                              <a:latin typeface="Cambria Math" panose="02040503050406030204" pitchFamily="18" charset="0"/>
                            </a:rPr>
                          </m:ctrlPr>
                        </m:funcPr>
                        <m:fName>
                          <m:r>
                            <m:rPr>
                              <m:sty m:val="p"/>
                            </m:rPr>
                            <a:rPr lang="en-GB" sz="2200" b="0" i="0" smtClean="0">
                              <a:latin typeface="Cambria Math"/>
                            </a:rPr>
                            <m:t>log</m:t>
                          </m:r>
                        </m:fName>
                        <m:e>
                          <m:d>
                            <m:dPr>
                              <m:ctrlPr>
                                <a:rPr lang="en-GB" sz="2200" b="0" i="1" smtClean="0">
                                  <a:latin typeface="Cambria Math" panose="02040503050406030204" pitchFamily="18" charset="0"/>
                                </a:rPr>
                              </m:ctrlPr>
                            </m:dPr>
                            <m:e>
                              <m:r>
                                <a:rPr lang="en-GB" sz="2200" b="0" i="1" smtClean="0">
                                  <a:latin typeface="Cambria Math"/>
                                </a:rPr>
                                <m:t>0.475</m:t>
                              </m:r>
                            </m:e>
                          </m:d>
                        </m:e>
                      </m:func>
                      <m:r>
                        <a:rPr lang="en-GB" sz="2200" i="1">
                          <a:latin typeface="Cambria Math"/>
                        </a:rPr>
                        <m:t>=−0.7444</m:t>
                      </m:r>
                    </m:oMath>
                  </m:oMathPara>
                </a14:m>
                <a:endParaRPr lang="en-GB" sz="2200" dirty="0"/>
              </a:p>
            </p:txBody>
          </p:sp>
        </mc:Choice>
        <mc:Fallback xmlns="">
          <p:sp>
            <p:nvSpPr>
              <p:cNvPr id="11" name="Rectangle 10"/>
              <p:cNvSpPr>
                <a:spLocks noRot="1" noChangeAspect="1" noMove="1" noResize="1" noEditPoints="1" noAdjustHandles="1" noChangeArrowheads="1" noChangeShapeType="1" noTextEdit="1"/>
              </p:cNvSpPr>
              <p:nvPr/>
            </p:nvSpPr>
            <p:spPr>
              <a:xfrm>
                <a:off x="2481609" y="2924944"/>
                <a:ext cx="4278607" cy="430887"/>
              </a:xfrm>
              <a:prstGeom prst="rect">
                <a:avLst/>
              </a:prstGeom>
              <a:blipFill rotWithShape="1">
                <a:blip r:embed="rId3"/>
                <a:stretch>
                  <a:fillRect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67544" y="4797151"/>
                <a:ext cx="734481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14:m>
                  <m:oMath xmlns:m="http://schemas.openxmlformats.org/officeDocument/2006/math">
                    <m:r>
                      <a:rPr lang="en-GB" sz="2200" b="0" i="1" smtClean="0">
                        <a:latin typeface="Cambria Math"/>
                      </a:rPr>
                      <m:t>𝑙𝑜𝑔</m:t>
                    </m:r>
                    <m:d>
                      <m:dPr>
                        <m:ctrlPr>
                          <a:rPr lang="en-GB" sz="2200" b="0" i="1" smtClean="0">
                            <a:latin typeface="Cambria Math" panose="02040503050406030204" pitchFamily="18" charset="0"/>
                          </a:rPr>
                        </m:ctrlPr>
                      </m:dPr>
                      <m:e>
                        <m:r>
                          <a:rPr lang="en-GB" sz="2200" b="0" i="1" smtClean="0">
                            <a:latin typeface="Cambria Math"/>
                          </a:rPr>
                          <m:t>𝑅𝑅</m:t>
                        </m:r>
                      </m:e>
                    </m:d>
                    <m:r>
                      <a:rPr lang="en-GB" sz="2200" b="0" i="1" smtClean="0">
                        <a:latin typeface="Cambria Math"/>
                      </a:rPr>
                      <m:t>=</m:t>
                    </m:r>
                    <m:func>
                      <m:funcPr>
                        <m:ctrlPr>
                          <a:rPr lang="en-GB" sz="2200" i="1">
                            <a:latin typeface="Cambria Math" panose="02040503050406030204" pitchFamily="18" charset="0"/>
                          </a:rPr>
                        </m:ctrlPr>
                      </m:funcPr>
                      <m:fName>
                        <m:r>
                          <m:rPr>
                            <m:sty m:val="p"/>
                          </m:rPr>
                          <a:rPr lang="en-GB" sz="2200">
                            <a:latin typeface="Cambria Math"/>
                          </a:rPr>
                          <m:t>log</m:t>
                        </m:r>
                      </m:fName>
                      <m:e>
                        <m:d>
                          <m:dPr>
                            <m:ctrlPr>
                              <a:rPr lang="en-GB" sz="2200" i="1">
                                <a:latin typeface="Cambria Math" panose="02040503050406030204" pitchFamily="18" charset="0"/>
                              </a:rPr>
                            </m:ctrlPr>
                          </m:dPr>
                          <m:e>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1</m:t>
                                </m:r>
                              </m:sub>
                            </m:sSub>
                          </m:e>
                        </m:d>
                      </m:e>
                    </m:func>
                    <m:r>
                      <a:rPr lang="en-GB" sz="2200" i="1">
                        <a:latin typeface="Cambria Math"/>
                      </a:rPr>
                      <m:t>−</m:t>
                    </m:r>
                    <m:r>
                      <m:rPr>
                        <m:sty m:val="p"/>
                      </m:rPr>
                      <a:rPr lang="en-GB" sz="2200">
                        <a:latin typeface="Cambria Math"/>
                      </a:rPr>
                      <m:t>log</m:t>
                    </m:r>
                    <m:r>
                      <a:rPr lang="en-GB" sz="2200" i="1">
                        <a:latin typeface="Cambria Math"/>
                      </a:rPr>
                      <m:t>⁡(</m:t>
                    </m:r>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i="1">
                            <a:latin typeface="Cambria Math"/>
                          </a:rPr>
                          <m:t>2</m:t>
                        </m:r>
                      </m:sub>
                    </m:sSub>
                    <m:r>
                      <a:rPr lang="en-GB" sz="2200" i="1">
                        <a:latin typeface="Cambria Math"/>
                      </a:rPr>
                      <m:t>)</m:t>
                    </m:r>
                  </m:oMath>
                </a14:m>
                <a:endParaRPr lang="en-GB" sz="2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67544" y="4797151"/>
                <a:ext cx="7344816" cy="430887"/>
              </a:xfrm>
              <a:prstGeom prst="rect">
                <a:avLst/>
              </a:prstGeom>
              <a:blipFill rotWithShape="1">
                <a:blip r:embed="rId4"/>
                <a:stretch>
                  <a:fillRect l="-996" t="-4225" b="-253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953403" y="5621118"/>
                <a:ext cx="2400081" cy="430887"/>
              </a:xfrm>
              <a:prstGeom prst="rect">
                <a:avLst/>
              </a:prstGeom>
            </p:spPr>
            <p:txBody>
              <a:bodyPr wrap="none">
                <a:spAutoFit/>
              </a:bodyPr>
              <a:lstStyle/>
              <a:p>
                <a14:m>
                  <m:oMath xmlns:m="http://schemas.openxmlformats.org/officeDocument/2006/math">
                    <m:r>
                      <m:rPr>
                        <m:sty m:val="p"/>
                      </m:rPr>
                      <a:rPr lang="en-GB" sz="2200" b="0" i="0" smtClean="0">
                        <a:latin typeface="Cambria Math"/>
                        <a:ea typeface="Cambria Math" panose="02040503050406030204" pitchFamily="18" charset="0"/>
                      </a:rPr>
                      <m:t>log</m:t>
                    </m:r>
                    <m:r>
                      <a:rPr lang="en-GB" sz="2200" b="0" i="1" smtClean="0">
                        <a:latin typeface="Cambria Math"/>
                        <a:ea typeface="Cambria Math" panose="02040503050406030204" pitchFamily="18" charset="0"/>
                      </a:rPr>
                      <m:t>⁡(</m:t>
                    </m:r>
                    <m:r>
                      <a:rPr lang="en-GB" sz="2200" b="0" i="1" smtClean="0">
                        <a:latin typeface="Cambria Math"/>
                        <a:ea typeface="Cambria Math" panose="02040503050406030204" pitchFamily="18" charset="0"/>
                      </a:rPr>
                      <m:t>𝑅𝑅</m:t>
                    </m:r>
                    <m:r>
                      <a:rPr lang="en-GB" sz="2200" b="0" i="1" smtClean="0">
                        <a:latin typeface="Cambria Math"/>
                        <a:ea typeface="Cambria Math" panose="02040503050406030204" pitchFamily="18" charset="0"/>
                      </a:rPr>
                      <m:t>)=</m:t>
                    </m:r>
                  </m:oMath>
                </a14:m>
                <a:r>
                  <a:rPr lang="en-GB" sz="2200" dirty="0">
                    <a:latin typeface="Cambria Math" panose="02040503050406030204" pitchFamily="18" charset="0"/>
                    <a:ea typeface="Cambria Math" panose="02040503050406030204" pitchFamily="18" charset="0"/>
                  </a:rPr>
                  <a:t>  0.0192</a:t>
                </a:r>
              </a:p>
            </p:txBody>
          </p:sp>
        </mc:Choice>
        <mc:Fallback xmlns="">
          <p:sp>
            <p:nvSpPr>
              <p:cNvPr id="14" name="Rectangle 13"/>
              <p:cNvSpPr>
                <a:spLocks noRot="1" noChangeAspect="1" noMove="1" noResize="1" noEditPoints="1" noAdjustHandles="1" noChangeArrowheads="1" noChangeShapeType="1" noTextEdit="1"/>
              </p:cNvSpPr>
              <p:nvPr/>
            </p:nvSpPr>
            <p:spPr>
              <a:xfrm>
                <a:off x="2953403" y="5621118"/>
                <a:ext cx="2400081" cy="430887"/>
              </a:xfrm>
              <a:prstGeom prst="rect">
                <a:avLst/>
              </a:prstGeom>
              <a:blipFill rotWithShape="1">
                <a:blip r:embed="rId5"/>
                <a:stretch>
                  <a:fillRect l="-1523" t="-8451" r="-2030" b="-267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67544" y="1300698"/>
                <a:ext cx="7220766" cy="400110"/>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000" dirty="0"/>
                  <a:t>Log transform </a:t>
                </a:r>
                <a14:m>
                  <m:oMath xmlns:m="http://schemas.openxmlformats.org/officeDocument/2006/math">
                    <m:r>
                      <a:rPr lang="en-GB" sz="2000" i="1" dirty="0" smtClean="0">
                        <a:latin typeface="Cambria Math"/>
                      </a:rPr>
                      <m:t>𝑅𝑅</m:t>
                    </m:r>
                    <m:r>
                      <a:rPr lang="en-GB" sz="2000" i="1" dirty="0" smtClean="0">
                        <a:latin typeface="Cambria Math"/>
                      </a:rPr>
                      <m:t> </m:t>
                    </m:r>
                  </m:oMath>
                </a14:m>
                <a:r>
                  <a:rPr lang="en-GB" sz="2000" dirty="0"/>
                  <a:t>to convert it to a linear scale </a:t>
                </a:r>
              </a:p>
            </p:txBody>
          </p:sp>
        </mc:Choice>
        <mc:Fallback xmlns="">
          <p:sp>
            <p:nvSpPr>
              <p:cNvPr id="5" name="TextBox 4"/>
              <p:cNvSpPr txBox="1">
                <a:spLocks noRot="1" noChangeAspect="1" noMove="1" noResize="1" noEditPoints="1" noAdjustHandles="1" noChangeArrowheads="1" noChangeShapeType="1" noTextEdit="1"/>
              </p:cNvSpPr>
              <p:nvPr/>
            </p:nvSpPr>
            <p:spPr>
              <a:xfrm>
                <a:off x="467544" y="1300698"/>
                <a:ext cx="7220766" cy="400110"/>
              </a:xfrm>
              <a:prstGeom prst="rect">
                <a:avLst/>
              </a:prstGeom>
              <a:blipFill rotWithShape="1">
                <a:blip r:embed="rId6"/>
                <a:stretch>
                  <a:fillRect l="-760" t="-6061" b="-2727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517608" y="3861047"/>
                <a:ext cx="419909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sz="2200" b="0" i="0" smtClean="0">
                          <a:latin typeface="Cambria Math"/>
                        </a:rPr>
                        <m:t>log</m:t>
                      </m:r>
                      <m:r>
                        <a:rPr lang="en-GB" sz="2200" b="0" i="1" smtClean="0">
                          <a:latin typeface="Cambria Math"/>
                        </a:rPr>
                        <m:t>⁡(</m:t>
                      </m:r>
                      <m:sSub>
                        <m:sSubPr>
                          <m:ctrlPr>
                            <a:rPr lang="en-GB" sz="2200" b="0" i="1" smtClean="0">
                              <a:latin typeface="Cambria Math" panose="02040503050406030204" pitchFamily="18" charset="0"/>
                            </a:rPr>
                          </m:ctrlPr>
                        </m:sSubPr>
                        <m:e>
                          <m:acc>
                            <m:accPr>
                              <m:chr m:val="̂"/>
                              <m:ctrlPr>
                                <a:rPr lang="en-GB" sz="2200" b="0" i="1" smtClean="0">
                                  <a:latin typeface="Cambria Math" panose="02040503050406030204" pitchFamily="18" charset="0"/>
                                </a:rPr>
                              </m:ctrlPr>
                            </m:accPr>
                            <m:e>
                              <m:r>
                                <a:rPr lang="en-GB" sz="2200" b="0" i="1" smtClean="0">
                                  <a:latin typeface="Cambria Math"/>
                                </a:rPr>
                                <m:t>𝑝</m:t>
                              </m:r>
                            </m:e>
                          </m:acc>
                        </m:e>
                        <m:sub>
                          <m:r>
                            <a:rPr lang="en-GB" sz="2200" b="0" i="1" smtClean="0">
                              <a:latin typeface="Cambria Math"/>
                            </a:rPr>
                            <m:t>2</m:t>
                          </m:r>
                        </m:sub>
                      </m:sSub>
                      <m:r>
                        <a:rPr lang="en-GB" sz="2200" b="0" i="1" smtClean="0">
                          <a:latin typeface="Cambria Math"/>
                        </a:rPr>
                        <m:t>)=</m:t>
                      </m:r>
                      <m:func>
                        <m:funcPr>
                          <m:ctrlPr>
                            <a:rPr lang="en-GB" sz="2200" b="0" i="1" smtClean="0">
                              <a:latin typeface="Cambria Math" panose="02040503050406030204" pitchFamily="18" charset="0"/>
                            </a:rPr>
                          </m:ctrlPr>
                        </m:funcPr>
                        <m:fName>
                          <m:r>
                            <m:rPr>
                              <m:sty m:val="p"/>
                            </m:rPr>
                            <a:rPr lang="en-GB" sz="2200" b="0" i="0" smtClean="0">
                              <a:latin typeface="Cambria Math"/>
                            </a:rPr>
                            <m:t>log</m:t>
                          </m:r>
                        </m:fName>
                        <m:e>
                          <m:d>
                            <m:dPr>
                              <m:ctrlPr>
                                <a:rPr lang="en-GB" sz="2200" b="0" i="1" smtClean="0">
                                  <a:latin typeface="Cambria Math" panose="02040503050406030204" pitchFamily="18" charset="0"/>
                                </a:rPr>
                              </m:ctrlPr>
                            </m:dPr>
                            <m:e>
                              <m:r>
                                <a:rPr lang="en-GB" sz="2200" b="0" i="1" smtClean="0">
                                  <a:latin typeface="Cambria Math"/>
                                </a:rPr>
                                <m:t>0.466</m:t>
                              </m:r>
                            </m:e>
                          </m:d>
                        </m:e>
                      </m:func>
                      <m:r>
                        <a:rPr lang="en-GB" sz="2200" i="1">
                          <a:latin typeface="Cambria Math"/>
                        </a:rPr>
                        <m:t>=−0.763</m:t>
                      </m:r>
                      <m:r>
                        <a:rPr lang="en-GB" sz="2200" b="0" i="1" smtClean="0">
                          <a:latin typeface="Cambria Math"/>
                        </a:rPr>
                        <m:t>6</m:t>
                      </m:r>
                    </m:oMath>
                  </m:oMathPara>
                </a14:m>
                <a:endParaRPr lang="en-GB" sz="2200" dirty="0"/>
              </a:p>
            </p:txBody>
          </p:sp>
        </mc:Choice>
        <mc:Fallback xmlns="">
          <p:sp>
            <p:nvSpPr>
              <p:cNvPr id="16" name="Rectangle 15"/>
              <p:cNvSpPr>
                <a:spLocks noRot="1" noChangeAspect="1" noMove="1" noResize="1" noEditPoints="1" noAdjustHandles="1" noChangeArrowheads="1" noChangeShapeType="1" noTextEdit="1"/>
              </p:cNvSpPr>
              <p:nvPr/>
            </p:nvSpPr>
            <p:spPr>
              <a:xfrm>
                <a:off x="2517608" y="3861047"/>
                <a:ext cx="4199098" cy="430887"/>
              </a:xfrm>
              <a:prstGeom prst="rect">
                <a:avLst/>
              </a:prstGeom>
              <a:blipFill rotWithShape="1">
                <a:blip r:embed="rId7"/>
                <a:stretch>
                  <a:fillRect b="-18310"/>
                </a:stretch>
              </a:blipFill>
            </p:spPr>
            <p:txBody>
              <a:bodyPr/>
              <a:lstStyle/>
              <a:p>
                <a:r>
                  <a:rPr lang="en-GB">
                    <a:noFill/>
                  </a:rPr>
                  <a:t> </a:t>
                </a:r>
              </a:p>
            </p:txBody>
          </p:sp>
        </mc:Fallback>
      </mc:AlternateContent>
      <p:sp>
        <p:nvSpPr>
          <p:cNvPr id="15"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Tree>
    <p:extLst>
      <p:ext uri="{BB962C8B-B14F-4D97-AF65-F5344CB8AC3E}">
        <p14:creationId xmlns:p14="http://schemas.microsoft.com/office/powerpoint/2010/main" val="1845545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59</a:t>
            </a:fld>
            <a:endParaRPr lang="en-GB" dirty="0">
              <a:solidFill>
                <a:schemeClr val="tx2"/>
              </a:solidFill>
            </a:endParaRPr>
          </a:p>
        </p:txBody>
      </p:sp>
      <mc:AlternateContent xmlns:mc="http://schemas.openxmlformats.org/markup-compatibility/2006" xmlns:a14="http://schemas.microsoft.com/office/drawing/2010/main">
        <mc:Choice Requires="a14">
          <p:sp>
            <p:nvSpPr>
              <p:cNvPr id="10" name="TextBox 9"/>
              <p:cNvSpPr txBox="1"/>
              <p:nvPr/>
            </p:nvSpPr>
            <p:spPr>
              <a:xfrm>
                <a:off x="413281" y="1196752"/>
                <a:ext cx="7344816" cy="853054"/>
              </a:xfrm>
              <a:prstGeom prst="rect">
                <a:avLst/>
              </a:prstGeom>
              <a:noFill/>
            </p:spPr>
            <p:txBody>
              <a:bodyPr wrap="square" rtlCol="0">
                <a:spAutoFit/>
              </a:bodyPr>
              <a:lstStyle/>
              <a:p>
                <a:pPr marL="285750" indent="-285750">
                  <a:buClr>
                    <a:schemeClr val="tx2"/>
                  </a:buClr>
                  <a:buFont typeface="Arial" panose="020B0604020202020204" pitchFamily="34" charset="0"/>
                  <a:buChar char="•"/>
                </a:pPr>
                <a14:m>
                  <m:oMath xmlns:m="http://schemas.openxmlformats.org/officeDocument/2006/math">
                    <m:r>
                      <a:rPr lang="en-GB" sz="2200" b="0" i="1" smtClean="0">
                        <a:latin typeface="Cambria Math"/>
                      </a:rPr>
                      <m:t>𝑣𝑎𝑟</m:t>
                    </m:r>
                    <m:d>
                      <m:dPr>
                        <m:ctrlPr>
                          <a:rPr lang="en-GB" sz="2200" b="0" i="1" smtClean="0">
                            <a:latin typeface="Cambria Math" panose="02040503050406030204" pitchFamily="18" charset="0"/>
                          </a:rPr>
                        </m:ctrlPr>
                      </m:dPr>
                      <m:e>
                        <m:r>
                          <m:rPr>
                            <m:sty m:val="p"/>
                          </m:rPr>
                          <a:rPr lang="en-GB" sz="2200" b="0" i="0" smtClean="0">
                            <a:latin typeface="Cambria Math"/>
                          </a:rPr>
                          <m:t>log</m:t>
                        </m:r>
                        <m:r>
                          <a:rPr lang="en-GB" sz="2200" b="0" i="1" smtClean="0">
                            <a:latin typeface="Cambria Math"/>
                          </a:rPr>
                          <m:t>⁡(</m:t>
                        </m:r>
                        <m:r>
                          <a:rPr lang="en-GB" sz="2200" b="0" i="1" smtClean="0">
                            <a:latin typeface="Cambria Math"/>
                          </a:rPr>
                          <m:t>𝑅𝑅</m:t>
                        </m:r>
                        <m:r>
                          <a:rPr lang="en-GB" sz="2200" b="0" i="1" smtClean="0">
                            <a:latin typeface="Cambria Math"/>
                          </a:rPr>
                          <m:t>)</m:t>
                        </m:r>
                      </m:e>
                    </m:d>
                    <m:r>
                      <a:rPr lang="en-GB" sz="2200" b="0" i="1" smtClean="0">
                        <a:latin typeface="Cambria Math"/>
                      </a:rPr>
                      <m:t>=</m:t>
                    </m:r>
                    <m:r>
                      <a:rPr lang="en-GB" sz="2200" b="0" i="1" smtClean="0">
                        <a:latin typeface="Cambria Math"/>
                      </a:rPr>
                      <m:t>𝑣𝑎𝑟</m:t>
                    </m:r>
                    <m:d>
                      <m:dPr>
                        <m:ctrlPr>
                          <a:rPr lang="en-GB" sz="2200" b="0" i="1" smtClean="0">
                            <a:latin typeface="Cambria Math" panose="02040503050406030204" pitchFamily="18" charset="0"/>
                          </a:rPr>
                        </m:ctrlPr>
                      </m:dPr>
                      <m:e>
                        <m:r>
                          <m:rPr>
                            <m:sty m:val="p"/>
                          </m:rPr>
                          <a:rPr lang="en-GB" sz="2200">
                            <a:latin typeface="Cambria Math"/>
                          </a:rPr>
                          <m:t>log</m:t>
                        </m:r>
                        <m:r>
                          <a:rPr lang="en-GB" sz="2200" i="1">
                            <a:latin typeface="Cambria Math"/>
                          </a:rPr>
                          <m:t>⁡</m:t>
                        </m:r>
                        <m:d>
                          <m:dPr>
                            <m:ctrlPr>
                              <a:rPr lang="en-GB" sz="2200" i="1">
                                <a:latin typeface="Cambria Math" panose="02040503050406030204" pitchFamily="18" charset="0"/>
                              </a:rPr>
                            </m:ctrlPr>
                          </m:dPr>
                          <m:e>
                            <m:f>
                              <m:fPr>
                                <m:ctrlPr>
                                  <a:rPr lang="en-GB" sz="2200" i="1">
                                    <a:latin typeface="Cambria Math" panose="02040503050406030204" pitchFamily="18" charset="0"/>
                                  </a:rPr>
                                </m:ctrlPr>
                              </m:fPr>
                              <m:num>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i="1">
                                        <a:latin typeface="Cambria Math"/>
                                      </a:rPr>
                                      <m:t>1</m:t>
                                    </m:r>
                                  </m:sub>
                                </m:sSub>
                              </m:num>
                              <m:den>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2</m:t>
                                    </m:r>
                                  </m:sub>
                                </m:sSub>
                              </m:den>
                            </m:f>
                          </m:e>
                        </m:d>
                      </m:e>
                    </m:d>
                  </m:oMath>
                </a14:m>
                <a:endParaRPr lang="en-GB"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13281" y="1196752"/>
                <a:ext cx="7344816" cy="853054"/>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027857" y="2420888"/>
                <a:ext cx="3029547" cy="8065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 </m:t>
                      </m:r>
                      <m:f>
                        <m:fPr>
                          <m:ctrlPr>
                            <a:rPr lang="en-GB" sz="2200" b="0" i="1" smtClean="0">
                              <a:latin typeface="Cambria Math" panose="02040503050406030204" pitchFamily="18" charset="0"/>
                            </a:rPr>
                          </m:ctrlPr>
                        </m:fPr>
                        <m:num>
                          <m:d>
                            <m:dPr>
                              <m:ctrlPr>
                                <a:rPr lang="en-GB" sz="2200" b="0" i="1" smtClean="0">
                                  <a:latin typeface="Cambria Math" panose="02040503050406030204" pitchFamily="18" charset="0"/>
                                </a:rPr>
                              </m:ctrlPr>
                            </m:dPr>
                            <m:e>
                              <m:r>
                                <a:rPr lang="en-GB" sz="2200" b="0" i="1" smtClean="0">
                                  <a:latin typeface="Cambria Math"/>
                                </a:rPr>
                                <m:t>1−</m:t>
                              </m:r>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i="1">
                                      <a:latin typeface="Cambria Math"/>
                                    </a:rPr>
                                    <m:t>1</m:t>
                                  </m:r>
                                </m:sub>
                              </m:sSub>
                            </m:e>
                          </m:d>
                        </m:num>
                        <m:den>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i="1">
                                  <a:latin typeface="Cambria Math"/>
                                </a:rPr>
                                <m:t>1</m:t>
                              </m:r>
                            </m:sub>
                          </m:sSub>
                          <m:sSub>
                            <m:sSubPr>
                              <m:ctrlPr>
                                <a:rPr lang="en-GB" sz="2200" b="0" i="1" smtClean="0">
                                  <a:latin typeface="Cambria Math" panose="02040503050406030204" pitchFamily="18" charset="0"/>
                                </a:rPr>
                              </m:ctrlPr>
                            </m:sSubPr>
                            <m:e>
                              <m:r>
                                <a:rPr lang="en-GB" sz="2200" b="0" i="1" smtClean="0">
                                  <a:latin typeface="Cambria Math"/>
                                </a:rPr>
                                <m:t>𝑛</m:t>
                              </m:r>
                            </m:e>
                            <m:sub>
                              <m:r>
                                <a:rPr lang="en-GB" sz="2200" b="0" i="1" smtClean="0">
                                  <a:latin typeface="Cambria Math"/>
                                </a:rPr>
                                <m:t>1+</m:t>
                              </m:r>
                            </m:sub>
                          </m:sSub>
                        </m:den>
                      </m:f>
                      <m:r>
                        <a:rPr lang="en-GB" sz="2200" b="0" i="1" smtClean="0">
                          <a:latin typeface="Cambria Math"/>
                        </a:rPr>
                        <m:t>+</m:t>
                      </m:r>
                      <m:f>
                        <m:fPr>
                          <m:ctrlPr>
                            <a:rPr lang="en-GB" sz="2200" i="1">
                              <a:latin typeface="Cambria Math" panose="02040503050406030204" pitchFamily="18" charset="0"/>
                            </a:rPr>
                          </m:ctrlPr>
                        </m:fPr>
                        <m:num>
                          <m:d>
                            <m:dPr>
                              <m:ctrlPr>
                                <a:rPr lang="en-GB" sz="2200" i="1">
                                  <a:latin typeface="Cambria Math" panose="02040503050406030204" pitchFamily="18" charset="0"/>
                                </a:rPr>
                              </m:ctrlPr>
                            </m:dPr>
                            <m:e>
                              <m:r>
                                <a:rPr lang="en-GB" sz="2200" i="1">
                                  <a:latin typeface="Cambria Math"/>
                                </a:rPr>
                                <m:t>1−</m:t>
                              </m:r>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2</m:t>
                                  </m:r>
                                </m:sub>
                              </m:sSub>
                            </m:e>
                          </m:d>
                        </m:num>
                        <m:den>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2</m:t>
                              </m:r>
                            </m:sub>
                          </m:sSub>
                          <m:sSub>
                            <m:sSubPr>
                              <m:ctrlPr>
                                <a:rPr lang="en-GB" sz="2200" i="1">
                                  <a:latin typeface="Cambria Math" panose="02040503050406030204" pitchFamily="18" charset="0"/>
                                </a:rPr>
                              </m:ctrlPr>
                            </m:sSubPr>
                            <m:e>
                              <m:r>
                                <a:rPr lang="en-GB" sz="2200" i="1">
                                  <a:latin typeface="Cambria Math"/>
                                </a:rPr>
                                <m:t>𝑛</m:t>
                              </m:r>
                            </m:e>
                            <m:sub>
                              <m:r>
                                <a:rPr lang="en-GB" sz="2200" b="0" i="1" smtClean="0">
                                  <a:latin typeface="Cambria Math"/>
                                </a:rPr>
                                <m:t>2</m:t>
                              </m:r>
                              <m:r>
                                <a:rPr lang="en-GB" sz="2200" i="1">
                                  <a:latin typeface="Cambria Math"/>
                                </a:rPr>
                                <m:t>+</m:t>
                              </m:r>
                            </m:sub>
                          </m:sSub>
                        </m:den>
                      </m:f>
                    </m:oMath>
                  </m:oMathPara>
                </a14:m>
                <a:endParaRPr lang="en-GB" sz="2200" dirty="0"/>
              </a:p>
            </p:txBody>
          </p:sp>
        </mc:Choice>
        <mc:Fallback xmlns="">
          <p:sp>
            <p:nvSpPr>
              <p:cNvPr id="14" name="Rectangle 13"/>
              <p:cNvSpPr>
                <a:spLocks noRot="1" noChangeAspect="1" noMove="1" noResize="1" noEditPoints="1" noAdjustHandles="1" noChangeArrowheads="1" noChangeShapeType="1" noTextEdit="1"/>
              </p:cNvSpPr>
              <p:nvPr/>
            </p:nvSpPr>
            <p:spPr>
              <a:xfrm>
                <a:off x="2027857" y="2420888"/>
                <a:ext cx="3029547" cy="806503"/>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95536" y="4811008"/>
                <a:ext cx="734481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14:m>
                  <m:oMath xmlns:m="http://schemas.openxmlformats.org/officeDocument/2006/math">
                    <m:r>
                      <a:rPr lang="en-GB" sz="2200" i="1" smtClean="0">
                        <a:latin typeface="Cambria Math" panose="02040503050406030204" pitchFamily="18" charset="0"/>
                        <a:ea typeface="Cambria Math" panose="02040503050406030204" pitchFamily="18" charset="0"/>
                      </a:rPr>
                      <m:t>𝑣𝑎𝑟</m:t>
                    </m:r>
                    <m:d>
                      <m:dPr>
                        <m:ctrlPr>
                          <a:rPr lang="en-GB" sz="2200" i="1">
                            <a:latin typeface="Cambria Math" panose="02040503050406030204" pitchFamily="18" charset="0"/>
                            <a:ea typeface="Cambria Math" panose="02040503050406030204" pitchFamily="18" charset="0"/>
                          </a:rPr>
                        </m:ctrlPr>
                      </m:dPr>
                      <m:e>
                        <m:r>
                          <m:rPr>
                            <m:sty m:val="p"/>
                          </m:rPr>
                          <a:rPr lang="en-GB" sz="2200">
                            <a:latin typeface="Cambria Math" panose="02040503050406030204" pitchFamily="18" charset="0"/>
                            <a:ea typeface="Cambria Math" panose="02040503050406030204" pitchFamily="18" charset="0"/>
                          </a:rPr>
                          <m:t>log</m:t>
                        </m:r>
                        <m:r>
                          <a:rPr lang="en-GB" sz="2200" i="1">
                            <a:latin typeface="Cambria Math" panose="02040503050406030204" pitchFamily="18" charset="0"/>
                            <a:ea typeface="Cambria Math" panose="02040503050406030204" pitchFamily="18" charset="0"/>
                          </a:rPr>
                          <m:t>⁡(</m:t>
                        </m:r>
                        <m:r>
                          <a:rPr lang="en-GB" sz="2200" i="1">
                            <a:latin typeface="Cambria Math" panose="02040503050406030204" pitchFamily="18" charset="0"/>
                            <a:ea typeface="Cambria Math" panose="02040503050406030204" pitchFamily="18" charset="0"/>
                          </a:rPr>
                          <m:t>𝑅𝑅</m:t>
                        </m:r>
                        <m:r>
                          <a:rPr lang="en-GB" sz="2200" i="1">
                            <a:latin typeface="Cambria Math" panose="02040503050406030204" pitchFamily="18" charset="0"/>
                            <a:ea typeface="Cambria Math" panose="02040503050406030204" pitchFamily="18" charset="0"/>
                          </a:rPr>
                          <m:t>)</m:t>
                        </m:r>
                      </m:e>
                    </m:d>
                    <m:r>
                      <a:rPr lang="en-GB" sz="2200" i="1">
                        <a:latin typeface="Cambria Math" panose="02040503050406030204" pitchFamily="18" charset="0"/>
                        <a:ea typeface="Cambria Math" panose="02040503050406030204" pitchFamily="18" charset="0"/>
                      </a:rPr>
                      <m:t>=</m:t>
                    </m:r>
                    <m:r>
                      <a:rPr lang="en-GB" sz="2200" b="0" i="1" smtClean="0">
                        <a:latin typeface="Cambria Math" panose="02040503050406030204" pitchFamily="18" charset="0"/>
                        <a:ea typeface="Cambria Math" panose="02040503050406030204" pitchFamily="18" charset="0"/>
                      </a:rPr>
                      <m:t>0.0038</m:t>
                    </m:r>
                  </m:oMath>
                </a14:m>
                <a:r>
                  <a:rPr lang="en-GB" sz="2200" dirty="0">
                    <a:latin typeface="Cambria Math" panose="02040503050406030204" pitchFamily="18" charset="0"/>
                    <a:ea typeface="Cambria Math" panose="02040503050406030204" pitchFamily="18" charset="0"/>
                  </a:rPr>
                  <a:t> </a:t>
                </a:r>
              </a:p>
            </p:txBody>
          </p:sp>
        </mc:Choice>
        <mc:Fallback xmlns="">
          <p:sp>
            <p:nvSpPr>
              <p:cNvPr id="17" name="TextBox 16"/>
              <p:cNvSpPr txBox="1">
                <a:spLocks noRot="1" noChangeAspect="1" noMove="1" noResize="1" noEditPoints="1" noAdjustHandles="1" noChangeArrowheads="1" noChangeShapeType="1" noTextEdit="1"/>
              </p:cNvSpPr>
              <p:nvPr/>
            </p:nvSpPr>
            <p:spPr>
              <a:xfrm>
                <a:off x="395536" y="4811008"/>
                <a:ext cx="7344816" cy="430887"/>
              </a:xfrm>
              <a:prstGeom prst="rect">
                <a:avLst/>
              </a:prstGeom>
              <a:blipFill rotWithShape="1">
                <a:blip r:embed="rId4"/>
                <a:stretch>
                  <a:fillRect l="-996" t="-4225" b="-253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934110" y="5531390"/>
                <a:ext cx="7344816" cy="462884"/>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r>
                      <a:rPr lang="en-GB" sz="2200" b="0" i="1" smtClean="0">
                        <a:latin typeface="Cambria Math"/>
                      </a:rPr>
                      <m:t>𝑠𝑒</m:t>
                    </m:r>
                    <m:d>
                      <m:dPr>
                        <m:ctrlPr>
                          <a:rPr lang="en-GB" sz="2200" b="0" i="1" smtClean="0">
                            <a:latin typeface="Cambria Math" panose="02040503050406030204" pitchFamily="18" charset="0"/>
                          </a:rPr>
                        </m:ctrlPr>
                      </m:dPr>
                      <m:e>
                        <m:r>
                          <m:rPr>
                            <m:sty m:val="p"/>
                          </m:rPr>
                          <a:rPr lang="en-GB" sz="2200" b="0" i="0" smtClean="0">
                            <a:latin typeface="Cambria Math"/>
                          </a:rPr>
                          <m:t>log</m:t>
                        </m:r>
                        <m:r>
                          <a:rPr lang="en-GB" sz="2200" b="0" i="1" smtClean="0">
                            <a:latin typeface="Cambria Math"/>
                          </a:rPr>
                          <m:t>⁡(</m:t>
                        </m:r>
                        <m:r>
                          <a:rPr lang="en-GB" sz="2200" b="0" i="1" smtClean="0">
                            <a:latin typeface="Cambria Math"/>
                          </a:rPr>
                          <m:t>𝑅𝑅</m:t>
                        </m:r>
                        <m:r>
                          <a:rPr lang="en-GB" sz="2200" b="0" i="1" smtClean="0">
                            <a:latin typeface="Cambria Math"/>
                          </a:rPr>
                          <m:t>)</m:t>
                        </m:r>
                      </m:e>
                    </m:d>
                    <m:r>
                      <a:rPr lang="en-GB" sz="2200" b="0" i="1" smtClean="0">
                        <a:latin typeface="Cambria Math"/>
                      </a:rPr>
                      <m:t>= </m:t>
                    </m:r>
                    <m:rad>
                      <m:radPr>
                        <m:degHide m:val="on"/>
                        <m:ctrlPr>
                          <a:rPr lang="en-GB" sz="2200" b="0" i="1" smtClean="0">
                            <a:latin typeface="Cambria Math" panose="02040503050406030204" pitchFamily="18" charset="0"/>
                          </a:rPr>
                        </m:ctrlPr>
                      </m:radPr>
                      <m:deg/>
                      <m:e>
                        <m:r>
                          <a:rPr lang="en-GB" sz="2200" b="0" i="1" smtClean="0">
                            <a:latin typeface="Cambria Math"/>
                          </a:rPr>
                          <m:t>0.0038</m:t>
                        </m:r>
                      </m:e>
                    </m:rad>
                    <m:r>
                      <a:rPr lang="en-GB" sz="2200" b="0" i="1" smtClean="0">
                        <a:latin typeface="Cambria Math"/>
                      </a:rPr>
                      <m:t>=0.06 </m:t>
                    </m:r>
                  </m:oMath>
                </a14:m>
                <a:endParaRPr lang="en-GB" sz="2200" dirty="0"/>
              </a:p>
            </p:txBody>
          </p:sp>
        </mc:Choice>
        <mc:Fallback xmlns="">
          <p:sp>
            <p:nvSpPr>
              <p:cNvPr id="18" name="TextBox 17"/>
              <p:cNvSpPr txBox="1">
                <a:spLocks noRot="1" noChangeAspect="1" noMove="1" noResize="1" noEditPoints="1" noAdjustHandles="1" noChangeArrowheads="1" noChangeShapeType="1" noTextEdit="1"/>
              </p:cNvSpPr>
              <p:nvPr/>
            </p:nvSpPr>
            <p:spPr>
              <a:xfrm>
                <a:off x="934110" y="5531390"/>
                <a:ext cx="7344816" cy="462884"/>
              </a:xfrm>
              <a:prstGeom prst="rect">
                <a:avLst/>
              </a:prstGeom>
              <a:blipFill rotWithShape="1">
                <a:blip r:embed="rId5"/>
                <a:stretch>
                  <a:fillRect l="-830" b="-2236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001094" y="3717032"/>
                <a:ext cx="3765133" cy="749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 </m:t>
                      </m:r>
                      <m:f>
                        <m:fPr>
                          <m:ctrlPr>
                            <a:rPr lang="en-GB" sz="2200" b="0" i="1" smtClean="0">
                              <a:latin typeface="Cambria Math" panose="02040503050406030204" pitchFamily="18" charset="0"/>
                            </a:rPr>
                          </m:ctrlPr>
                        </m:fPr>
                        <m:num>
                          <m:d>
                            <m:dPr>
                              <m:ctrlPr>
                                <a:rPr lang="en-GB" sz="2200" b="0" i="1" smtClean="0">
                                  <a:latin typeface="Cambria Math" panose="02040503050406030204" pitchFamily="18" charset="0"/>
                                </a:rPr>
                              </m:ctrlPr>
                            </m:dPr>
                            <m:e>
                              <m:r>
                                <a:rPr lang="en-GB" sz="2200" b="0" i="1" smtClean="0">
                                  <a:latin typeface="Cambria Math"/>
                                </a:rPr>
                                <m:t>1−0.475</m:t>
                              </m:r>
                            </m:e>
                          </m:d>
                        </m:num>
                        <m:den>
                          <m:r>
                            <a:rPr lang="en-GB" sz="2200" b="0" i="1" smtClean="0">
                              <a:latin typeface="Cambria Math"/>
                            </a:rPr>
                            <m:t>0.475∗686</m:t>
                          </m:r>
                        </m:den>
                      </m:f>
                      <m:r>
                        <a:rPr lang="en-GB" sz="2200" b="0" i="1" smtClean="0">
                          <a:latin typeface="Cambria Math"/>
                        </a:rPr>
                        <m:t>+</m:t>
                      </m:r>
                      <m:f>
                        <m:fPr>
                          <m:ctrlPr>
                            <a:rPr lang="en-GB" sz="2200" i="1">
                              <a:latin typeface="Cambria Math" panose="02040503050406030204" pitchFamily="18" charset="0"/>
                            </a:rPr>
                          </m:ctrlPr>
                        </m:fPr>
                        <m:num>
                          <m:d>
                            <m:dPr>
                              <m:ctrlPr>
                                <a:rPr lang="en-GB" sz="2200" i="1">
                                  <a:latin typeface="Cambria Math" panose="02040503050406030204" pitchFamily="18" charset="0"/>
                                </a:rPr>
                              </m:ctrlPr>
                            </m:dPr>
                            <m:e>
                              <m:r>
                                <a:rPr lang="en-GB" sz="2200" i="1">
                                  <a:latin typeface="Cambria Math"/>
                                </a:rPr>
                                <m:t>1−</m:t>
                              </m:r>
                              <m:r>
                                <a:rPr lang="en-GB" sz="2200" b="0" i="1" smtClean="0">
                                  <a:latin typeface="Cambria Math"/>
                                </a:rPr>
                                <m:t>0.466</m:t>
                              </m:r>
                            </m:e>
                          </m:d>
                        </m:num>
                        <m:den>
                          <m:r>
                            <a:rPr lang="en-GB" sz="2200" b="0" i="1" smtClean="0">
                              <a:latin typeface="Cambria Math"/>
                            </a:rPr>
                            <m:t>0.466∗521</m:t>
                          </m:r>
                        </m:den>
                      </m:f>
                    </m:oMath>
                  </m:oMathPara>
                </a14:m>
                <a:endParaRPr lang="en-GB" sz="2200" dirty="0"/>
              </a:p>
            </p:txBody>
          </p:sp>
        </mc:Choice>
        <mc:Fallback xmlns="">
          <p:sp>
            <p:nvSpPr>
              <p:cNvPr id="12" name="Rectangle 11"/>
              <p:cNvSpPr>
                <a:spLocks noRot="1" noChangeAspect="1" noMove="1" noResize="1" noEditPoints="1" noAdjustHandles="1" noChangeArrowheads="1" noChangeShapeType="1" noTextEdit="1"/>
              </p:cNvSpPr>
              <p:nvPr/>
            </p:nvSpPr>
            <p:spPr>
              <a:xfrm>
                <a:off x="2001094" y="3717032"/>
                <a:ext cx="3765133" cy="749436"/>
              </a:xfrm>
              <a:prstGeom prst="rect">
                <a:avLst/>
              </a:prstGeom>
              <a:blipFill rotWithShape="1">
                <a:blip r:embed="rId6"/>
                <a:stretch>
                  <a:fillRect/>
                </a:stretch>
              </a:blipFill>
            </p:spPr>
            <p:txBody>
              <a:bodyPr/>
              <a:lstStyle/>
              <a:p>
                <a:r>
                  <a:rPr lang="en-GB">
                    <a:noFill/>
                  </a:rPr>
                  <a:t> </a:t>
                </a:r>
              </a:p>
            </p:txBody>
          </p:sp>
        </mc:Fallback>
      </mc:AlternateContent>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Tree>
    <p:extLst>
      <p:ext uri="{BB962C8B-B14F-4D97-AF65-F5344CB8AC3E}">
        <p14:creationId xmlns:p14="http://schemas.microsoft.com/office/powerpoint/2010/main" val="3176917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cs typeface="Courier New" panose="02070309020205020404" pitchFamily="49" charset="0"/>
              </a:rPr>
              <a:t>Slides.</a:t>
            </a:r>
          </a:p>
          <a:p>
            <a:r>
              <a:rPr lang="en-US" sz="2400" dirty="0">
                <a:cs typeface="Courier New" panose="02070309020205020404" pitchFamily="49" charset="0"/>
              </a:rPr>
              <a:t>R programs.</a:t>
            </a:r>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6</a:t>
            </a:fld>
            <a:endParaRPr lang="en-GB" dirty="0">
              <a:solidFill>
                <a:schemeClr val="tx2"/>
              </a:solidFill>
            </a:endParaRPr>
          </a:p>
        </p:txBody>
      </p:sp>
      <p:sp>
        <p:nvSpPr>
          <p:cNvPr id="8" name="Title 1"/>
          <p:cNvSpPr txBox="1">
            <a:spLocks/>
          </p:cNvSpPr>
          <p:nvPr/>
        </p:nvSpPr>
        <p:spPr>
          <a:xfrm>
            <a:off x="1072206" y="200032"/>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Course materials</a:t>
            </a:r>
          </a:p>
        </p:txBody>
      </p:sp>
    </p:spTree>
    <p:extLst>
      <p:ext uri="{BB962C8B-B14F-4D97-AF65-F5344CB8AC3E}">
        <p14:creationId xmlns:p14="http://schemas.microsoft.com/office/powerpoint/2010/main" val="3994054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60</a:t>
            </a:fld>
            <a:endParaRPr lang="en-GB" dirty="0">
              <a:solidFill>
                <a:schemeClr val="tx2"/>
              </a:solidFill>
            </a:endParaRPr>
          </a:p>
        </p:txBody>
      </p:sp>
      <p:sp>
        <p:nvSpPr>
          <p:cNvPr id="6" name="TextBox 5"/>
          <p:cNvSpPr txBox="1"/>
          <p:nvPr/>
        </p:nvSpPr>
        <p:spPr>
          <a:xfrm>
            <a:off x="755576" y="1340768"/>
            <a:ext cx="48245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Test for independence</a:t>
            </a:r>
          </a:p>
        </p:txBody>
      </p:sp>
      <p:grpSp>
        <p:nvGrpSpPr>
          <p:cNvPr id="21" name="Group 20"/>
          <p:cNvGrpSpPr/>
          <p:nvPr/>
        </p:nvGrpSpPr>
        <p:grpSpPr>
          <a:xfrm>
            <a:off x="909450" y="2107332"/>
            <a:ext cx="5711510" cy="472102"/>
            <a:chOff x="1099214" y="2107331"/>
            <a:chExt cx="5711510" cy="472102"/>
          </a:xfrm>
        </p:grpSpPr>
        <mc:AlternateContent xmlns:mc="http://schemas.openxmlformats.org/markup-compatibility/2006" xmlns:a14="http://schemas.microsoft.com/office/drawing/2010/main">
          <mc:Choice Requires="a14">
            <p:sp>
              <p:nvSpPr>
                <p:cNvPr id="14" name="Rectangle 13"/>
                <p:cNvSpPr/>
                <p:nvPr/>
              </p:nvSpPr>
              <p:spPr>
                <a:xfrm>
                  <a:off x="1099214" y="2107331"/>
                  <a:ext cx="219201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0</m:t>
                            </m:r>
                          </m:sub>
                        </m:sSub>
                        <m:r>
                          <a:rPr lang="en-GB" sz="2200" b="0" i="1" smtClean="0">
                            <a:latin typeface="Cambria Math"/>
                          </a:rPr>
                          <m:t>:</m:t>
                        </m:r>
                        <m:r>
                          <m:rPr>
                            <m:sty m:val="p"/>
                          </m:rPr>
                          <a:rPr lang="en-GB" sz="2200" b="0" i="0" smtClean="0">
                            <a:latin typeface="Cambria Math"/>
                          </a:rPr>
                          <m:t>log</m:t>
                        </m:r>
                        <m:r>
                          <a:rPr lang="en-GB" sz="2200" b="0" i="1" smtClean="0">
                            <a:latin typeface="Cambria Math"/>
                          </a:rPr>
                          <m:t>⁡(</m:t>
                        </m:r>
                        <m:r>
                          <a:rPr lang="en-GB" sz="2200" b="0" i="1" smtClean="0">
                            <a:latin typeface="Cambria Math"/>
                          </a:rPr>
                          <m:t>𝑅𝑅</m:t>
                        </m:r>
                        <m:r>
                          <a:rPr lang="en-GB" sz="2200" b="0" i="1" smtClean="0">
                            <a:latin typeface="Cambria Math"/>
                          </a:rPr>
                          <m:t>)=0</m:t>
                        </m:r>
                      </m:oMath>
                    </m:oMathPara>
                  </a14:m>
                  <a:endParaRPr lang="en-GB" sz="2200" dirty="0"/>
                </a:p>
              </p:txBody>
            </p:sp>
          </mc:Choice>
          <mc:Fallback xmlns="">
            <p:sp>
              <p:nvSpPr>
                <p:cNvPr id="14" name="Rectangle 13"/>
                <p:cNvSpPr>
                  <a:spLocks noRot="1" noChangeAspect="1" noMove="1" noResize="1" noEditPoints="1" noAdjustHandles="1" noChangeArrowheads="1" noChangeShapeType="1" noTextEdit="1"/>
                </p:cNvSpPr>
                <p:nvPr/>
              </p:nvSpPr>
              <p:spPr>
                <a:xfrm>
                  <a:off x="1099214" y="2107331"/>
                  <a:ext cx="2192010" cy="430887"/>
                </a:xfrm>
                <a:prstGeom prst="rect">
                  <a:avLst/>
                </a:prstGeom>
                <a:blipFill rotWithShape="1">
                  <a:blip r:embed="rId2"/>
                  <a:stretch>
                    <a:fillRect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4561134" y="2107332"/>
                  <a:ext cx="224959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1</m:t>
                            </m:r>
                          </m:sub>
                        </m:sSub>
                        <m:r>
                          <a:rPr lang="en-GB" sz="2200" b="0" i="1" smtClean="0">
                            <a:latin typeface="Cambria Math"/>
                          </a:rPr>
                          <m:t>:</m:t>
                        </m:r>
                        <m:r>
                          <m:rPr>
                            <m:sty m:val="p"/>
                          </m:rPr>
                          <a:rPr lang="en-GB" sz="2200">
                            <a:latin typeface="Cambria Math"/>
                          </a:rPr>
                          <m:t>log</m:t>
                        </m:r>
                        <m:r>
                          <a:rPr lang="en-GB" sz="2200" i="1">
                            <a:latin typeface="Cambria Math"/>
                          </a:rPr>
                          <m:t>⁡(</m:t>
                        </m:r>
                        <m:r>
                          <a:rPr lang="en-GB" sz="2200" i="1">
                            <a:latin typeface="Cambria Math"/>
                          </a:rPr>
                          <m:t>𝑅𝑅</m:t>
                        </m:r>
                        <m:r>
                          <a:rPr lang="en-GB" sz="2200" i="1">
                            <a:latin typeface="Cambria Math"/>
                          </a:rPr>
                          <m:t>)&lt; 0</m:t>
                        </m:r>
                      </m:oMath>
                    </m:oMathPara>
                  </a14:m>
                  <a:endParaRPr lang="en-GB" sz="2200" dirty="0"/>
                </a:p>
              </p:txBody>
            </p:sp>
          </mc:Choice>
          <mc:Fallback xmlns="">
            <p:sp>
              <p:nvSpPr>
                <p:cNvPr id="19" name="Rectangle 18"/>
                <p:cNvSpPr>
                  <a:spLocks noRot="1" noChangeAspect="1" noMove="1" noResize="1" noEditPoints="1" noAdjustHandles="1" noChangeArrowheads="1" noChangeShapeType="1" noTextEdit="1"/>
                </p:cNvSpPr>
                <p:nvPr/>
              </p:nvSpPr>
              <p:spPr>
                <a:xfrm>
                  <a:off x="4561134" y="2107332"/>
                  <a:ext cx="2249590" cy="430887"/>
                </a:xfrm>
                <a:prstGeom prst="rect">
                  <a:avLst/>
                </a:prstGeom>
                <a:blipFill rotWithShape="1">
                  <a:blip r:embed="rId3"/>
                  <a:stretch>
                    <a:fillRect b="-20000"/>
                  </a:stretch>
                </a:blipFill>
              </p:spPr>
              <p:txBody>
                <a:bodyPr/>
                <a:lstStyle/>
                <a:p>
                  <a:r>
                    <a:rPr lang="en-GB">
                      <a:noFill/>
                    </a:rPr>
                    <a:t> </a:t>
                  </a:r>
                </a:p>
              </p:txBody>
            </p:sp>
          </mc:Fallback>
        </mc:AlternateContent>
        <p:sp>
          <p:nvSpPr>
            <p:cNvPr id="20" name="TextBox 19"/>
            <p:cNvSpPr txBox="1"/>
            <p:nvPr/>
          </p:nvSpPr>
          <p:spPr>
            <a:xfrm>
              <a:off x="3491880" y="2210101"/>
              <a:ext cx="864096" cy="369332"/>
            </a:xfrm>
            <a:prstGeom prst="rect">
              <a:avLst/>
            </a:prstGeom>
            <a:noFill/>
          </p:spPr>
          <p:txBody>
            <a:bodyPr wrap="square" rtlCol="0">
              <a:spAutoFit/>
            </a:bodyPr>
            <a:lstStyle/>
            <a:p>
              <a:pPr algn="ctr"/>
              <a:r>
                <a:rPr lang="en-GB" dirty="0"/>
                <a:t>VS</a:t>
              </a:r>
            </a:p>
          </p:txBody>
        </p:sp>
      </p:grpSp>
      <p:grpSp>
        <p:nvGrpSpPr>
          <p:cNvPr id="22" name="Group 21"/>
          <p:cNvGrpSpPr/>
          <p:nvPr/>
        </p:nvGrpSpPr>
        <p:grpSpPr>
          <a:xfrm>
            <a:off x="886774" y="3465435"/>
            <a:ext cx="5191052" cy="472101"/>
            <a:chOff x="1619672" y="2107332"/>
            <a:chExt cx="5191052" cy="472101"/>
          </a:xfrm>
        </p:grpSpPr>
        <mc:AlternateContent xmlns:mc="http://schemas.openxmlformats.org/markup-compatibility/2006" xmlns:a14="http://schemas.microsoft.com/office/drawing/2010/main">
          <mc:Choice Requires="a14">
            <p:sp>
              <p:nvSpPr>
                <p:cNvPr id="23" name="Rectangle 22"/>
                <p:cNvSpPr/>
                <p:nvPr/>
              </p:nvSpPr>
              <p:spPr>
                <a:xfrm>
                  <a:off x="1619672" y="2107332"/>
                  <a:ext cx="219201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0</m:t>
                            </m:r>
                          </m:sub>
                        </m:sSub>
                        <m:r>
                          <a:rPr lang="en-GB" sz="2200" b="0" i="1" smtClean="0">
                            <a:latin typeface="Cambria Math"/>
                          </a:rPr>
                          <m:t>:</m:t>
                        </m:r>
                        <m:r>
                          <m:rPr>
                            <m:sty m:val="p"/>
                          </m:rPr>
                          <a:rPr lang="en-GB" sz="2200">
                            <a:latin typeface="Cambria Math"/>
                          </a:rPr>
                          <m:t>log</m:t>
                        </m:r>
                        <m:r>
                          <a:rPr lang="en-GB" sz="2200" i="1">
                            <a:latin typeface="Cambria Math"/>
                          </a:rPr>
                          <m:t>⁡(</m:t>
                        </m:r>
                        <m:r>
                          <a:rPr lang="en-GB" sz="2200" i="1">
                            <a:latin typeface="Cambria Math"/>
                          </a:rPr>
                          <m:t>𝑅𝑅</m:t>
                        </m:r>
                        <m:r>
                          <a:rPr lang="en-GB" sz="2200" i="1">
                            <a:latin typeface="Cambria Math"/>
                          </a:rPr>
                          <m:t>)=0</m:t>
                        </m:r>
                      </m:oMath>
                    </m:oMathPara>
                  </a14:m>
                  <a:endParaRPr lang="en-GB" sz="2200" dirty="0"/>
                </a:p>
              </p:txBody>
            </p:sp>
          </mc:Choice>
          <mc:Fallback xmlns="">
            <p:sp>
              <p:nvSpPr>
                <p:cNvPr id="23" name="Rectangle 22"/>
                <p:cNvSpPr>
                  <a:spLocks noRot="1" noChangeAspect="1" noMove="1" noResize="1" noEditPoints="1" noAdjustHandles="1" noChangeArrowheads="1" noChangeShapeType="1" noTextEdit="1"/>
                </p:cNvSpPr>
                <p:nvPr/>
              </p:nvSpPr>
              <p:spPr>
                <a:xfrm>
                  <a:off x="1619672" y="2107332"/>
                  <a:ext cx="2192010" cy="430887"/>
                </a:xfrm>
                <a:prstGeom prst="rect">
                  <a:avLst/>
                </a:prstGeom>
                <a:blipFill rotWithShape="1">
                  <a:blip r:embed="rId4"/>
                  <a:stretch>
                    <a:fillRect b="-183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4561134" y="2107332"/>
                  <a:ext cx="224959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1</m:t>
                            </m:r>
                          </m:sub>
                        </m:sSub>
                        <m:r>
                          <a:rPr lang="en-GB" sz="2200" b="0" i="1" smtClean="0">
                            <a:latin typeface="Cambria Math"/>
                          </a:rPr>
                          <m:t>:</m:t>
                        </m:r>
                        <m:r>
                          <m:rPr>
                            <m:sty m:val="p"/>
                          </m:rPr>
                          <a:rPr lang="en-GB" sz="2200">
                            <a:latin typeface="Cambria Math"/>
                          </a:rPr>
                          <m:t>log</m:t>
                        </m:r>
                        <m:r>
                          <a:rPr lang="en-GB" sz="2200" i="1">
                            <a:latin typeface="Cambria Math"/>
                          </a:rPr>
                          <m:t>⁡(</m:t>
                        </m:r>
                        <m:r>
                          <a:rPr lang="en-GB" sz="2200" i="1">
                            <a:latin typeface="Cambria Math"/>
                          </a:rPr>
                          <m:t>𝑅𝑅</m:t>
                        </m:r>
                        <m:r>
                          <a:rPr lang="en-GB" sz="2200" i="1">
                            <a:latin typeface="Cambria Math"/>
                          </a:rPr>
                          <m:t>)&gt; 0</m:t>
                        </m:r>
                      </m:oMath>
                    </m:oMathPara>
                  </a14:m>
                  <a:endParaRPr lang="en-GB" sz="2200" dirty="0"/>
                </a:p>
              </p:txBody>
            </p:sp>
          </mc:Choice>
          <mc:Fallback xmlns="">
            <p:sp>
              <p:nvSpPr>
                <p:cNvPr id="24" name="Rectangle 23"/>
                <p:cNvSpPr>
                  <a:spLocks noRot="1" noChangeAspect="1" noMove="1" noResize="1" noEditPoints="1" noAdjustHandles="1" noChangeArrowheads="1" noChangeShapeType="1" noTextEdit="1"/>
                </p:cNvSpPr>
                <p:nvPr/>
              </p:nvSpPr>
              <p:spPr>
                <a:xfrm>
                  <a:off x="4561134" y="2107332"/>
                  <a:ext cx="2249590" cy="430887"/>
                </a:xfrm>
                <a:prstGeom prst="rect">
                  <a:avLst/>
                </a:prstGeom>
                <a:blipFill rotWithShape="1">
                  <a:blip r:embed="rId5"/>
                  <a:stretch>
                    <a:fillRect b="-18310"/>
                  </a:stretch>
                </a:blipFill>
              </p:spPr>
              <p:txBody>
                <a:bodyPr/>
                <a:lstStyle/>
                <a:p>
                  <a:r>
                    <a:rPr lang="en-GB">
                      <a:noFill/>
                    </a:rPr>
                    <a:t> </a:t>
                  </a:r>
                </a:p>
              </p:txBody>
            </p:sp>
          </mc:Fallback>
        </mc:AlternateContent>
        <p:sp>
          <p:nvSpPr>
            <p:cNvPr id="25" name="TextBox 24"/>
            <p:cNvSpPr txBox="1"/>
            <p:nvPr/>
          </p:nvSpPr>
          <p:spPr>
            <a:xfrm>
              <a:off x="3491880" y="2210101"/>
              <a:ext cx="864096" cy="369332"/>
            </a:xfrm>
            <a:prstGeom prst="rect">
              <a:avLst/>
            </a:prstGeom>
            <a:noFill/>
          </p:spPr>
          <p:txBody>
            <a:bodyPr wrap="square" rtlCol="0">
              <a:spAutoFit/>
            </a:bodyPr>
            <a:lstStyle/>
            <a:p>
              <a:pPr algn="ctr"/>
              <a:r>
                <a:rPr lang="en-GB" dirty="0"/>
                <a:t>VS</a:t>
              </a:r>
            </a:p>
          </p:txBody>
        </p:sp>
      </p:grpSp>
      <p:grpSp>
        <p:nvGrpSpPr>
          <p:cNvPr id="26" name="Group 25"/>
          <p:cNvGrpSpPr/>
          <p:nvPr/>
        </p:nvGrpSpPr>
        <p:grpSpPr>
          <a:xfrm>
            <a:off x="886774" y="5135180"/>
            <a:ext cx="5189450" cy="472101"/>
            <a:chOff x="1619672" y="2107332"/>
            <a:chExt cx="5189450" cy="472101"/>
          </a:xfrm>
        </p:grpSpPr>
        <mc:AlternateContent xmlns:mc="http://schemas.openxmlformats.org/markup-compatibility/2006" xmlns:a14="http://schemas.microsoft.com/office/drawing/2010/main">
          <mc:Choice Requires="a14">
            <p:sp>
              <p:nvSpPr>
                <p:cNvPr id="27" name="Rectangle 26"/>
                <p:cNvSpPr/>
                <p:nvPr/>
              </p:nvSpPr>
              <p:spPr>
                <a:xfrm>
                  <a:off x="1619672" y="2107332"/>
                  <a:ext cx="219201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0</m:t>
                            </m:r>
                          </m:sub>
                        </m:sSub>
                        <m:r>
                          <a:rPr lang="en-GB" sz="2200" b="0" i="1" smtClean="0">
                            <a:latin typeface="Cambria Math"/>
                          </a:rPr>
                          <m:t>:</m:t>
                        </m:r>
                        <m:r>
                          <m:rPr>
                            <m:sty m:val="p"/>
                          </m:rPr>
                          <a:rPr lang="en-GB" sz="2200">
                            <a:latin typeface="Cambria Math"/>
                          </a:rPr>
                          <m:t>log</m:t>
                        </m:r>
                        <m:r>
                          <a:rPr lang="en-GB" sz="2200" i="1">
                            <a:latin typeface="Cambria Math"/>
                          </a:rPr>
                          <m:t>⁡(</m:t>
                        </m:r>
                        <m:r>
                          <a:rPr lang="en-GB" sz="2200" i="1">
                            <a:latin typeface="Cambria Math"/>
                          </a:rPr>
                          <m:t>𝑅𝑅</m:t>
                        </m:r>
                        <m:r>
                          <a:rPr lang="en-GB" sz="2200" i="1">
                            <a:latin typeface="Cambria Math"/>
                          </a:rPr>
                          <m:t>)=0</m:t>
                        </m:r>
                      </m:oMath>
                    </m:oMathPara>
                  </a14:m>
                  <a:endParaRPr lang="en-GB" sz="2200" dirty="0"/>
                </a:p>
              </p:txBody>
            </p:sp>
          </mc:Choice>
          <mc:Fallback xmlns="">
            <p:sp>
              <p:nvSpPr>
                <p:cNvPr id="27" name="Rectangle 26"/>
                <p:cNvSpPr>
                  <a:spLocks noRot="1" noChangeAspect="1" noMove="1" noResize="1" noEditPoints="1" noAdjustHandles="1" noChangeArrowheads="1" noChangeShapeType="1" noTextEdit="1"/>
                </p:cNvSpPr>
                <p:nvPr/>
              </p:nvSpPr>
              <p:spPr>
                <a:xfrm>
                  <a:off x="1619672" y="2107332"/>
                  <a:ext cx="2192010" cy="430887"/>
                </a:xfrm>
                <a:prstGeom prst="rect">
                  <a:avLst/>
                </a:prstGeom>
                <a:blipFill rotWithShape="1">
                  <a:blip r:embed="rId6"/>
                  <a:stretch>
                    <a:fillRect b="-183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4561134" y="2107332"/>
                  <a:ext cx="224798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1</m:t>
                            </m:r>
                          </m:sub>
                        </m:sSub>
                        <m:r>
                          <a:rPr lang="en-GB" sz="2200" b="0" i="1" smtClean="0">
                            <a:latin typeface="Cambria Math"/>
                          </a:rPr>
                          <m:t>:</m:t>
                        </m:r>
                        <m:r>
                          <m:rPr>
                            <m:sty m:val="p"/>
                          </m:rPr>
                          <a:rPr lang="en-GB" sz="2200">
                            <a:latin typeface="Cambria Math"/>
                          </a:rPr>
                          <m:t>log</m:t>
                        </m:r>
                        <m:r>
                          <a:rPr lang="en-GB" sz="2200" i="1">
                            <a:latin typeface="Cambria Math"/>
                          </a:rPr>
                          <m:t>⁡(</m:t>
                        </m:r>
                        <m:r>
                          <a:rPr lang="en-GB" sz="2200" i="1">
                            <a:latin typeface="Cambria Math"/>
                          </a:rPr>
                          <m:t>𝑅𝑅</m:t>
                        </m:r>
                        <m:r>
                          <a:rPr lang="en-GB" sz="2200" i="1">
                            <a:latin typeface="Cambria Math"/>
                          </a:rPr>
                          <m:t>)≠ 0</m:t>
                        </m:r>
                      </m:oMath>
                    </m:oMathPara>
                  </a14:m>
                  <a:endParaRPr lang="en-GB" sz="2200" dirty="0"/>
                </a:p>
              </p:txBody>
            </p:sp>
          </mc:Choice>
          <mc:Fallback xmlns="">
            <p:sp>
              <p:nvSpPr>
                <p:cNvPr id="28" name="Rectangle 27"/>
                <p:cNvSpPr>
                  <a:spLocks noRot="1" noChangeAspect="1" noMove="1" noResize="1" noEditPoints="1" noAdjustHandles="1" noChangeArrowheads="1" noChangeShapeType="1" noTextEdit="1"/>
                </p:cNvSpPr>
                <p:nvPr/>
              </p:nvSpPr>
              <p:spPr>
                <a:xfrm>
                  <a:off x="4561134" y="2107332"/>
                  <a:ext cx="2247988" cy="430887"/>
                </a:xfrm>
                <a:prstGeom prst="rect">
                  <a:avLst/>
                </a:prstGeom>
                <a:blipFill rotWithShape="1">
                  <a:blip r:embed="rId7"/>
                  <a:stretch>
                    <a:fillRect b="-18310"/>
                  </a:stretch>
                </a:blipFill>
              </p:spPr>
              <p:txBody>
                <a:bodyPr/>
                <a:lstStyle/>
                <a:p>
                  <a:r>
                    <a:rPr lang="en-GB">
                      <a:noFill/>
                    </a:rPr>
                    <a:t> </a:t>
                  </a:r>
                </a:p>
              </p:txBody>
            </p:sp>
          </mc:Fallback>
        </mc:AlternateContent>
        <p:sp>
          <p:nvSpPr>
            <p:cNvPr id="29" name="TextBox 28"/>
            <p:cNvSpPr txBox="1"/>
            <p:nvPr/>
          </p:nvSpPr>
          <p:spPr>
            <a:xfrm>
              <a:off x="3491880" y="2210101"/>
              <a:ext cx="864096" cy="369332"/>
            </a:xfrm>
            <a:prstGeom prst="rect">
              <a:avLst/>
            </a:prstGeom>
            <a:noFill/>
          </p:spPr>
          <p:txBody>
            <a:bodyPr wrap="square" rtlCol="0">
              <a:spAutoFit/>
            </a:bodyPr>
            <a:lstStyle/>
            <a:p>
              <a:pPr algn="ctr"/>
              <a:r>
                <a:rPr lang="en-GB" dirty="0"/>
                <a:t>VS</a:t>
              </a:r>
            </a:p>
          </p:txBody>
        </p:sp>
      </p:grpSp>
      <p:sp>
        <p:nvSpPr>
          <p:cNvPr id="30" name="TextBox 29"/>
          <p:cNvSpPr txBox="1"/>
          <p:nvPr/>
        </p:nvSpPr>
        <p:spPr>
          <a:xfrm>
            <a:off x="3167844" y="2852936"/>
            <a:ext cx="1075277" cy="430887"/>
          </a:xfrm>
          <a:prstGeom prst="rect">
            <a:avLst/>
          </a:prstGeom>
          <a:noFill/>
        </p:spPr>
        <p:txBody>
          <a:bodyPr wrap="square" rtlCol="0">
            <a:spAutoFit/>
          </a:bodyPr>
          <a:lstStyle/>
          <a:p>
            <a:pPr algn="ctr"/>
            <a:r>
              <a:rPr lang="en-GB" sz="2200" b="1" dirty="0"/>
              <a:t>OR</a:t>
            </a:r>
          </a:p>
        </p:txBody>
      </p:sp>
      <p:sp>
        <p:nvSpPr>
          <p:cNvPr id="31" name="TextBox 30"/>
          <p:cNvSpPr txBox="1"/>
          <p:nvPr/>
        </p:nvSpPr>
        <p:spPr>
          <a:xfrm>
            <a:off x="3208691" y="4355812"/>
            <a:ext cx="1075277" cy="430887"/>
          </a:xfrm>
          <a:prstGeom prst="rect">
            <a:avLst/>
          </a:prstGeom>
          <a:noFill/>
        </p:spPr>
        <p:txBody>
          <a:bodyPr wrap="square" rtlCol="0">
            <a:spAutoFit/>
          </a:bodyPr>
          <a:lstStyle/>
          <a:p>
            <a:pPr algn="ctr"/>
            <a:r>
              <a:rPr lang="en-GB" sz="2200" b="1" dirty="0"/>
              <a:t>OR</a:t>
            </a:r>
          </a:p>
        </p:txBody>
      </p:sp>
      <p:sp>
        <p:nvSpPr>
          <p:cNvPr id="32"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Tree>
    <p:extLst>
      <p:ext uri="{BB962C8B-B14F-4D97-AF65-F5344CB8AC3E}">
        <p14:creationId xmlns:p14="http://schemas.microsoft.com/office/powerpoint/2010/main" val="2199230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61</a:t>
            </a:fld>
            <a:endParaRPr lang="en-GB" dirty="0">
              <a:solidFill>
                <a:schemeClr val="tx2"/>
              </a:solidFill>
            </a:endParaRPr>
          </a:p>
        </p:txBody>
      </p:sp>
      <p:sp>
        <p:nvSpPr>
          <p:cNvPr id="6" name="TextBox 5"/>
          <p:cNvSpPr txBox="1"/>
          <p:nvPr/>
        </p:nvSpPr>
        <p:spPr>
          <a:xfrm>
            <a:off x="437938" y="1218287"/>
            <a:ext cx="48245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Test for independence</a:t>
            </a:r>
          </a:p>
        </p:txBody>
      </p:sp>
      <mc:AlternateContent xmlns:mc="http://schemas.openxmlformats.org/markup-compatibility/2006" xmlns:a14="http://schemas.microsoft.com/office/drawing/2010/main">
        <mc:Choice Requires="a14">
          <p:sp>
            <p:nvSpPr>
              <p:cNvPr id="32" name="Rectangle 31"/>
              <p:cNvSpPr/>
              <p:nvPr/>
            </p:nvSpPr>
            <p:spPr>
              <a:xfrm>
                <a:off x="1985306" y="2348880"/>
                <a:ext cx="5648469" cy="11705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𝑍</m:t>
                      </m:r>
                      <m:r>
                        <a:rPr lang="en-GB" sz="2200" b="0" i="1" smtClean="0">
                          <a:latin typeface="Cambria Math"/>
                        </a:rPr>
                        <m:t>=</m:t>
                      </m:r>
                      <m:f>
                        <m:fPr>
                          <m:ctrlPr>
                            <a:rPr lang="en-GB" sz="2200" b="0" i="1" smtClean="0">
                              <a:latin typeface="Cambria Math" panose="02040503050406030204" pitchFamily="18" charset="0"/>
                            </a:rPr>
                          </m:ctrlPr>
                        </m:fPr>
                        <m:num>
                          <m:func>
                            <m:funcPr>
                              <m:ctrlPr>
                                <a:rPr lang="en-GB" sz="2200" b="0" i="1" smtClean="0">
                                  <a:latin typeface="Cambria Math" panose="02040503050406030204" pitchFamily="18" charset="0"/>
                                </a:rPr>
                              </m:ctrlPr>
                            </m:funcPr>
                            <m:fName>
                              <m:r>
                                <m:rPr>
                                  <m:sty m:val="p"/>
                                </m:rPr>
                                <a:rPr lang="en-GB" sz="2200" b="0" i="0" smtClean="0">
                                  <a:latin typeface="Cambria Math"/>
                                </a:rPr>
                                <m:t>log</m:t>
                              </m:r>
                            </m:fName>
                            <m:e>
                              <m:d>
                                <m:dPr>
                                  <m:ctrlPr>
                                    <a:rPr lang="en-GB" sz="2200" b="0" i="1" smtClean="0">
                                      <a:latin typeface="Cambria Math" panose="02040503050406030204" pitchFamily="18" charset="0"/>
                                    </a:rPr>
                                  </m:ctrlPr>
                                </m:dPr>
                                <m:e>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i="1">
                                          <a:latin typeface="Cambria Math"/>
                                        </a:rPr>
                                        <m:t>1</m:t>
                                      </m:r>
                                    </m:sub>
                                  </m:sSub>
                                </m:e>
                              </m:d>
                            </m:e>
                          </m:func>
                          <m:r>
                            <a:rPr lang="en-GB" sz="2200" b="0" i="1" smtClean="0">
                              <a:latin typeface="Cambria Math"/>
                            </a:rPr>
                            <m:t>−</m:t>
                          </m:r>
                          <m:r>
                            <m:rPr>
                              <m:sty m:val="p"/>
                            </m:rPr>
                            <a:rPr lang="en-GB" sz="2200" b="0" i="0" smtClean="0">
                              <a:latin typeface="Cambria Math"/>
                            </a:rPr>
                            <m:t>log</m:t>
                          </m:r>
                          <m:r>
                            <a:rPr lang="en-GB" sz="2200" b="0" i="1" smtClean="0">
                              <a:latin typeface="Cambria Math"/>
                            </a:rPr>
                            <m:t>⁡(</m:t>
                          </m:r>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2</m:t>
                              </m:r>
                            </m:sub>
                          </m:sSub>
                          <m:r>
                            <a:rPr lang="en-GB" sz="2200" b="0" i="1" smtClean="0">
                              <a:latin typeface="Cambria Math"/>
                            </a:rPr>
                            <m:t>)</m:t>
                          </m:r>
                        </m:num>
                        <m:den>
                          <m:rad>
                            <m:radPr>
                              <m:degHide m:val="on"/>
                              <m:ctrlPr>
                                <a:rPr lang="en-GB" sz="2200" b="0" i="1" smtClean="0">
                                  <a:latin typeface="Cambria Math" panose="02040503050406030204" pitchFamily="18" charset="0"/>
                                </a:rPr>
                              </m:ctrlPr>
                            </m:radPr>
                            <m:deg/>
                            <m:e>
                              <m:f>
                                <m:fPr>
                                  <m:ctrlPr>
                                    <a:rPr lang="en-GB" sz="2200" i="1">
                                      <a:latin typeface="Cambria Math" panose="02040503050406030204" pitchFamily="18" charset="0"/>
                                    </a:rPr>
                                  </m:ctrlPr>
                                </m:fPr>
                                <m:num>
                                  <m:d>
                                    <m:dPr>
                                      <m:ctrlPr>
                                        <a:rPr lang="en-GB" sz="2200" i="1">
                                          <a:latin typeface="Cambria Math" panose="02040503050406030204" pitchFamily="18" charset="0"/>
                                        </a:rPr>
                                      </m:ctrlPr>
                                    </m:dPr>
                                    <m:e>
                                      <m:r>
                                        <a:rPr lang="en-GB" sz="2200" i="1">
                                          <a:latin typeface="Cambria Math"/>
                                        </a:rPr>
                                        <m:t>1−</m:t>
                                      </m:r>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i="1">
                                              <a:latin typeface="Cambria Math"/>
                                            </a:rPr>
                                            <m:t>1</m:t>
                                          </m:r>
                                        </m:sub>
                                      </m:sSub>
                                    </m:e>
                                  </m:d>
                                </m:num>
                                <m:den>
                                  <m:sSub>
                                    <m:sSubPr>
                                      <m:ctrlPr>
                                        <a:rPr lang="en-GB" sz="2200" i="1">
                                          <a:latin typeface="Cambria Math" panose="02040503050406030204" pitchFamily="18" charset="0"/>
                                        </a:rPr>
                                      </m:ctrlPr>
                                    </m:sSubPr>
                                    <m:e>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i="1">
                                              <a:latin typeface="Cambria Math"/>
                                            </a:rPr>
                                            <m:t>1</m:t>
                                          </m:r>
                                        </m:sub>
                                      </m:sSub>
                                      <m:r>
                                        <a:rPr lang="en-GB" sz="2200" i="1">
                                          <a:latin typeface="Cambria Math"/>
                                        </a:rPr>
                                        <m:t>𝑛</m:t>
                                      </m:r>
                                    </m:e>
                                    <m:sub>
                                      <m:r>
                                        <a:rPr lang="en-GB" sz="2200" i="1">
                                          <a:latin typeface="Cambria Math"/>
                                        </a:rPr>
                                        <m:t>1+</m:t>
                                      </m:r>
                                    </m:sub>
                                  </m:sSub>
                                </m:den>
                              </m:f>
                              <m:r>
                                <a:rPr lang="en-GB" sz="2200" b="0" i="1" smtClean="0">
                                  <a:latin typeface="Cambria Math"/>
                                </a:rPr>
                                <m:t>+</m:t>
                              </m:r>
                              <m:f>
                                <m:fPr>
                                  <m:ctrlPr>
                                    <a:rPr lang="en-GB" sz="2200" i="1">
                                      <a:latin typeface="Cambria Math" panose="02040503050406030204" pitchFamily="18" charset="0"/>
                                    </a:rPr>
                                  </m:ctrlPr>
                                </m:fPr>
                                <m:num>
                                  <m:d>
                                    <m:dPr>
                                      <m:ctrlPr>
                                        <a:rPr lang="en-GB" sz="2200" i="1">
                                          <a:latin typeface="Cambria Math" panose="02040503050406030204" pitchFamily="18" charset="0"/>
                                        </a:rPr>
                                      </m:ctrlPr>
                                    </m:dPr>
                                    <m:e>
                                      <m:r>
                                        <a:rPr lang="en-GB" sz="2200" i="1">
                                          <a:latin typeface="Cambria Math"/>
                                        </a:rPr>
                                        <m:t>1−</m:t>
                                      </m:r>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2</m:t>
                                          </m:r>
                                        </m:sub>
                                      </m:sSub>
                                    </m:e>
                                  </m:d>
                                </m:num>
                                <m:den>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2</m:t>
                                      </m:r>
                                    </m:sub>
                                  </m:sSub>
                                  <m:sSub>
                                    <m:sSubPr>
                                      <m:ctrlPr>
                                        <a:rPr lang="en-GB" sz="2200" i="1" smtClean="0">
                                          <a:latin typeface="Cambria Math" panose="02040503050406030204" pitchFamily="18" charset="0"/>
                                        </a:rPr>
                                      </m:ctrlPr>
                                    </m:sSubPr>
                                    <m:e>
                                      <m:r>
                                        <a:rPr lang="en-GB" sz="2200" i="1">
                                          <a:latin typeface="Cambria Math"/>
                                        </a:rPr>
                                        <m:t>𝑛</m:t>
                                      </m:r>
                                    </m:e>
                                    <m:sub>
                                      <m:r>
                                        <a:rPr lang="en-GB" sz="2200" b="0" i="1" smtClean="0">
                                          <a:latin typeface="Cambria Math"/>
                                        </a:rPr>
                                        <m:t>2</m:t>
                                      </m:r>
                                      <m:r>
                                        <a:rPr lang="en-GB" sz="2200" i="1">
                                          <a:latin typeface="Cambria Math"/>
                                        </a:rPr>
                                        <m:t>+</m:t>
                                      </m:r>
                                    </m:sub>
                                  </m:sSub>
                                </m:den>
                              </m:f>
                            </m:e>
                          </m:rad>
                        </m:den>
                      </m:f>
                      <m:r>
                        <a:rPr lang="en-GB" sz="2200" b="0" i="1" smtClean="0">
                          <a:latin typeface="Cambria Math"/>
                        </a:rPr>
                        <m:t>= </m:t>
                      </m:r>
                      <m:f>
                        <m:fPr>
                          <m:ctrlPr>
                            <a:rPr lang="en-GB" sz="2200" b="0" i="1" smtClean="0">
                              <a:latin typeface="Cambria Math" panose="02040503050406030204" pitchFamily="18" charset="0"/>
                            </a:rPr>
                          </m:ctrlPr>
                        </m:fPr>
                        <m:num>
                          <m:r>
                            <m:rPr>
                              <m:nor/>
                            </m:rPr>
                            <a:rPr lang="en-GB" sz="2200" dirty="0">
                              <a:latin typeface="Cambria Math" panose="02040503050406030204" pitchFamily="18" charset="0"/>
                              <a:ea typeface="Cambria Math" panose="02040503050406030204" pitchFamily="18" charset="0"/>
                            </a:rPr>
                            <m:t>0.0192 </m:t>
                          </m:r>
                        </m:num>
                        <m:den>
                          <m:r>
                            <a:rPr lang="en-GB" sz="2200" b="0" i="1" smtClean="0">
                              <a:latin typeface="Cambria Math"/>
                            </a:rPr>
                            <m:t>0.06</m:t>
                          </m:r>
                        </m:den>
                      </m:f>
                      <m:r>
                        <a:rPr lang="en-GB" sz="2200" b="0" i="1" smtClean="0">
                          <a:latin typeface="Cambria Math"/>
                        </a:rPr>
                        <m:t>=0.32</m:t>
                      </m:r>
                    </m:oMath>
                  </m:oMathPara>
                </a14:m>
                <a:endParaRPr lang="en-GB" sz="2200" dirty="0"/>
              </a:p>
            </p:txBody>
          </p:sp>
        </mc:Choice>
        <mc:Fallback xmlns="">
          <p:sp>
            <p:nvSpPr>
              <p:cNvPr id="32" name="Rectangle 31"/>
              <p:cNvSpPr>
                <a:spLocks noRot="1" noChangeAspect="1" noMove="1" noResize="1" noEditPoints="1" noAdjustHandles="1" noChangeArrowheads="1" noChangeShapeType="1" noTextEdit="1"/>
              </p:cNvSpPr>
              <p:nvPr/>
            </p:nvSpPr>
            <p:spPr>
              <a:xfrm>
                <a:off x="1985306" y="2348880"/>
                <a:ext cx="5648469" cy="1170513"/>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443843" y="4149660"/>
                <a:ext cx="568024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Two sided test, </a:t>
                </a:r>
                <a14:m>
                  <m:oMath xmlns:m="http://schemas.openxmlformats.org/officeDocument/2006/math">
                    <m:r>
                      <a:rPr lang="en-GB" sz="2200" i="1" smtClean="0">
                        <a:latin typeface="Cambria Math"/>
                        <a:ea typeface="Cambria Math"/>
                      </a:rPr>
                      <m:t>𝛼</m:t>
                    </m:r>
                    <m:r>
                      <a:rPr lang="en-GB" sz="2200" b="0" i="1" smtClean="0">
                        <a:latin typeface="Cambria Math"/>
                        <a:ea typeface="Cambria Math"/>
                      </a:rPr>
                      <m:t>=0.05,</m:t>
                    </m:r>
                  </m:oMath>
                </a14:m>
                <a:r>
                  <a:rPr lang="en-GB" sz="2200" dirty="0"/>
                  <a:t> p-value= 0.7517</a:t>
                </a:r>
              </a:p>
            </p:txBody>
          </p:sp>
        </mc:Choice>
        <mc:Fallback xmlns="">
          <p:sp>
            <p:nvSpPr>
              <p:cNvPr id="33" name="TextBox 32"/>
              <p:cNvSpPr txBox="1">
                <a:spLocks noRot="1" noChangeAspect="1" noMove="1" noResize="1" noEditPoints="1" noAdjustHandles="1" noChangeArrowheads="1" noChangeShapeType="1" noTextEdit="1"/>
              </p:cNvSpPr>
              <p:nvPr/>
            </p:nvSpPr>
            <p:spPr>
              <a:xfrm>
                <a:off x="443843" y="4149660"/>
                <a:ext cx="5680248" cy="430887"/>
              </a:xfrm>
              <a:prstGeom prst="rect">
                <a:avLst/>
              </a:prstGeom>
              <a:blipFill rotWithShape="1">
                <a:blip r:embed="rId3"/>
                <a:stretch>
                  <a:fillRect l="-1288" t="-7143" r="-644" b="-3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67544" y="5234602"/>
                <a:ext cx="8280920" cy="1107996"/>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t>Note that </a:t>
                </a:r>
                <a14:m>
                  <m:oMath xmlns:m="http://schemas.openxmlformats.org/officeDocument/2006/math">
                    <m:r>
                      <a:rPr lang="en-GB" sz="2200" b="0" i="1" smtClean="0">
                        <a:latin typeface="Cambria Math"/>
                      </a:rPr>
                      <m:t>𝑍</m:t>
                    </m:r>
                  </m:oMath>
                </a14:m>
                <a:r>
                  <a:rPr lang="en-GB" sz="2200" dirty="0"/>
                  <a:t> is approximated with standard Normal distribution </a:t>
                </a:r>
                <a14:m>
                  <m:oMath xmlns:m="http://schemas.openxmlformats.org/officeDocument/2006/math">
                    <m:r>
                      <a:rPr lang="en-GB" sz="2200" b="0" i="1" smtClean="0">
                        <a:latin typeface="Cambria Math"/>
                      </a:rPr>
                      <m:t>𝑁</m:t>
                    </m:r>
                    <m:r>
                      <a:rPr lang="en-GB" sz="2200" b="0" i="1" smtClean="0">
                        <a:latin typeface="Cambria Math"/>
                      </a:rPr>
                      <m:t>(0,1)</m:t>
                    </m:r>
                  </m:oMath>
                </a14:m>
                <a:endParaRPr lang="en-GB" sz="2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67544" y="5234602"/>
                <a:ext cx="8280920" cy="1107996"/>
              </a:xfrm>
              <a:prstGeom prst="rect">
                <a:avLst/>
              </a:prstGeom>
              <a:blipFill rotWithShape="1">
                <a:blip r:embed="rId4"/>
                <a:stretch>
                  <a:fillRect l="-884" b="-1105"/>
                </a:stretch>
              </a:blipFill>
            </p:spPr>
            <p:txBody>
              <a:bodyPr/>
              <a:lstStyle/>
              <a:p>
                <a:r>
                  <a:rPr lang="en-GB">
                    <a:noFill/>
                  </a:rPr>
                  <a:t> </a:t>
                </a:r>
              </a:p>
            </p:txBody>
          </p:sp>
        </mc:Fallback>
      </mc:AlternateContent>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Tree>
    <p:extLst>
      <p:ext uri="{BB962C8B-B14F-4D97-AF65-F5344CB8AC3E}">
        <p14:creationId xmlns:p14="http://schemas.microsoft.com/office/powerpoint/2010/main" val="1119839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62</a:t>
            </a:fld>
            <a:endParaRPr lang="en-GB" dirty="0">
              <a:solidFill>
                <a:schemeClr val="tx2"/>
              </a:solidFill>
            </a:endParaRPr>
          </a:p>
        </p:txBody>
      </p:sp>
      <p:sp>
        <p:nvSpPr>
          <p:cNvPr id="6" name="TextBox 5"/>
          <p:cNvSpPr txBox="1"/>
          <p:nvPr/>
        </p:nvSpPr>
        <p:spPr>
          <a:xfrm>
            <a:off x="438505" y="1196752"/>
            <a:ext cx="4824536" cy="430887"/>
          </a:xfrm>
          <a:prstGeom prst="rect">
            <a:avLst/>
          </a:prstGeom>
          <a:noFill/>
        </p:spPr>
        <p:txBody>
          <a:bodyPr wrap="square" rtlCol="0">
            <a:spAutoFit/>
          </a:bodyPr>
          <a:lstStyle/>
          <a:p>
            <a:pPr marL="285750" indent="-285750">
              <a:buFont typeface="Arial" panose="020B0604020202020204" pitchFamily="34" charset="0"/>
              <a:buChar char="•"/>
            </a:pPr>
            <a:r>
              <a:rPr lang="en-GB" sz="2200" dirty="0"/>
              <a:t>Test for independence</a:t>
            </a:r>
          </a:p>
        </p:txBody>
      </p:sp>
      <p:sp>
        <p:nvSpPr>
          <p:cNvPr id="33" name="TextBox 32"/>
          <p:cNvSpPr txBox="1"/>
          <p:nvPr/>
        </p:nvSpPr>
        <p:spPr>
          <a:xfrm>
            <a:off x="444754" y="2956817"/>
            <a:ext cx="6385682" cy="430887"/>
          </a:xfrm>
          <a:prstGeom prst="rect">
            <a:avLst/>
          </a:prstGeom>
          <a:noFill/>
        </p:spPr>
        <p:txBody>
          <a:bodyPr wrap="square" rtlCol="0">
            <a:spAutoFit/>
          </a:bodyPr>
          <a:lstStyle/>
          <a:p>
            <a:pPr marL="285750" indent="-285750">
              <a:buFont typeface="Arial" panose="020B0604020202020204" pitchFamily="34" charset="0"/>
              <a:buChar char="•"/>
            </a:pPr>
            <a:r>
              <a:rPr lang="en-GB" sz="2200" dirty="0"/>
              <a:t>The 95% confidence interval for log(RR) is </a:t>
            </a:r>
          </a:p>
        </p:txBody>
      </p:sp>
      <mc:AlternateContent xmlns:mc="http://schemas.openxmlformats.org/markup-compatibility/2006" xmlns:a14="http://schemas.microsoft.com/office/drawing/2010/main">
        <mc:Choice Requires="a14">
          <p:sp>
            <p:nvSpPr>
              <p:cNvPr id="7" name="TextBox 6"/>
              <p:cNvSpPr txBox="1"/>
              <p:nvPr/>
            </p:nvSpPr>
            <p:spPr>
              <a:xfrm>
                <a:off x="1005434" y="1844824"/>
                <a:ext cx="7167155" cy="777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a:rPr>
                        <m:t>𝑃</m:t>
                      </m:r>
                      <m:d>
                        <m:dPr>
                          <m:begChr m:val="["/>
                          <m:endChr m:val="]"/>
                          <m:ctrlPr>
                            <a:rPr lang="en-GB" sz="2000" b="0" i="1" smtClean="0">
                              <a:latin typeface="Cambria Math" panose="02040503050406030204" pitchFamily="18" charset="0"/>
                            </a:rPr>
                          </m:ctrlPr>
                        </m:dPr>
                        <m:e>
                          <m:r>
                            <a:rPr lang="en-GB" sz="2000" b="0" i="1" smtClean="0">
                              <a:latin typeface="Cambria Math"/>
                            </a:rPr>
                            <m:t>−</m:t>
                          </m:r>
                          <m:sSub>
                            <m:sSubPr>
                              <m:ctrlPr>
                                <a:rPr lang="en-GB" sz="2000" b="0" i="1" smtClean="0">
                                  <a:latin typeface="Cambria Math" panose="02040503050406030204" pitchFamily="18" charset="0"/>
                                </a:rPr>
                              </m:ctrlPr>
                            </m:sSubPr>
                            <m:e>
                              <m:r>
                                <a:rPr lang="en-GB" sz="2000" b="0" i="1" smtClean="0">
                                  <a:latin typeface="Cambria Math"/>
                                </a:rPr>
                                <m:t>𝑍</m:t>
                              </m:r>
                            </m:e>
                            <m:sub>
                              <m:f>
                                <m:fPr>
                                  <m:ctrlPr>
                                    <a:rPr lang="en-GB" sz="2000" b="0" i="1" smtClean="0">
                                      <a:latin typeface="Cambria Math" panose="02040503050406030204" pitchFamily="18" charset="0"/>
                                      <a:ea typeface="Cambria Math"/>
                                    </a:rPr>
                                  </m:ctrlPr>
                                </m:fPr>
                                <m:num>
                                  <m:r>
                                    <a:rPr lang="en-GB" sz="2000" b="0" i="1" smtClean="0">
                                      <a:latin typeface="Cambria Math"/>
                                      <a:ea typeface="Cambria Math"/>
                                    </a:rPr>
                                    <m:t>𝛼</m:t>
                                  </m:r>
                                </m:num>
                                <m:den>
                                  <m:r>
                                    <a:rPr lang="en-GB" sz="2000" b="0" i="1" smtClean="0">
                                      <a:latin typeface="Cambria Math"/>
                                      <a:ea typeface="Cambria Math"/>
                                    </a:rPr>
                                    <m:t>2</m:t>
                                  </m:r>
                                </m:den>
                              </m:f>
                            </m:sub>
                          </m:sSub>
                          <m:r>
                            <a:rPr lang="en-GB" sz="2000" b="0" i="1" smtClean="0">
                              <a:latin typeface="Cambria Math"/>
                              <a:ea typeface="Cambria Math"/>
                            </a:rPr>
                            <m:t>≤</m:t>
                          </m:r>
                          <m:f>
                            <m:fPr>
                              <m:ctrlPr>
                                <a:rPr lang="en-GB" sz="2000" b="0" i="1" smtClean="0">
                                  <a:latin typeface="Cambria Math" panose="02040503050406030204" pitchFamily="18" charset="0"/>
                                  <a:ea typeface="Cambria Math"/>
                                </a:rPr>
                              </m:ctrlPr>
                            </m:fPr>
                            <m:num>
                              <m:r>
                                <a:rPr lang="en-GB" sz="2000" i="1">
                                  <a:latin typeface="Cambria Math"/>
                                </a:rPr>
                                <m:t> </m:t>
                              </m:r>
                              <m:r>
                                <m:rPr>
                                  <m:sty m:val="p"/>
                                </m:rPr>
                                <a:rPr lang="en-GB" sz="2000" b="0" i="0" smtClean="0">
                                  <a:latin typeface="Cambria Math"/>
                                </a:rPr>
                                <m:t>log</m:t>
                              </m:r>
                              <m:r>
                                <a:rPr lang="en-GB" sz="2000" b="0" i="1" smtClean="0">
                                  <a:latin typeface="Cambria Math"/>
                                </a:rPr>
                                <m:t>⁡(</m:t>
                              </m:r>
                              <m:acc>
                                <m:accPr>
                                  <m:chr m:val="̂"/>
                                  <m:ctrlPr>
                                    <a:rPr lang="en-GB" sz="2000" b="0" i="1" smtClean="0">
                                      <a:latin typeface="Cambria Math" panose="02040503050406030204" pitchFamily="18" charset="0"/>
                                    </a:rPr>
                                  </m:ctrlPr>
                                </m:accPr>
                                <m:e>
                                  <m:sSub>
                                    <m:sSubPr>
                                      <m:ctrlPr>
                                        <a:rPr lang="en-GB" sz="2000" i="1">
                                          <a:latin typeface="Cambria Math" panose="02040503050406030204" pitchFamily="18" charset="0"/>
                                        </a:rPr>
                                      </m:ctrlPr>
                                    </m:sSubPr>
                                    <m:e>
                                      <m:r>
                                        <a:rPr lang="en-GB" sz="2000" i="1">
                                          <a:latin typeface="Cambria Math"/>
                                        </a:rPr>
                                        <m:t>𝑝</m:t>
                                      </m:r>
                                    </m:e>
                                    <m:sub>
                                      <m:r>
                                        <a:rPr lang="en-GB" sz="2000" i="1">
                                          <a:latin typeface="Cambria Math"/>
                                        </a:rPr>
                                        <m:t>1</m:t>
                                      </m:r>
                                    </m:sub>
                                  </m:sSub>
                                </m:e>
                              </m:acc>
                              <m:r>
                                <a:rPr lang="en-GB" sz="2000" b="0" i="1" smtClean="0">
                                  <a:latin typeface="Cambria Math"/>
                                </a:rPr>
                                <m:t>)</m:t>
                              </m:r>
                              <m:r>
                                <a:rPr lang="en-GB" sz="2000" i="1">
                                  <a:latin typeface="Cambria Math"/>
                                </a:rPr>
                                <m:t>−</m:t>
                              </m:r>
                              <m:r>
                                <m:rPr>
                                  <m:sty m:val="p"/>
                                </m:rPr>
                                <a:rPr lang="en-GB" sz="2000">
                                  <a:latin typeface="Cambria Math"/>
                                </a:rPr>
                                <m:t>log</m:t>
                              </m:r>
                              <m:r>
                                <a:rPr lang="en-GB" sz="2000" i="1">
                                  <a:latin typeface="Cambria Math"/>
                                </a:rPr>
                                <m:t>⁡(</m:t>
                              </m:r>
                              <m:acc>
                                <m:accPr>
                                  <m:chr m:val="̂"/>
                                  <m:ctrlPr>
                                    <a:rPr lang="en-GB" sz="2000" i="1">
                                      <a:latin typeface="Cambria Math" panose="02040503050406030204" pitchFamily="18" charset="0"/>
                                    </a:rPr>
                                  </m:ctrlPr>
                                </m:accPr>
                                <m:e>
                                  <m:sSub>
                                    <m:sSubPr>
                                      <m:ctrlPr>
                                        <a:rPr lang="en-GB" sz="2000" i="1">
                                          <a:latin typeface="Cambria Math" panose="02040503050406030204" pitchFamily="18" charset="0"/>
                                        </a:rPr>
                                      </m:ctrlPr>
                                    </m:sSubPr>
                                    <m:e>
                                      <m:r>
                                        <a:rPr lang="en-GB" sz="2000" i="1">
                                          <a:latin typeface="Cambria Math"/>
                                        </a:rPr>
                                        <m:t>𝑝</m:t>
                                      </m:r>
                                    </m:e>
                                    <m:sub>
                                      <m:r>
                                        <a:rPr lang="en-GB" sz="2000" b="0" i="1" smtClean="0">
                                          <a:latin typeface="Cambria Math"/>
                                        </a:rPr>
                                        <m:t>2</m:t>
                                      </m:r>
                                    </m:sub>
                                  </m:sSub>
                                </m:e>
                              </m:acc>
                              <m:r>
                                <a:rPr lang="en-GB" sz="2000" i="1">
                                  <a:latin typeface="Cambria Math"/>
                                </a:rPr>
                                <m:t>)</m:t>
                              </m:r>
                              <m:r>
                                <a:rPr lang="en-GB" sz="2000" b="0" i="1" smtClean="0">
                                  <a:latin typeface="Cambria Math"/>
                                  <a:ea typeface="Cambria Math"/>
                                </a:rPr>
                                <m:t>−(</m:t>
                              </m:r>
                              <m:sSub>
                                <m:sSubPr>
                                  <m:ctrlPr>
                                    <a:rPr lang="en-GB" sz="2000" b="0" i="1" smtClean="0">
                                      <a:latin typeface="Cambria Math" panose="02040503050406030204" pitchFamily="18" charset="0"/>
                                      <a:ea typeface="Cambria Math"/>
                                    </a:rPr>
                                  </m:ctrlPr>
                                </m:sSubPr>
                                <m:e>
                                  <m:r>
                                    <m:rPr>
                                      <m:sty m:val="p"/>
                                    </m:rPr>
                                    <a:rPr lang="en-GB" sz="2000" b="0" i="0" smtClean="0">
                                      <a:latin typeface="Cambria Math"/>
                                      <a:ea typeface="Cambria Math"/>
                                    </a:rPr>
                                    <m:t>log</m:t>
                                  </m:r>
                                  <m:r>
                                    <a:rPr lang="en-GB" sz="2000" b="0" i="1" smtClean="0">
                                      <a:latin typeface="Cambria Math"/>
                                      <a:ea typeface="Cambria Math"/>
                                    </a:rPr>
                                    <m:t>⁡(</m:t>
                                  </m:r>
                                  <m:r>
                                    <a:rPr lang="en-GB" sz="2000" b="0" i="1" smtClean="0">
                                      <a:latin typeface="Cambria Math"/>
                                      <a:ea typeface="Cambria Math"/>
                                    </a:rPr>
                                    <m:t>𝑝</m:t>
                                  </m:r>
                                </m:e>
                                <m:sub>
                                  <m:r>
                                    <a:rPr lang="en-GB" sz="2000" b="0" i="1" smtClean="0">
                                      <a:latin typeface="Cambria Math"/>
                                      <a:ea typeface="Cambria Math"/>
                                    </a:rPr>
                                    <m:t>1</m:t>
                                  </m:r>
                                </m:sub>
                              </m:sSub>
                              <m:r>
                                <a:rPr lang="en-GB" sz="2000" b="0" i="1" smtClean="0">
                                  <a:latin typeface="Cambria Math"/>
                                  <a:ea typeface="Cambria Math"/>
                                </a:rPr>
                                <m:t>)−</m:t>
                              </m:r>
                              <m:sSub>
                                <m:sSubPr>
                                  <m:ctrlPr>
                                    <a:rPr lang="en-GB" sz="2000" i="1">
                                      <a:latin typeface="Cambria Math" panose="02040503050406030204" pitchFamily="18" charset="0"/>
                                      <a:ea typeface="Cambria Math"/>
                                    </a:rPr>
                                  </m:ctrlPr>
                                </m:sSubPr>
                                <m:e>
                                  <m:r>
                                    <m:rPr>
                                      <m:sty m:val="p"/>
                                    </m:rPr>
                                    <a:rPr lang="en-GB" sz="2000" b="0" i="0" smtClean="0">
                                      <a:latin typeface="Cambria Math"/>
                                      <a:ea typeface="Cambria Math"/>
                                    </a:rPr>
                                    <m:t>log</m:t>
                                  </m:r>
                                  <m:r>
                                    <a:rPr lang="en-GB" sz="2000" b="0" i="1" smtClean="0">
                                      <a:latin typeface="Cambria Math"/>
                                      <a:ea typeface="Cambria Math"/>
                                    </a:rPr>
                                    <m:t>⁡(</m:t>
                                  </m:r>
                                  <m:r>
                                    <a:rPr lang="en-GB" sz="2000" i="1">
                                      <a:latin typeface="Cambria Math"/>
                                      <a:ea typeface="Cambria Math"/>
                                    </a:rPr>
                                    <m:t>𝑝</m:t>
                                  </m:r>
                                </m:e>
                                <m:sub>
                                  <m:r>
                                    <a:rPr lang="en-GB" sz="2000" b="0" i="1" smtClean="0">
                                      <a:latin typeface="Cambria Math"/>
                                      <a:ea typeface="Cambria Math"/>
                                    </a:rPr>
                                    <m:t>2</m:t>
                                  </m:r>
                                </m:sub>
                              </m:sSub>
                              <m:r>
                                <a:rPr lang="en-GB" sz="2000" b="0" i="1" smtClean="0">
                                  <a:latin typeface="Cambria Math"/>
                                  <a:ea typeface="Cambria Math"/>
                                </a:rPr>
                                <m:t>))</m:t>
                              </m:r>
                            </m:num>
                            <m:den>
                              <m:r>
                                <a:rPr lang="en-GB" sz="2000" b="0" i="1" smtClean="0">
                                  <a:latin typeface="Cambria Math"/>
                                  <a:ea typeface="Cambria Math"/>
                                </a:rPr>
                                <m:t>𝑠𝑒</m:t>
                              </m:r>
                              <m:r>
                                <a:rPr lang="en-GB" sz="2000" b="0" i="1" smtClean="0">
                                  <a:latin typeface="Cambria Math"/>
                                  <a:ea typeface="Cambria Math"/>
                                </a:rPr>
                                <m:t>(</m:t>
                              </m:r>
                              <m:r>
                                <m:rPr>
                                  <m:sty m:val="p"/>
                                </m:rPr>
                                <a:rPr lang="en-GB" sz="2000">
                                  <a:latin typeface="Cambria Math"/>
                                </a:rPr>
                                <m:t>log</m:t>
                              </m:r>
                              <m:r>
                                <a:rPr lang="en-GB" sz="2000" i="1">
                                  <a:latin typeface="Cambria Math"/>
                                </a:rPr>
                                <m:t>⁡(</m:t>
                              </m:r>
                              <m:acc>
                                <m:accPr>
                                  <m:chr m:val="̂"/>
                                  <m:ctrlPr>
                                    <a:rPr lang="en-GB" sz="2000" i="1">
                                      <a:latin typeface="Cambria Math" panose="02040503050406030204" pitchFamily="18" charset="0"/>
                                    </a:rPr>
                                  </m:ctrlPr>
                                </m:accPr>
                                <m:e>
                                  <m:sSub>
                                    <m:sSubPr>
                                      <m:ctrlPr>
                                        <a:rPr lang="en-GB" sz="2000" i="1">
                                          <a:latin typeface="Cambria Math" panose="02040503050406030204" pitchFamily="18" charset="0"/>
                                        </a:rPr>
                                      </m:ctrlPr>
                                    </m:sSubPr>
                                    <m:e>
                                      <m:r>
                                        <a:rPr lang="en-GB" sz="2000" i="1">
                                          <a:latin typeface="Cambria Math"/>
                                        </a:rPr>
                                        <m:t>𝑝</m:t>
                                      </m:r>
                                    </m:e>
                                    <m:sub>
                                      <m:r>
                                        <a:rPr lang="en-GB" sz="2000" i="1">
                                          <a:latin typeface="Cambria Math"/>
                                        </a:rPr>
                                        <m:t>1</m:t>
                                      </m:r>
                                    </m:sub>
                                  </m:sSub>
                                </m:e>
                              </m:acc>
                              <m:r>
                                <a:rPr lang="en-GB" sz="2000" i="1">
                                  <a:latin typeface="Cambria Math"/>
                                </a:rPr>
                                <m:t>)−</m:t>
                              </m:r>
                              <m:r>
                                <m:rPr>
                                  <m:sty m:val="p"/>
                                </m:rPr>
                                <a:rPr lang="en-GB" sz="2000">
                                  <a:latin typeface="Cambria Math"/>
                                </a:rPr>
                                <m:t>log</m:t>
                              </m:r>
                              <m:r>
                                <a:rPr lang="en-GB" sz="2000" i="1">
                                  <a:latin typeface="Cambria Math"/>
                                </a:rPr>
                                <m:t>⁡(</m:t>
                              </m:r>
                              <m:acc>
                                <m:accPr>
                                  <m:chr m:val="̂"/>
                                  <m:ctrlPr>
                                    <a:rPr lang="en-GB" sz="2000" i="1">
                                      <a:latin typeface="Cambria Math" panose="02040503050406030204" pitchFamily="18" charset="0"/>
                                    </a:rPr>
                                  </m:ctrlPr>
                                </m:accPr>
                                <m:e>
                                  <m:sSub>
                                    <m:sSubPr>
                                      <m:ctrlPr>
                                        <a:rPr lang="en-GB" sz="2000" i="1">
                                          <a:latin typeface="Cambria Math" panose="02040503050406030204" pitchFamily="18" charset="0"/>
                                        </a:rPr>
                                      </m:ctrlPr>
                                    </m:sSubPr>
                                    <m:e>
                                      <m:r>
                                        <a:rPr lang="en-GB" sz="2000" i="1">
                                          <a:latin typeface="Cambria Math"/>
                                        </a:rPr>
                                        <m:t>𝑝</m:t>
                                      </m:r>
                                    </m:e>
                                    <m:sub>
                                      <m:r>
                                        <a:rPr lang="en-GB" sz="2000" i="1">
                                          <a:latin typeface="Cambria Math"/>
                                        </a:rPr>
                                        <m:t>2</m:t>
                                      </m:r>
                                    </m:sub>
                                  </m:sSub>
                                </m:e>
                              </m:acc>
                              <m:r>
                                <a:rPr lang="en-GB" sz="2000" i="1">
                                  <a:latin typeface="Cambria Math"/>
                                </a:rPr>
                                <m:t>)</m:t>
                              </m:r>
                              <m:r>
                                <a:rPr lang="en-GB" sz="2000" b="0" i="1" smtClean="0">
                                  <a:latin typeface="Cambria Math"/>
                                  <a:ea typeface="Cambria Math"/>
                                </a:rPr>
                                <m:t>)</m:t>
                              </m:r>
                            </m:den>
                          </m:f>
                        </m:e>
                      </m:d>
                      <m:r>
                        <a:rPr lang="en-GB" sz="2000" b="0" i="1" smtClean="0">
                          <a:latin typeface="Cambria Math"/>
                        </a:rPr>
                        <m:t>=1 − </m:t>
                      </m:r>
                      <m:r>
                        <a:rPr lang="en-GB" sz="2000" b="0" i="1" smtClean="0">
                          <a:latin typeface="Cambria Math"/>
                          <a:ea typeface="Cambria Math"/>
                        </a:rPr>
                        <m:t>𝛼</m:t>
                      </m:r>
                    </m:oMath>
                  </m:oMathPara>
                </a14:m>
                <a:endParaRPr lang="en-GB"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1005434" y="1844824"/>
                <a:ext cx="7167155" cy="777264"/>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445150" y="3501008"/>
                <a:ext cx="3890296"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200" b="0" i="0" smtClean="0">
                          <a:latin typeface="Cambria Math"/>
                        </a:rPr>
                        <m:t>log</m:t>
                      </m:r>
                      <m:r>
                        <a:rPr lang="en-GB" sz="2200" b="0" i="1" smtClean="0">
                          <a:latin typeface="Cambria Math"/>
                        </a:rPr>
                        <m:t>⁡(</m:t>
                      </m:r>
                      <m:r>
                        <a:rPr lang="en-GB" sz="2200" b="0" i="1" smtClean="0">
                          <a:latin typeface="Cambria Math"/>
                        </a:rPr>
                        <m:t>𝑅𝑅</m:t>
                      </m:r>
                      <m:r>
                        <a:rPr lang="en-GB" sz="2200" b="0" i="1" smtClean="0">
                          <a:latin typeface="Cambria Math"/>
                        </a:rPr>
                        <m:t>) ±1.96∗</m:t>
                      </m:r>
                      <m:r>
                        <a:rPr lang="en-GB" sz="2200" b="0" i="1" smtClean="0">
                          <a:latin typeface="Cambria Math"/>
                          <a:ea typeface="Cambria Math"/>
                        </a:rPr>
                        <m:t>𝑠𝑒</m:t>
                      </m:r>
                      <m:r>
                        <a:rPr lang="en-GB" sz="2200" b="0" i="1" smtClean="0">
                          <a:latin typeface="Cambria Math"/>
                          <a:ea typeface="Cambria Math"/>
                        </a:rPr>
                        <m:t>(</m:t>
                      </m:r>
                      <m:r>
                        <m:rPr>
                          <m:sty m:val="p"/>
                        </m:rPr>
                        <a:rPr lang="en-GB" sz="2200" b="0" i="0" smtClean="0">
                          <a:latin typeface="Cambria Math"/>
                          <a:ea typeface="Cambria Math"/>
                        </a:rPr>
                        <m:t>log</m:t>
                      </m:r>
                      <m:r>
                        <a:rPr lang="en-GB" sz="2200" b="0" i="1" smtClean="0">
                          <a:latin typeface="Cambria Math"/>
                          <a:ea typeface="Cambria Math"/>
                        </a:rPr>
                        <m:t>⁡(</m:t>
                      </m:r>
                      <m:r>
                        <a:rPr lang="en-GB" sz="2200" b="0" i="1" smtClean="0">
                          <a:latin typeface="Cambria Math"/>
                          <a:ea typeface="Cambria Math"/>
                        </a:rPr>
                        <m:t>𝑅𝑅</m:t>
                      </m:r>
                      <m:r>
                        <a:rPr lang="en-GB" sz="2200" b="0" i="1" smtClean="0">
                          <a:latin typeface="Cambria Math"/>
                          <a:ea typeface="Cambria Math"/>
                        </a:rPr>
                        <m:t>))</m:t>
                      </m:r>
                    </m:oMath>
                  </m:oMathPara>
                </a14:m>
                <a:endParaRPr lang="en-GB" sz="2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445150" y="3501008"/>
                <a:ext cx="3890296" cy="430887"/>
              </a:xfrm>
              <a:prstGeom prst="rect">
                <a:avLst/>
              </a:prstGeom>
              <a:blipFill rotWithShape="1">
                <a:blip r:embed="rId3"/>
                <a:stretch>
                  <a:fillRect b="-183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586218" y="4149080"/>
                <a:ext cx="4370430" cy="430887"/>
              </a:xfrm>
              <a:prstGeom prst="rect">
                <a:avLst/>
              </a:prstGeom>
              <a:noFill/>
            </p:spPr>
            <p:txBody>
              <a:bodyPr wrap="square" rtlCol="0">
                <a:spAutoFit/>
              </a:bodyPr>
              <a:lstStyle/>
              <a:p>
                <a14:m>
                  <m:oMath xmlns:m="http://schemas.openxmlformats.org/officeDocument/2006/math">
                    <m:r>
                      <a:rPr lang="en-GB" sz="2200" b="0" i="1" smtClean="0">
                        <a:latin typeface="Cambria Math"/>
                      </a:rPr>
                      <m:t>=</m:t>
                    </m:r>
                    <m:r>
                      <m:rPr>
                        <m:nor/>
                      </m:rPr>
                      <a:rPr lang="en-GB" sz="2200" dirty="0">
                        <a:latin typeface="Cambria Math" panose="02040503050406030204" pitchFamily="18" charset="0"/>
                        <a:ea typeface="Cambria Math" panose="02040503050406030204" pitchFamily="18" charset="0"/>
                      </a:rPr>
                      <m:t>0.0192</m:t>
                    </m:r>
                  </m:oMath>
                </a14:m>
                <a:r>
                  <a:rPr lang="en-GB" sz="2200" dirty="0">
                    <a:latin typeface="Cambria Math" panose="02040503050406030204" pitchFamily="18" charset="0"/>
                    <a:ea typeface="Cambria Math" panose="02040503050406030204" pitchFamily="18" charset="0"/>
                  </a:rPr>
                  <a:t> </a:t>
                </a:r>
                <a14:m>
                  <m:oMath xmlns:m="http://schemas.openxmlformats.org/officeDocument/2006/math">
                    <m:r>
                      <a:rPr lang="en-GB" sz="2200" b="0" i="1" smtClean="0">
                        <a:latin typeface="Cambria Math"/>
                        <a:ea typeface="Cambria Math"/>
                      </a:rPr>
                      <m:t>±1.96∗0.06</m:t>
                    </m:r>
                  </m:oMath>
                </a14:m>
                <a:endParaRPr lang="en-GB" sz="2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2586218" y="4149080"/>
                <a:ext cx="4370430" cy="430887"/>
              </a:xfrm>
              <a:prstGeom prst="rect">
                <a:avLst/>
              </a:prstGeom>
              <a:blipFill rotWithShape="1">
                <a:blip r:embed="rId4"/>
                <a:stretch>
                  <a:fillRect b="-71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843808" y="4725144"/>
                <a:ext cx="287963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200" i="1">
                          <a:latin typeface="Cambria Math"/>
                        </a:rPr>
                        <m:t>=(−0.0984;0.1368</m:t>
                      </m:r>
                      <m:r>
                        <a:rPr lang="en-GB" sz="2200" b="0" i="1" smtClean="0">
                          <a:latin typeface="Cambria Math"/>
                          <a:ea typeface="Cambria Math"/>
                        </a:rPr>
                        <m:t>)</m:t>
                      </m:r>
                    </m:oMath>
                  </m:oMathPara>
                </a14:m>
                <a:endParaRPr lang="en-GB" sz="2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843808" y="4725144"/>
                <a:ext cx="2879634" cy="430887"/>
              </a:xfrm>
              <a:prstGeom prst="rect">
                <a:avLst/>
              </a:prstGeom>
              <a:blipFill rotWithShape="1">
                <a:blip r:embed="rId5"/>
                <a:stretch>
                  <a:fillRect b="-183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945213" y="5949279"/>
                <a:ext cx="26768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a:rPr>
                        <m:t>=</m:t>
                      </m:r>
                      <m:d>
                        <m:dPr>
                          <m:ctrlPr>
                            <a:rPr lang="en-GB" sz="2400" b="0" i="1" smtClean="0">
                              <a:latin typeface="Cambria Math" panose="02040503050406030204" pitchFamily="18" charset="0"/>
                            </a:rPr>
                          </m:ctrlPr>
                        </m:dPr>
                        <m:e>
                          <m:r>
                            <a:rPr lang="en-GB" sz="2400" b="0" i="1" smtClean="0">
                              <a:latin typeface="Cambria Math"/>
                            </a:rPr>
                            <m:t>0.91</m:t>
                          </m:r>
                          <m:r>
                            <a:rPr lang="en-GB" sz="2400" i="1">
                              <a:latin typeface="Cambria Math"/>
                            </a:rPr>
                            <m:t>;</m:t>
                          </m:r>
                          <m:r>
                            <a:rPr lang="en-GB" sz="2400" b="0" i="1" smtClean="0">
                              <a:latin typeface="Cambria Math"/>
                            </a:rPr>
                            <m:t>1.15</m:t>
                          </m:r>
                        </m:e>
                      </m:d>
                      <m:r>
                        <a:rPr lang="en-GB" sz="2400" b="0" i="1" smtClean="0">
                          <a:latin typeface="Cambria Math"/>
                          <a:ea typeface="Cambria Math"/>
                        </a:rPr>
                        <m:t> </m:t>
                      </m:r>
                      <m:r>
                        <a:rPr lang="en-GB" sz="2400" b="1" i="1" smtClean="0">
                          <a:solidFill>
                            <a:srgbClr val="FF0000"/>
                          </a:solidFill>
                          <a:latin typeface="Cambria Math"/>
                          <a:ea typeface="Cambria Math"/>
                        </a:rPr>
                        <m:t>???</m:t>
                      </m:r>
                    </m:oMath>
                  </m:oMathPara>
                </a14:m>
                <a:endParaRPr lang="en-GB" sz="24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2945213" y="5949279"/>
                <a:ext cx="2676823" cy="461665"/>
              </a:xfrm>
              <a:prstGeom prst="rect">
                <a:avLst/>
              </a:prstGeom>
              <a:blipFill rotWithShape="1">
                <a:blip r:embed="rId6"/>
                <a:stretch>
                  <a:fillRect b="-1316"/>
                </a:stretch>
              </a:blipFill>
            </p:spPr>
            <p:txBody>
              <a:bodyPr/>
              <a:lstStyle/>
              <a:p>
                <a:r>
                  <a:rPr lang="en-GB">
                    <a:noFill/>
                  </a:rPr>
                  <a:t> </a:t>
                </a:r>
              </a:p>
            </p:txBody>
          </p:sp>
        </mc:Fallback>
      </mc:AlternateContent>
      <p:sp>
        <p:nvSpPr>
          <p:cNvPr id="16" name="TextBox 15"/>
          <p:cNvSpPr txBox="1"/>
          <p:nvPr/>
        </p:nvSpPr>
        <p:spPr>
          <a:xfrm>
            <a:off x="479878" y="5332256"/>
            <a:ext cx="5680248" cy="430887"/>
          </a:xfrm>
          <a:prstGeom prst="rect">
            <a:avLst/>
          </a:prstGeom>
          <a:noFill/>
        </p:spPr>
        <p:txBody>
          <a:bodyPr wrap="square" rtlCol="0">
            <a:spAutoFit/>
          </a:bodyPr>
          <a:lstStyle/>
          <a:p>
            <a:pPr marL="285750" indent="-285750">
              <a:buFont typeface="Arial" panose="020B0604020202020204" pitchFamily="34" charset="0"/>
              <a:buChar char="•"/>
            </a:pPr>
            <a:r>
              <a:rPr lang="en-GB" sz="2200" dirty="0"/>
              <a:t>The 95% confidence interval for RR  is </a:t>
            </a:r>
          </a:p>
        </p:txBody>
      </p:sp>
      <p:sp>
        <p:nvSpPr>
          <p:cNvPr id="1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Tree>
    <p:extLst>
      <p:ext uri="{BB962C8B-B14F-4D97-AF65-F5344CB8AC3E}">
        <p14:creationId xmlns:p14="http://schemas.microsoft.com/office/powerpoint/2010/main" val="4115775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63</a:t>
            </a:fld>
            <a:endParaRPr lang="en-GB" dirty="0">
              <a:solidFill>
                <a:schemeClr val="tx2"/>
              </a:solidFill>
            </a:endParaRPr>
          </a:p>
        </p:txBody>
      </p:sp>
      <p:sp>
        <p:nvSpPr>
          <p:cNvPr id="5" name="Rectangle 4"/>
          <p:cNvSpPr/>
          <p:nvPr/>
        </p:nvSpPr>
        <p:spPr>
          <a:xfrm>
            <a:off x="395536" y="2132856"/>
            <a:ext cx="8424936" cy="1015663"/>
          </a:xfrm>
          <a:prstGeom prst="rect">
            <a:avLst/>
          </a:prstGeom>
          <a:ln w="25400">
            <a:solidFill>
              <a:srgbClr val="C00000"/>
            </a:solidFill>
          </a:ln>
        </p:spPr>
        <p:txBody>
          <a:bodyPr wrap="square">
            <a:spAutoFit/>
          </a:bodyPr>
          <a:lstStyle/>
          <a:p>
            <a:pPr marL="711200" indent="-711200">
              <a:lnSpc>
                <a:spcPct val="150000"/>
              </a:lnSpc>
            </a:pPr>
            <a:r>
              <a:rPr lang="en-GB" sz="2000" dirty="0" err="1"/>
              <a:t>genderAnemic</a:t>
            </a:r>
            <a:r>
              <a:rPr lang="en-GB" sz="2000" dirty="0"/>
              <a:t> &lt;- table(</a:t>
            </a:r>
            <a:r>
              <a:rPr lang="en-GB" sz="2000" dirty="0" err="1"/>
              <a:t>anaemic$Child_Gender</a:t>
            </a:r>
            <a:r>
              <a:rPr lang="en-GB" sz="2000" dirty="0"/>
              <a:t>, </a:t>
            </a:r>
            <a:r>
              <a:rPr lang="en-GB" sz="2000" dirty="0" err="1"/>
              <a:t>anaemic$Child_Anemic</a:t>
            </a:r>
            <a:r>
              <a:rPr lang="en-GB" sz="2000" dirty="0"/>
              <a:t>)</a:t>
            </a:r>
          </a:p>
          <a:p>
            <a:pPr marL="711200" indent="-711200">
              <a:lnSpc>
                <a:spcPct val="150000"/>
              </a:lnSpc>
            </a:pPr>
            <a:r>
              <a:rPr lang="en-GB" sz="2000" dirty="0" err="1"/>
              <a:t>genderAnemic</a:t>
            </a:r>
            <a:endParaRPr lang="en-GB" dirty="0"/>
          </a:p>
        </p:txBody>
      </p:sp>
      <p:sp>
        <p:nvSpPr>
          <p:cNvPr id="6" name="Rectangle 5"/>
          <p:cNvSpPr/>
          <p:nvPr/>
        </p:nvSpPr>
        <p:spPr>
          <a:xfrm>
            <a:off x="2311422" y="4509120"/>
            <a:ext cx="2692626" cy="1553054"/>
          </a:xfrm>
          <a:prstGeom prst="rect">
            <a:avLst/>
          </a:prstGeom>
          <a:ln w="25400">
            <a:solidFill>
              <a:srgbClr val="0070C0"/>
            </a:solidFill>
          </a:ln>
        </p:spPr>
        <p:txBody>
          <a:bodyPr wrap="square">
            <a:spAutoFit/>
          </a:bodyPr>
          <a:lstStyle/>
          <a:p>
            <a:pPr>
              <a:lnSpc>
                <a:spcPct val="150000"/>
              </a:lnSpc>
            </a:pPr>
            <a:r>
              <a:rPr lang="en-GB" sz="2200" dirty="0"/>
              <a:t> 	No   	Yes</a:t>
            </a:r>
          </a:p>
          <a:p>
            <a:pPr>
              <a:lnSpc>
                <a:spcPct val="150000"/>
              </a:lnSpc>
            </a:pPr>
            <a:r>
              <a:rPr lang="en-GB" sz="2200" dirty="0"/>
              <a:t>  Boy 	360 	326</a:t>
            </a:r>
          </a:p>
          <a:p>
            <a:pPr>
              <a:lnSpc>
                <a:spcPct val="150000"/>
              </a:lnSpc>
            </a:pPr>
            <a:r>
              <a:rPr lang="en-GB" sz="2200" dirty="0"/>
              <a:t>  Girl	278 	243</a:t>
            </a:r>
          </a:p>
        </p:txBody>
      </p:sp>
      <p:sp>
        <p:nvSpPr>
          <p:cNvPr id="7" name="TextBox 6"/>
          <p:cNvSpPr txBox="1"/>
          <p:nvPr/>
        </p:nvSpPr>
        <p:spPr>
          <a:xfrm>
            <a:off x="475781" y="1287742"/>
            <a:ext cx="5112568" cy="430887"/>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GB" sz="2200" b="1" dirty="0"/>
              <a:t>Construct 2 x2 Contingency table</a:t>
            </a:r>
          </a:p>
        </p:txBody>
      </p:sp>
      <p:sp>
        <p:nvSpPr>
          <p:cNvPr id="8" name="TextBox 7"/>
          <p:cNvSpPr txBox="1"/>
          <p:nvPr/>
        </p:nvSpPr>
        <p:spPr>
          <a:xfrm>
            <a:off x="466871" y="3646299"/>
            <a:ext cx="4608512"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Check the output:</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 in R</a:t>
            </a:r>
          </a:p>
        </p:txBody>
      </p:sp>
    </p:spTree>
    <p:extLst>
      <p:ext uri="{BB962C8B-B14F-4D97-AF65-F5344CB8AC3E}">
        <p14:creationId xmlns:p14="http://schemas.microsoft.com/office/powerpoint/2010/main" val="3302217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64</a:t>
            </a:fld>
            <a:endParaRPr lang="en-GB" dirty="0">
              <a:solidFill>
                <a:schemeClr val="tx2"/>
              </a:solidFill>
            </a:endParaRPr>
          </a:p>
        </p:txBody>
      </p:sp>
      <p:sp>
        <p:nvSpPr>
          <p:cNvPr id="5" name="Rectangle 4"/>
          <p:cNvSpPr/>
          <p:nvPr/>
        </p:nvSpPr>
        <p:spPr>
          <a:xfrm>
            <a:off x="381847" y="1988840"/>
            <a:ext cx="8573753" cy="1384995"/>
          </a:xfrm>
          <a:prstGeom prst="rect">
            <a:avLst/>
          </a:prstGeom>
          <a:ln w="25400">
            <a:solidFill>
              <a:srgbClr val="C00000"/>
            </a:solidFill>
          </a:ln>
        </p:spPr>
        <p:txBody>
          <a:bodyPr wrap="square">
            <a:spAutoFit/>
          </a:bodyPr>
          <a:lstStyle/>
          <a:p>
            <a:pPr marL="711200" indent="-711200">
              <a:lnSpc>
                <a:spcPct val="200000"/>
              </a:lnSpc>
            </a:pPr>
            <a:r>
              <a:rPr lang="en-GB" sz="1400" b="1" dirty="0">
                <a:latin typeface="Courier New" panose="02070309020205020404" pitchFamily="49" charset="0"/>
                <a:cs typeface="Courier New" panose="02070309020205020404" pitchFamily="49" charset="0"/>
              </a:rPr>
              <a:t>##</a:t>
            </a:r>
            <a:r>
              <a:rPr lang="en-GB" sz="1400" b="1" dirty="0" err="1">
                <a:latin typeface="Courier New" panose="02070309020205020404" pitchFamily="49" charset="0"/>
                <a:cs typeface="Courier New" panose="02070309020205020404" pitchFamily="49" charset="0"/>
              </a:rPr>
              <a:t>install.packages</a:t>
            </a:r>
            <a:r>
              <a:rPr lang="en-GB" sz="1400" b="1" dirty="0">
                <a:latin typeface="Courier New" panose="02070309020205020404" pitchFamily="49" charset="0"/>
                <a:cs typeface="Courier New" panose="02070309020205020404" pitchFamily="49" charset="0"/>
              </a:rPr>
              <a:t>("</a:t>
            </a:r>
            <a:r>
              <a:rPr lang="en-GB" sz="1400" b="1" dirty="0" err="1">
                <a:latin typeface="Courier New" panose="02070309020205020404" pitchFamily="49" charset="0"/>
                <a:cs typeface="Courier New" panose="02070309020205020404" pitchFamily="49" charset="0"/>
              </a:rPr>
              <a:t>bstats</a:t>
            </a:r>
            <a:r>
              <a:rPr lang="en-GB" sz="1400" b="1" dirty="0">
                <a:latin typeface="Courier New" panose="02070309020205020404" pitchFamily="49" charset="0"/>
                <a:cs typeface="Courier New" panose="02070309020205020404" pitchFamily="49" charset="0"/>
              </a:rPr>
              <a:t>") </a:t>
            </a:r>
          </a:p>
          <a:p>
            <a:pPr marL="711200" indent="-711200">
              <a:lnSpc>
                <a:spcPct val="200000"/>
              </a:lnSpc>
            </a:pPr>
            <a:r>
              <a:rPr lang="en-GB" sz="1400" b="1" dirty="0">
                <a:latin typeface="Courier New" panose="02070309020205020404" pitchFamily="49" charset="0"/>
                <a:cs typeface="Courier New" panose="02070309020205020404" pitchFamily="49" charset="0"/>
              </a:rPr>
              <a:t>library(</a:t>
            </a:r>
            <a:r>
              <a:rPr lang="en-GB" sz="1400" b="1" dirty="0" err="1">
                <a:latin typeface="Courier New" panose="02070309020205020404" pitchFamily="49" charset="0"/>
                <a:cs typeface="Courier New" panose="02070309020205020404" pitchFamily="49" charset="0"/>
              </a:rPr>
              <a:t>bstats</a:t>
            </a:r>
            <a:r>
              <a:rPr lang="en-GB" sz="1400" b="1" dirty="0">
                <a:latin typeface="Courier New" panose="02070309020205020404" pitchFamily="49" charset="0"/>
                <a:cs typeface="Courier New" panose="02070309020205020404" pitchFamily="49" charset="0"/>
              </a:rPr>
              <a:t>)</a:t>
            </a:r>
          </a:p>
          <a:p>
            <a:pPr marL="711200" indent="-711200">
              <a:lnSpc>
                <a:spcPct val="200000"/>
              </a:lnSpc>
            </a:pPr>
            <a:r>
              <a:rPr lang="en-GB" sz="1400" dirty="0" err="1">
                <a:latin typeface="Courier New" panose="02070309020205020404" pitchFamily="49" charset="0"/>
                <a:cs typeface="Courier New" panose="02070309020205020404" pitchFamily="49" charset="0"/>
              </a:rPr>
              <a:t>RRanemic</a:t>
            </a:r>
            <a:r>
              <a:rPr lang="en-GB" sz="1400" dirty="0">
                <a:latin typeface="Courier New" panose="02070309020205020404" pitchFamily="49" charset="0"/>
                <a:cs typeface="Courier New" panose="02070309020205020404" pitchFamily="49" charset="0"/>
              </a:rPr>
              <a:t> &lt;- </a:t>
            </a:r>
            <a:r>
              <a:rPr lang="en-GB" sz="1400" dirty="0" err="1">
                <a:latin typeface="Courier New" panose="02070309020205020404" pitchFamily="49" charset="0"/>
                <a:cs typeface="Courier New" panose="02070309020205020404" pitchFamily="49" charset="0"/>
              </a:rPr>
              <a:t>oddsratio</a:t>
            </a:r>
            <a:r>
              <a:rPr lang="en-GB" sz="1400" dirty="0">
                <a:latin typeface="Courier New" panose="02070309020205020404" pitchFamily="49" charset="0"/>
                <a:cs typeface="Courier New" panose="02070309020205020404" pitchFamily="49" charset="0"/>
              </a:rPr>
              <a:t>(x=</a:t>
            </a:r>
            <a:r>
              <a:rPr lang="en-GB" sz="1400" dirty="0" err="1">
                <a:latin typeface="Courier New" panose="02070309020205020404" pitchFamily="49" charset="0"/>
                <a:cs typeface="Courier New" panose="02070309020205020404" pitchFamily="49" charset="0"/>
              </a:rPr>
              <a:t>genderAnemic</a:t>
            </a:r>
            <a:r>
              <a:rPr lang="en-GB" sz="1400" dirty="0">
                <a:latin typeface="Courier New" panose="02070309020205020404" pitchFamily="49" charset="0"/>
                <a:cs typeface="Courier New" panose="02070309020205020404" pitchFamily="49" charset="0"/>
              </a:rPr>
              <a:t>[,2], n=</a:t>
            </a:r>
            <a:r>
              <a:rPr lang="en-GB" sz="1400" dirty="0" err="1">
                <a:latin typeface="Courier New" panose="02070309020205020404" pitchFamily="49" charset="0"/>
                <a:cs typeface="Courier New" panose="02070309020205020404" pitchFamily="49" charset="0"/>
              </a:rPr>
              <a:t>rowSums</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genderAnemic</a:t>
            </a:r>
            <a:r>
              <a:rPr lang="en-GB" sz="1400" dirty="0">
                <a:latin typeface="Courier New" panose="02070309020205020404" pitchFamily="49" charset="0"/>
                <a:cs typeface="Courier New" panose="02070309020205020404" pitchFamily="49" charset="0"/>
              </a:rPr>
              <a:t>))</a:t>
            </a:r>
          </a:p>
        </p:txBody>
      </p:sp>
      <p:sp>
        <p:nvSpPr>
          <p:cNvPr id="7" name="TextBox 6"/>
          <p:cNvSpPr txBox="1"/>
          <p:nvPr/>
        </p:nvSpPr>
        <p:spPr>
          <a:xfrm>
            <a:off x="390735" y="1268760"/>
            <a:ext cx="662953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Calculate RD and test for significant results</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
        <p:nvSpPr>
          <p:cNvPr id="4" name="TextBox 3"/>
          <p:cNvSpPr txBox="1"/>
          <p:nvPr/>
        </p:nvSpPr>
        <p:spPr>
          <a:xfrm>
            <a:off x="395536" y="3703672"/>
            <a:ext cx="8564865" cy="2677656"/>
          </a:xfrm>
          <a:prstGeom prst="rect">
            <a:avLst/>
          </a:prstGeom>
          <a:noFill/>
          <a:ln>
            <a:solidFill>
              <a:schemeClr val="accent1"/>
            </a:solidFill>
            <a:prstDash val="lgDash"/>
          </a:ln>
        </p:spPr>
        <p:txBody>
          <a:bodyPr wrap="square" rtlCol="0">
            <a:spAutoFit/>
          </a:bodyPr>
          <a:lstStyle/>
          <a:p>
            <a:r>
              <a:rPr lang="nl-BE" sz="1400" dirty="0">
                <a:latin typeface="Courier New" panose="02070309020205020404" pitchFamily="49" charset="0"/>
                <a:cs typeface="Courier New" panose="02070309020205020404" pitchFamily="49" charset="0"/>
              </a:rPr>
              <a:t>Data:</a:t>
            </a:r>
          </a:p>
          <a:p>
            <a:r>
              <a:rPr lang="nl-BE" sz="1400" dirty="0">
                <a:latin typeface="Courier New" panose="02070309020205020404" pitchFamily="49" charset="0"/>
                <a:cs typeface="Courier New" panose="02070309020205020404" pitchFamily="49" charset="0"/>
              </a:rPr>
              <a:t>         Event </a:t>
            </a:r>
            <a:r>
              <a:rPr lang="nl-BE" sz="1400" dirty="0" err="1">
                <a:latin typeface="Courier New" panose="02070309020205020404" pitchFamily="49" charset="0"/>
                <a:cs typeface="Courier New" panose="02070309020205020404" pitchFamily="49" charset="0"/>
              </a:rPr>
              <a:t>Size</a:t>
            </a:r>
            <a:endParaRPr lang="nl-BE" sz="1400" dirty="0">
              <a:latin typeface="Courier New" panose="02070309020205020404" pitchFamily="49" charset="0"/>
              <a:cs typeface="Courier New" panose="02070309020205020404" pitchFamily="49" charset="0"/>
            </a:endParaRPr>
          </a:p>
          <a:p>
            <a:r>
              <a:rPr lang="nl-BE" sz="1400" dirty="0">
                <a:latin typeface="Courier New" panose="02070309020205020404" pitchFamily="49" charset="0"/>
                <a:cs typeface="Courier New" panose="02070309020205020404" pitchFamily="49" charset="0"/>
              </a:rPr>
              <a:t>Sample 1   326  686</a:t>
            </a:r>
          </a:p>
          <a:p>
            <a:r>
              <a:rPr lang="nl-BE" sz="1400" dirty="0">
                <a:latin typeface="Courier New" panose="02070309020205020404" pitchFamily="49" charset="0"/>
                <a:cs typeface="Courier New" panose="02070309020205020404" pitchFamily="49" charset="0"/>
              </a:rPr>
              <a:t>Sample 2   243  521</a:t>
            </a:r>
          </a:p>
          <a:p>
            <a:endParaRPr lang="nl-BE" sz="1400" dirty="0">
              <a:latin typeface="Courier New" panose="02070309020205020404" pitchFamily="49" charset="0"/>
              <a:cs typeface="Courier New" panose="02070309020205020404" pitchFamily="49" charset="0"/>
            </a:endParaRPr>
          </a:p>
          <a:p>
            <a:r>
              <a:rPr lang="nl-BE" sz="1400" dirty="0" err="1">
                <a:latin typeface="Courier New" panose="02070309020205020404" pitchFamily="49" charset="0"/>
                <a:cs typeface="Courier New" panose="02070309020205020404" pitchFamily="49" charset="0"/>
              </a:rPr>
              <a:t>Relative</a:t>
            </a:r>
            <a:r>
              <a:rPr lang="nl-BE" sz="1400" dirty="0">
                <a:latin typeface="Courier New" panose="02070309020205020404" pitchFamily="49" charset="0"/>
                <a:cs typeface="Courier New" panose="02070309020205020404" pitchFamily="49" charset="0"/>
              </a:rPr>
              <a:t> risk:   1.018884</a:t>
            </a:r>
          </a:p>
          <a:p>
            <a:r>
              <a:rPr lang="nl-BE" sz="1400" dirty="0">
                <a:latin typeface="Courier New" panose="02070309020205020404" pitchFamily="49" charset="0"/>
                <a:cs typeface="Courier New" panose="02070309020205020404" pitchFamily="49" charset="0"/>
              </a:rPr>
              <a:t> 95 % </a:t>
            </a:r>
            <a:r>
              <a:rPr lang="nl-BE" sz="1400" dirty="0" err="1">
                <a:latin typeface="Courier New" panose="02070309020205020404" pitchFamily="49" charset="0"/>
                <a:cs typeface="Courier New" panose="02070309020205020404" pitchFamily="49" charset="0"/>
              </a:rPr>
              <a:t>confidence</a:t>
            </a:r>
            <a:r>
              <a:rPr lang="nl-BE" sz="1400" dirty="0">
                <a:latin typeface="Courier New" panose="02070309020205020404" pitchFamily="49" charset="0"/>
                <a:cs typeface="Courier New" panose="02070309020205020404" pitchFamily="49" charset="0"/>
              </a:rPr>
              <a:t> </a:t>
            </a:r>
            <a:r>
              <a:rPr lang="nl-BE" sz="1400" dirty="0" err="1">
                <a:latin typeface="Courier New" panose="02070309020205020404" pitchFamily="49" charset="0"/>
                <a:cs typeface="Courier New" panose="02070309020205020404" pitchFamily="49" charset="0"/>
              </a:rPr>
              <a:t>intervals</a:t>
            </a:r>
            <a:endParaRPr lang="nl-BE" sz="1400" dirty="0">
              <a:latin typeface="Courier New" panose="02070309020205020404" pitchFamily="49" charset="0"/>
              <a:cs typeface="Courier New" panose="02070309020205020404" pitchFamily="49" charset="0"/>
            </a:endParaRPr>
          </a:p>
          <a:p>
            <a:r>
              <a:rPr lang="nl-BE" sz="1400" dirty="0">
                <a:latin typeface="Courier New" panose="02070309020205020404" pitchFamily="49" charset="0"/>
                <a:cs typeface="Courier New" panose="02070309020205020404" pitchFamily="49" charset="0"/>
              </a:rPr>
              <a:t>                  LL       UL</a:t>
            </a:r>
          </a:p>
          <a:p>
            <a:r>
              <a:rPr lang="nl-BE" sz="1400" dirty="0" err="1">
                <a:latin typeface="Courier New" panose="02070309020205020404" pitchFamily="49" charset="0"/>
                <a:cs typeface="Courier New" panose="02070309020205020404" pitchFamily="49" charset="0"/>
              </a:rPr>
              <a:t>transform</a:t>
            </a:r>
            <a:r>
              <a:rPr lang="nl-BE" sz="1400" dirty="0">
                <a:latin typeface="Courier New" panose="02070309020205020404" pitchFamily="49" charset="0"/>
                <a:cs typeface="Courier New" panose="02070309020205020404" pitchFamily="49" charset="0"/>
              </a:rPr>
              <a:t>  2.1440305 2.144030</a:t>
            </a:r>
          </a:p>
          <a:p>
            <a:r>
              <a:rPr lang="nl-BE" sz="1400" dirty="0" err="1">
                <a:latin typeface="Courier New" panose="02070309020205020404" pitchFamily="49" charset="0"/>
                <a:cs typeface="Courier New" panose="02070309020205020404" pitchFamily="49" charset="0"/>
              </a:rPr>
              <a:t>Asymptotic</a:t>
            </a:r>
            <a:r>
              <a:rPr lang="nl-BE" sz="1400" dirty="0">
                <a:latin typeface="Courier New" panose="02070309020205020404" pitchFamily="49" charset="0"/>
                <a:cs typeface="Courier New" panose="02070309020205020404" pitchFamily="49" charset="0"/>
              </a:rPr>
              <a:t> 0.9106626 1.139967</a:t>
            </a:r>
          </a:p>
          <a:p>
            <a:r>
              <a:rPr lang="nl-BE" sz="1400" dirty="0">
                <a:latin typeface="Courier New" panose="02070309020205020404" pitchFamily="49" charset="0"/>
                <a:cs typeface="Courier New" panose="02070309020205020404" pitchFamily="49" charset="0"/>
              </a:rPr>
              <a:t>Score      0.9036104 1.151010</a:t>
            </a:r>
          </a:p>
          <a:p>
            <a:endParaRPr lang="nl-BE"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691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65</a:t>
            </a:fld>
            <a:endParaRPr lang="en-GB" dirty="0">
              <a:solidFill>
                <a:schemeClr val="tx2"/>
              </a:solidFill>
            </a:endParaRPr>
          </a:p>
        </p:txBody>
      </p:sp>
      <p:sp>
        <p:nvSpPr>
          <p:cNvPr id="5" name="Rectangle 4"/>
          <p:cNvSpPr/>
          <p:nvPr/>
        </p:nvSpPr>
        <p:spPr>
          <a:xfrm>
            <a:off x="381847" y="1988840"/>
            <a:ext cx="8573753" cy="3170099"/>
          </a:xfrm>
          <a:prstGeom prst="rect">
            <a:avLst/>
          </a:prstGeom>
          <a:ln w="25400">
            <a:solidFill>
              <a:srgbClr val="C00000"/>
            </a:solidFill>
          </a:ln>
        </p:spPr>
        <p:txBody>
          <a:bodyPr wrap="square">
            <a:spAutoFit/>
          </a:bodyPr>
          <a:lstStyle/>
          <a:p>
            <a:pPr marL="711200" indent="-711200">
              <a:lnSpc>
                <a:spcPct val="200000"/>
              </a:lnSpc>
            </a:pPr>
            <a:r>
              <a:rPr lang="en-GB" sz="2000" b="1" dirty="0"/>
              <a:t>##</a:t>
            </a:r>
            <a:r>
              <a:rPr lang="en-GB" sz="2000" b="1" dirty="0" err="1"/>
              <a:t>install.packages</a:t>
            </a:r>
            <a:r>
              <a:rPr lang="en-GB" sz="2000" b="1" dirty="0"/>
              <a:t>("</a:t>
            </a:r>
            <a:r>
              <a:rPr lang="en-GB" sz="2000" b="1" dirty="0" err="1"/>
              <a:t>bstats</a:t>
            </a:r>
            <a:r>
              <a:rPr lang="en-GB" sz="2000" b="1" dirty="0"/>
              <a:t>")</a:t>
            </a:r>
          </a:p>
          <a:p>
            <a:pPr marL="711200" indent="-711200">
              <a:lnSpc>
                <a:spcPct val="200000"/>
              </a:lnSpc>
            </a:pPr>
            <a:r>
              <a:rPr lang="en-GB" sz="2000" b="1" dirty="0"/>
              <a:t>library(</a:t>
            </a:r>
            <a:r>
              <a:rPr lang="en-GB" sz="2000" b="1" dirty="0" err="1"/>
              <a:t>bstats</a:t>
            </a:r>
            <a:r>
              <a:rPr lang="en-GB" sz="2000" b="1" dirty="0"/>
              <a:t>)</a:t>
            </a:r>
          </a:p>
          <a:p>
            <a:pPr marL="711200" indent="-711200">
              <a:lnSpc>
                <a:spcPct val="200000"/>
              </a:lnSpc>
            </a:pPr>
            <a:r>
              <a:rPr lang="en-GB" sz="2000" dirty="0" err="1"/>
              <a:t>RRanemic</a:t>
            </a:r>
            <a:r>
              <a:rPr lang="en-GB" sz="2000" dirty="0"/>
              <a:t> &lt;- </a:t>
            </a:r>
            <a:r>
              <a:rPr lang="en-GB" sz="2000" dirty="0" err="1"/>
              <a:t>oddsratio</a:t>
            </a:r>
            <a:r>
              <a:rPr lang="en-GB" sz="2000" dirty="0"/>
              <a:t>(x=</a:t>
            </a:r>
            <a:r>
              <a:rPr lang="en-GB" sz="2000" dirty="0" err="1"/>
              <a:t>genderAnemic</a:t>
            </a:r>
            <a:r>
              <a:rPr lang="en-GB" sz="2000" dirty="0"/>
              <a:t>[,2], n=</a:t>
            </a:r>
            <a:r>
              <a:rPr lang="en-GB" sz="2000" dirty="0" err="1"/>
              <a:t>rowSums</a:t>
            </a:r>
            <a:r>
              <a:rPr lang="en-GB" sz="2000" dirty="0"/>
              <a:t>(</a:t>
            </a:r>
            <a:r>
              <a:rPr lang="en-GB" sz="2000" dirty="0" err="1"/>
              <a:t>genderAnemic</a:t>
            </a:r>
            <a:r>
              <a:rPr lang="en-GB" sz="2000" dirty="0"/>
              <a:t>))</a:t>
            </a:r>
          </a:p>
          <a:p>
            <a:pPr marL="711200" indent="-711200">
              <a:lnSpc>
                <a:spcPct val="200000"/>
              </a:lnSpc>
            </a:pPr>
            <a:r>
              <a:rPr lang="en-GB" sz="2000" dirty="0"/>
              <a:t>RR &lt;- round(RRanemic$RR,3)</a:t>
            </a:r>
          </a:p>
          <a:p>
            <a:pPr marL="711200" indent="-711200">
              <a:lnSpc>
                <a:spcPct val="200000"/>
              </a:lnSpc>
            </a:pPr>
            <a:r>
              <a:rPr lang="en-GB" sz="2000" dirty="0"/>
              <a:t>RRCI &lt;- round(RRanemic$RRCI,3)</a:t>
            </a:r>
            <a:endParaRPr lang="en-GB" dirty="0"/>
          </a:p>
        </p:txBody>
      </p:sp>
      <p:sp>
        <p:nvSpPr>
          <p:cNvPr id="7" name="TextBox 6"/>
          <p:cNvSpPr txBox="1"/>
          <p:nvPr/>
        </p:nvSpPr>
        <p:spPr>
          <a:xfrm>
            <a:off x="390735" y="1268760"/>
            <a:ext cx="662953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Calculate RD and test for significant results</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Tree>
    <p:extLst>
      <p:ext uri="{BB962C8B-B14F-4D97-AF65-F5344CB8AC3E}">
        <p14:creationId xmlns:p14="http://schemas.microsoft.com/office/powerpoint/2010/main" val="39212535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66</a:t>
            </a:fld>
            <a:endParaRPr lang="en-GB" dirty="0">
              <a:solidFill>
                <a:schemeClr val="tx2"/>
              </a:solidFill>
            </a:endParaRPr>
          </a:p>
        </p:txBody>
      </p:sp>
      <p:sp>
        <p:nvSpPr>
          <p:cNvPr id="7" name="TextBox 6"/>
          <p:cNvSpPr txBox="1"/>
          <p:nvPr/>
        </p:nvSpPr>
        <p:spPr>
          <a:xfrm>
            <a:off x="390735" y="1268760"/>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Results</a:t>
            </a:r>
          </a:p>
        </p:txBody>
      </p:sp>
      <p:sp>
        <p:nvSpPr>
          <p:cNvPr id="8" name="Rectangle 7"/>
          <p:cNvSpPr/>
          <p:nvPr/>
        </p:nvSpPr>
        <p:spPr>
          <a:xfrm>
            <a:off x="755576" y="2060848"/>
            <a:ext cx="6477768" cy="1015663"/>
          </a:xfrm>
          <a:prstGeom prst="rect">
            <a:avLst/>
          </a:prstGeom>
          <a:ln w="25400">
            <a:solidFill>
              <a:srgbClr val="0070C0"/>
            </a:solidFill>
          </a:ln>
        </p:spPr>
        <p:txBody>
          <a:bodyPr wrap="square">
            <a:spAutoFit/>
          </a:bodyPr>
          <a:lstStyle/>
          <a:p>
            <a:pPr marL="342900" indent="-342900">
              <a:lnSpc>
                <a:spcPct val="150000"/>
              </a:lnSpc>
              <a:buFont typeface="Wingdings" panose="05000000000000000000" pitchFamily="2" charset="2"/>
              <a:buChar char="Ø"/>
            </a:pPr>
            <a:r>
              <a:rPr lang="fr-FR" sz="2000" dirty="0"/>
              <a:t>RR =  1.019 </a:t>
            </a:r>
          </a:p>
          <a:p>
            <a:pPr marL="342900" indent="-342900">
              <a:lnSpc>
                <a:spcPct val="150000"/>
              </a:lnSpc>
              <a:buFont typeface="Wingdings" panose="05000000000000000000" pitchFamily="2" charset="2"/>
              <a:buChar char="Ø"/>
            </a:pPr>
            <a:r>
              <a:rPr lang="fr-FR" sz="2000" dirty="0"/>
              <a:t>95% Confidence interval =  (0.911; 1.140)</a:t>
            </a:r>
          </a:p>
        </p:txBody>
      </p:sp>
      <p:sp>
        <p:nvSpPr>
          <p:cNvPr id="9" name="TextBox 8"/>
          <p:cNvSpPr txBox="1"/>
          <p:nvPr/>
        </p:nvSpPr>
        <p:spPr>
          <a:xfrm>
            <a:off x="390735" y="3672661"/>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Interpretation</a:t>
            </a:r>
          </a:p>
        </p:txBody>
      </p:sp>
      <p:sp>
        <p:nvSpPr>
          <p:cNvPr id="6" name="TextBox 5"/>
          <p:cNvSpPr txBox="1"/>
          <p:nvPr/>
        </p:nvSpPr>
        <p:spPr>
          <a:xfrm>
            <a:off x="611560" y="4365104"/>
            <a:ext cx="8136904" cy="1615827"/>
          </a:xfrm>
          <a:prstGeom prst="rect">
            <a:avLst/>
          </a:prstGeom>
          <a:noFill/>
        </p:spPr>
        <p:txBody>
          <a:bodyPr wrap="square" rtlCol="0">
            <a:spAutoFit/>
          </a:bodyPr>
          <a:lstStyle/>
          <a:p>
            <a:pPr>
              <a:lnSpc>
                <a:spcPct val="150000"/>
              </a:lnSpc>
            </a:pPr>
            <a:r>
              <a:rPr lang="en-GB" sz="2200" dirty="0"/>
              <a:t>There is no significant association between child gender and anaemia. A male child has 1.9% more risk of anaemia than a female child.</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Tree>
    <p:extLst>
      <p:ext uri="{BB962C8B-B14F-4D97-AF65-F5344CB8AC3E}">
        <p14:creationId xmlns:p14="http://schemas.microsoft.com/office/powerpoint/2010/main" val="40610804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67</a:t>
            </a:fld>
            <a:endParaRPr lang="en-GB" dirty="0">
              <a:solidFill>
                <a:schemeClr val="tx2"/>
              </a:solidFill>
            </a:endParaRPr>
          </a:p>
        </p:txBody>
      </p:sp>
      <p:sp>
        <p:nvSpPr>
          <p:cNvPr id="6" name="Content Placeholder 4"/>
          <p:cNvSpPr txBox="1">
            <a:spLocks/>
          </p:cNvSpPr>
          <p:nvPr/>
        </p:nvSpPr>
        <p:spPr>
          <a:xfrm>
            <a:off x="467544" y="1772816"/>
            <a:ext cx="8229600" cy="4176464"/>
          </a:xfrm>
          <a:prstGeom prst="rect">
            <a:avLst/>
          </a:prstGeom>
        </p:spPr>
        <p:txBody>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285750" indent="-285750" algn="just">
              <a:lnSpc>
                <a:spcPct val="150000"/>
              </a:lnSpc>
              <a:buClr>
                <a:schemeClr val="tx2"/>
              </a:buClr>
              <a:buFont typeface="Arial" panose="020B0604020202020204" pitchFamily="34" charset="0"/>
              <a:buChar char="•"/>
            </a:pPr>
            <a:r>
              <a:rPr lang="en-GB" sz="2200" dirty="0">
                <a:solidFill>
                  <a:srgbClr val="000000"/>
                </a:solidFill>
                <a:latin typeface="Arial" panose="020B0604020202020204" pitchFamily="34" charset="0"/>
                <a:ea typeface="Verdana" panose="020B0604030504040204" pitchFamily="34" charset="0"/>
                <a:cs typeface="Arial" panose="020B0604020202020204" pitchFamily="34" charset="0"/>
              </a:rPr>
              <a:t>Suppose we are interested in investigating whether younger children were more prone to anaemia than the older children. </a:t>
            </a:r>
          </a:p>
          <a:p>
            <a:pPr marL="285750" indent="-285750" algn="just">
              <a:lnSpc>
                <a:spcPct val="150000"/>
              </a:lnSpc>
              <a:buFont typeface="Arial" panose="020B0604020202020204" pitchFamily="34" charset="0"/>
              <a:buChar char="•"/>
            </a:pPr>
            <a:endParaRPr lang="en-GB" sz="2200" dirty="0">
              <a:solidFill>
                <a:srgbClr val="000000"/>
              </a:solidFill>
              <a:latin typeface="Arial" panose="020B0604020202020204" pitchFamily="34" charset="0"/>
              <a:ea typeface="Verdana" panose="020B0604030504040204" pitchFamily="34" charset="0"/>
              <a:cs typeface="Arial" panose="020B0604020202020204" pitchFamily="34" charset="0"/>
            </a:endParaRPr>
          </a:p>
          <a:p>
            <a:pPr marL="800100" lvl="1" indent="-342900" algn="just">
              <a:lnSpc>
                <a:spcPct val="150000"/>
              </a:lnSpc>
              <a:buClrTx/>
              <a:buFont typeface="Wingdings" panose="05000000000000000000" pitchFamily="2" charset="2"/>
              <a:buChar char="Ø"/>
            </a:pPr>
            <a:r>
              <a:rPr lang="en-GB" sz="2200" dirty="0">
                <a:solidFill>
                  <a:srgbClr val="000000"/>
                </a:solidFill>
                <a:latin typeface="Arial" panose="020B0604020202020204" pitchFamily="34" charset="0"/>
                <a:ea typeface="Verdana" panose="020B0604030504040204" pitchFamily="34" charset="0"/>
                <a:cs typeface="Arial" panose="020B0604020202020204" pitchFamily="34" charset="0"/>
              </a:rPr>
              <a:t>We need to create a contingency or a cross tabulation table with the outcome variable (Anaemia) on the columns and the explanatory variable (Age category of children) on the rows. </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 example 2</a:t>
            </a:r>
          </a:p>
        </p:txBody>
      </p:sp>
    </p:spTree>
    <p:extLst>
      <p:ext uri="{BB962C8B-B14F-4D97-AF65-F5344CB8AC3E}">
        <p14:creationId xmlns:p14="http://schemas.microsoft.com/office/powerpoint/2010/main" val="26824661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68</a:t>
            </a:fld>
            <a:endParaRPr lang="en-GB" dirty="0">
              <a:solidFill>
                <a:schemeClr val="tx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200237147"/>
              </p:ext>
            </p:extLst>
          </p:nvPr>
        </p:nvGraphicFramePr>
        <p:xfrm>
          <a:off x="992914" y="1916832"/>
          <a:ext cx="5112568" cy="2448271"/>
        </p:xfrm>
        <a:graphic>
          <a:graphicData uri="http://schemas.openxmlformats.org/drawingml/2006/table">
            <a:tbl>
              <a:tblPr firstRow="1" firstCol="1" bandRow="1">
                <a:tableStyleId>{2D5ABB26-0587-4C30-8999-92F81FD0307C}</a:tableStyleId>
              </a:tblPr>
              <a:tblGrid>
                <a:gridCol w="1872207">
                  <a:extLst>
                    <a:ext uri="{9D8B030D-6E8A-4147-A177-3AD203B41FA5}">
                      <a16:colId xmlns:a16="http://schemas.microsoft.com/office/drawing/2014/main" val="20000"/>
                    </a:ext>
                  </a:extLst>
                </a:gridCol>
                <a:gridCol w="850251">
                  <a:extLst>
                    <a:ext uri="{9D8B030D-6E8A-4147-A177-3AD203B41FA5}">
                      <a16:colId xmlns:a16="http://schemas.microsoft.com/office/drawing/2014/main" val="20001"/>
                    </a:ext>
                  </a:extLst>
                </a:gridCol>
                <a:gridCol w="1080908">
                  <a:extLst>
                    <a:ext uri="{9D8B030D-6E8A-4147-A177-3AD203B41FA5}">
                      <a16:colId xmlns:a16="http://schemas.microsoft.com/office/drawing/2014/main" val="20002"/>
                    </a:ext>
                  </a:extLst>
                </a:gridCol>
                <a:gridCol w="1309202">
                  <a:extLst>
                    <a:ext uri="{9D8B030D-6E8A-4147-A177-3AD203B41FA5}">
                      <a16:colId xmlns:a16="http://schemas.microsoft.com/office/drawing/2014/main" val="20003"/>
                    </a:ext>
                  </a:extLst>
                </a:gridCol>
              </a:tblGrid>
              <a:tr h="1065718">
                <a:tc>
                  <a:txBody>
                    <a:bodyPr/>
                    <a:lstStyle/>
                    <a:p>
                      <a:pPr>
                        <a:spcAft>
                          <a:spcPts val="0"/>
                        </a:spcAft>
                      </a:pPr>
                      <a:endParaRPr lang="en-GB" sz="2000" dirty="0">
                        <a:effectLst/>
                      </a:endParaRPr>
                    </a:p>
                    <a:p>
                      <a:pPr>
                        <a:spcAft>
                          <a:spcPts val="0"/>
                        </a:spcAft>
                      </a:pPr>
                      <a:r>
                        <a:rPr lang="en-GB" sz="2000" dirty="0">
                          <a:effectLst/>
                        </a:rPr>
                        <a:t>Age categories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endParaRPr lang="en-GB" sz="2000" dirty="0">
                        <a:effectLst/>
                      </a:endParaRPr>
                    </a:p>
                    <a:p>
                      <a:pPr algn="ctr">
                        <a:spcAft>
                          <a:spcPts val="0"/>
                        </a:spcAft>
                      </a:pPr>
                      <a:r>
                        <a:rPr lang="en-GB" sz="2000" dirty="0" err="1">
                          <a:effectLst/>
                        </a:rPr>
                        <a:t>Anemic</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000">
                          <a:effectLst/>
                        </a:rPr>
                        <a:t> </a:t>
                      </a:r>
                    </a:p>
                    <a:p>
                      <a:pPr algn="ctr">
                        <a:spcAft>
                          <a:spcPts val="0"/>
                        </a:spcAft>
                      </a:pPr>
                      <a:r>
                        <a:rPr lang="en-GB" sz="2000">
                          <a:effectLst/>
                        </a:rPr>
                        <a:t>Total</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2000">
                          <a:effectLst/>
                        </a:rPr>
                        <a:t> </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Yes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a:effectLst/>
                        </a:rPr>
                        <a:t>No</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60851">
                <a:tc>
                  <a:txBody>
                    <a:bodyPr/>
                    <a:lstStyle/>
                    <a:p>
                      <a:pPr>
                        <a:spcAft>
                          <a:spcPts val="0"/>
                        </a:spcAft>
                      </a:pPr>
                      <a:r>
                        <a:rPr lang="en-GB" sz="2000" dirty="0">
                          <a:effectLst/>
                        </a:rPr>
                        <a:t>6-23 months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259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169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428</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000" dirty="0">
                          <a:effectLst/>
                        </a:rPr>
                        <a:t>24-59 months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310</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469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779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1488347565"/>
              </p:ext>
            </p:extLst>
          </p:nvPr>
        </p:nvGraphicFramePr>
        <p:xfrm>
          <a:off x="1034126" y="4941168"/>
          <a:ext cx="3944938" cy="850900"/>
        </p:xfrm>
        <a:graphic>
          <a:graphicData uri="http://schemas.openxmlformats.org/presentationml/2006/ole">
            <mc:AlternateContent xmlns:mc="http://schemas.openxmlformats.org/markup-compatibility/2006">
              <mc:Choice xmlns:v="urn:schemas-microsoft-com:vml" Requires="v">
                <p:oleObj spid="_x0000_s112690" name="Vergelijking" r:id="rId3" imgW="2006280" imgH="431640" progId="Equation.3">
                  <p:embed/>
                </p:oleObj>
              </mc:Choice>
              <mc:Fallback>
                <p:oleObj name="Vergelijking" r:id="rId3" imgW="2006280" imgH="431640" progId="Equation.3">
                  <p:embed/>
                  <p:pic>
                    <p:nvPicPr>
                      <p:cNvPr id="0" name="Object 2"/>
                      <p:cNvPicPr>
                        <a:picLocks noGrp="1" noChangeAspect="1" noChangeArrowheads="1"/>
                      </p:cNvPicPr>
                      <p:nvPr/>
                    </p:nvPicPr>
                    <p:blipFill>
                      <a:blip r:embed="rId4"/>
                      <a:srcRect/>
                      <a:stretch>
                        <a:fillRect/>
                      </a:stretch>
                    </p:blipFill>
                    <p:spPr bwMode="auto">
                      <a:xfrm>
                        <a:off x="1034126" y="4941168"/>
                        <a:ext cx="3944938" cy="850900"/>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95292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69</a:t>
            </a:fld>
            <a:endParaRPr lang="en-GB" dirty="0">
              <a:solidFill>
                <a:schemeClr val="tx2"/>
              </a:solidFill>
            </a:endParaRPr>
          </a:p>
        </p:txBody>
      </p:sp>
      <p:sp>
        <p:nvSpPr>
          <p:cNvPr id="5" name="Rectangle 4"/>
          <p:cNvSpPr/>
          <p:nvPr/>
        </p:nvSpPr>
        <p:spPr>
          <a:xfrm>
            <a:off x="467544" y="2132856"/>
            <a:ext cx="8280920" cy="1015663"/>
          </a:xfrm>
          <a:prstGeom prst="rect">
            <a:avLst/>
          </a:prstGeom>
          <a:ln w="25400">
            <a:solidFill>
              <a:srgbClr val="C00000"/>
            </a:solidFill>
          </a:ln>
        </p:spPr>
        <p:txBody>
          <a:bodyPr wrap="square">
            <a:spAutoFit/>
          </a:bodyPr>
          <a:lstStyle/>
          <a:p>
            <a:pPr marL="711200" indent="-711200">
              <a:lnSpc>
                <a:spcPct val="150000"/>
              </a:lnSpc>
            </a:pPr>
            <a:r>
              <a:rPr lang="en-GB" sz="2000" dirty="0" err="1"/>
              <a:t>ageAnemic</a:t>
            </a:r>
            <a:r>
              <a:rPr lang="en-GB" sz="2000" dirty="0"/>
              <a:t> &lt;- table(</a:t>
            </a:r>
            <a:r>
              <a:rPr lang="en-GB" sz="2000" dirty="0" err="1"/>
              <a:t>anemic$Child_Agecat</a:t>
            </a:r>
            <a:r>
              <a:rPr lang="en-GB" sz="2000" dirty="0"/>
              <a:t>, </a:t>
            </a:r>
            <a:r>
              <a:rPr lang="en-GB" sz="2000" dirty="0" err="1"/>
              <a:t>anaemic$Child_Anemic</a:t>
            </a:r>
            <a:r>
              <a:rPr lang="en-GB" sz="2000" dirty="0"/>
              <a:t>)</a:t>
            </a:r>
          </a:p>
          <a:p>
            <a:pPr marL="711200" indent="-711200">
              <a:lnSpc>
                <a:spcPct val="150000"/>
              </a:lnSpc>
            </a:pPr>
            <a:r>
              <a:rPr lang="en-GB" sz="2000" dirty="0" err="1"/>
              <a:t>ageAnemic</a:t>
            </a:r>
            <a:endParaRPr lang="en-GB" dirty="0"/>
          </a:p>
        </p:txBody>
      </p:sp>
      <p:sp>
        <p:nvSpPr>
          <p:cNvPr id="7" name="TextBox 6"/>
          <p:cNvSpPr txBox="1"/>
          <p:nvPr/>
        </p:nvSpPr>
        <p:spPr>
          <a:xfrm>
            <a:off x="459640" y="1233489"/>
            <a:ext cx="511256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Construct 2 x2 Contingency table</a:t>
            </a:r>
          </a:p>
        </p:txBody>
      </p:sp>
      <p:sp>
        <p:nvSpPr>
          <p:cNvPr id="8" name="TextBox 7"/>
          <p:cNvSpPr txBox="1"/>
          <p:nvPr/>
        </p:nvSpPr>
        <p:spPr>
          <a:xfrm>
            <a:off x="467544" y="3645024"/>
            <a:ext cx="4608512"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Check the output:</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
        <p:nvSpPr>
          <p:cNvPr id="4" name="TextBox 3"/>
          <p:cNvSpPr txBox="1"/>
          <p:nvPr/>
        </p:nvSpPr>
        <p:spPr>
          <a:xfrm>
            <a:off x="683568" y="4509120"/>
            <a:ext cx="8208912" cy="1754326"/>
          </a:xfrm>
          <a:prstGeom prst="rect">
            <a:avLst/>
          </a:prstGeom>
          <a:noFill/>
          <a:ln>
            <a:solidFill>
              <a:schemeClr val="accent1"/>
            </a:solidFill>
            <a:prstDash val="lgDash"/>
          </a:ln>
        </p:spPr>
        <p:txBody>
          <a:bodyPr wrap="square" rtlCol="0">
            <a:spAutoFit/>
          </a:bodyPr>
          <a:lstStyle/>
          <a:p>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ageAnemic</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No Yes</a:t>
            </a:r>
          </a:p>
          <a:p>
            <a:r>
              <a:rPr lang="en-US" dirty="0">
                <a:latin typeface="Courier New" panose="02070309020205020404" pitchFamily="49" charset="0"/>
                <a:cs typeface="Courier New" panose="02070309020205020404" pitchFamily="49" charset="0"/>
              </a:rPr>
              <a:t>  24-59 months 469 310</a:t>
            </a:r>
          </a:p>
          <a:p>
            <a:r>
              <a:rPr lang="en-US" dirty="0">
                <a:latin typeface="Courier New" panose="02070309020205020404" pitchFamily="49" charset="0"/>
                <a:cs typeface="Courier New" panose="02070309020205020404" pitchFamily="49" charset="0"/>
              </a:rPr>
              <a:t>  6-23 months  169 259</a:t>
            </a:r>
          </a:p>
          <a:p>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55275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Part 1</a:t>
            </a:r>
            <a:endParaRPr lang="nl-BE" dirty="0"/>
          </a:p>
        </p:txBody>
      </p:sp>
      <p:sp>
        <p:nvSpPr>
          <p:cNvPr id="7" name="Subtitle 6"/>
          <p:cNvSpPr>
            <a:spLocks noGrp="1"/>
          </p:cNvSpPr>
          <p:nvPr>
            <p:ph type="subTitle" idx="1"/>
          </p:nvPr>
        </p:nvSpPr>
        <p:spPr/>
        <p:txBody>
          <a:bodyPr/>
          <a:lstStyle/>
          <a:p>
            <a:r>
              <a:rPr lang="en-US" dirty="0">
                <a:solidFill>
                  <a:schemeClr val="tx1"/>
                </a:solidFill>
              </a:rPr>
              <a:t>Introduction</a:t>
            </a:r>
            <a:endParaRPr lang="nl-BE" dirty="0">
              <a:solidFill>
                <a:schemeClr val="tx1"/>
              </a:solidFill>
            </a:endParaRPr>
          </a:p>
        </p:txBody>
      </p:sp>
      <p:sp>
        <p:nvSpPr>
          <p:cNvPr id="4" name="Date Placeholder 3"/>
          <p:cNvSpPr>
            <a:spLocks noGrp="1"/>
          </p:cNvSpPr>
          <p:nvPr>
            <p:ph type="dt" sz="half" idx="10"/>
          </p:nvPr>
        </p:nvSpPr>
        <p:spPr/>
        <p:txBody>
          <a:bodyPr/>
          <a:lstStyle/>
          <a:p>
            <a:pPr algn="ctr"/>
            <a:endParaRPr lang="en-GB" dirty="0"/>
          </a:p>
        </p:txBody>
      </p:sp>
      <p:sp>
        <p:nvSpPr>
          <p:cNvPr id="5" name="Slide Number Placeholder 4"/>
          <p:cNvSpPr>
            <a:spLocks noGrp="1"/>
          </p:cNvSpPr>
          <p:nvPr>
            <p:ph type="sldNum" sz="quarter" idx="12"/>
          </p:nvPr>
        </p:nvSpPr>
        <p:spPr/>
        <p:txBody>
          <a:bodyPr/>
          <a:lstStyle/>
          <a:p>
            <a:fld id="{027F8F33-E833-410C-86D4-1EA22AEB9AFA}" type="slidenum">
              <a:rPr lang="en-GB" smtClean="0"/>
              <a:pPr/>
              <a:t>7</a:t>
            </a:fld>
            <a:endParaRPr lang="en-GB" dirty="0"/>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5" y="15925"/>
            <a:ext cx="1895705" cy="146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907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70</a:t>
            </a:fld>
            <a:endParaRPr lang="en-GB" dirty="0">
              <a:solidFill>
                <a:schemeClr val="tx2"/>
              </a:solidFill>
            </a:endParaRPr>
          </a:p>
        </p:txBody>
      </p:sp>
      <p:sp>
        <p:nvSpPr>
          <p:cNvPr id="5" name="Rectangle 4"/>
          <p:cNvSpPr/>
          <p:nvPr/>
        </p:nvSpPr>
        <p:spPr>
          <a:xfrm>
            <a:off x="683568" y="2060848"/>
            <a:ext cx="7992888" cy="621709"/>
          </a:xfrm>
          <a:prstGeom prst="rect">
            <a:avLst/>
          </a:prstGeom>
          <a:ln w="25400">
            <a:solidFill>
              <a:srgbClr val="C00000"/>
            </a:solidFill>
          </a:ln>
        </p:spPr>
        <p:txBody>
          <a:bodyPr wrap="square">
            <a:spAutoFit/>
          </a:bodyPr>
          <a:lstStyle/>
          <a:p>
            <a:pPr marL="711200" indent="-711200">
              <a:lnSpc>
                <a:spcPct val="200000"/>
              </a:lnSpc>
            </a:pPr>
            <a:r>
              <a:rPr lang="en-GB" sz="2000" dirty="0" err="1"/>
              <a:t>RRanemic</a:t>
            </a:r>
            <a:r>
              <a:rPr lang="en-GB" sz="2000" dirty="0"/>
              <a:t> &lt;- </a:t>
            </a:r>
            <a:r>
              <a:rPr lang="en-GB" sz="2000" dirty="0" err="1"/>
              <a:t>oddsratio</a:t>
            </a:r>
            <a:r>
              <a:rPr lang="en-GB" sz="2000" dirty="0"/>
              <a:t>(x=</a:t>
            </a:r>
            <a:r>
              <a:rPr lang="en-GB" sz="2000" dirty="0" err="1"/>
              <a:t>ageAnemic</a:t>
            </a:r>
            <a:r>
              <a:rPr lang="en-GB" sz="2000" dirty="0"/>
              <a:t>[,2], n=</a:t>
            </a:r>
            <a:r>
              <a:rPr lang="en-GB" sz="2000" dirty="0" err="1"/>
              <a:t>rowSums</a:t>
            </a:r>
            <a:r>
              <a:rPr lang="en-GB" sz="2000" dirty="0"/>
              <a:t>(</a:t>
            </a:r>
            <a:r>
              <a:rPr lang="en-GB" sz="2000" dirty="0" err="1"/>
              <a:t>ageAnemic</a:t>
            </a:r>
            <a:r>
              <a:rPr lang="en-GB" sz="2000" dirty="0"/>
              <a:t>))</a:t>
            </a:r>
          </a:p>
        </p:txBody>
      </p:sp>
      <p:sp>
        <p:nvSpPr>
          <p:cNvPr id="7" name="TextBox 6"/>
          <p:cNvSpPr txBox="1"/>
          <p:nvPr/>
        </p:nvSpPr>
        <p:spPr>
          <a:xfrm>
            <a:off x="390735" y="1268760"/>
            <a:ext cx="7061585"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Calculate RD and test for significant results</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
        <p:nvSpPr>
          <p:cNvPr id="4" name="TextBox 3"/>
          <p:cNvSpPr txBox="1"/>
          <p:nvPr/>
        </p:nvSpPr>
        <p:spPr>
          <a:xfrm>
            <a:off x="683568" y="3140968"/>
            <a:ext cx="8136904" cy="3293209"/>
          </a:xfrm>
          <a:prstGeom prst="rect">
            <a:avLst/>
          </a:prstGeom>
          <a:noFill/>
          <a:ln>
            <a:solidFill>
              <a:schemeClr val="accent1"/>
            </a:solidFill>
            <a:prstDash val="lgDash"/>
          </a:ln>
        </p:spPr>
        <p:txBody>
          <a:bodyPr wrap="square" rtlCol="0">
            <a:spAutoFit/>
          </a:bodyPr>
          <a:lstStyle/>
          <a:p>
            <a:r>
              <a:rPr lang="nl-BE" sz="1600" dirty="0">
                <a:latin typeface="Courier New" panose="02070309020205020404" pitchFamily="49" charset="0"/>
                <a:cs typeface="Courier New" panose="02070309020205020404" pitchFamily="49" charset="0"/>
              </a:rPr>
              <a:t>&gt; </a:t>
            </a:r>
            <a:r>
              <a:rPr lang="nl-BE" sz="1600" dirty="0" err="1">
                <a:latin typeface="Courier New" panose="02070309020205020404" pitchFamily="49" charset="0"/>
                <a:cs typeface="Courier New" panose="02070309020205020404" pitchFamily="49" charset="0"/>
              </a:rPr>
              <a:t>RRanemic</a:t>
            </a:r>
            <a:endParaRPr lang="nl-BE" sz="1600" dirty="0">
              <a:latin typeface="Courier New" panose="02070309020205020404" pitchFamily="49" charset="0"/>
              <a:cs typeface="Courier New" panose="02070309020205020404" pitchFamily="49" charset="0"/>
            </a:endParaRPr>
          </a:p>
          <a:p>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Data:</a:t>
            </a:r>
          </a:p>
          <a:p>
            <a:r>
              <a:rPr lang="nl-BE" sz="1600" dirty="0">
                <a:latin typeface="Courier New" panose="02070309020205020404" pitchFamily="49" charset="0"/>
                <a:cs typeface="Courier New" panose="02070309020205020404" pitchFamily="49" charset="0"/>
              </a:rPr>
              <a:t>         Event </a:t>
            </a:r>
            <a:r>
              <a:rPr lang="nl-BE" sz="1600" dirty="0" err="1">
                <a:latin typeface="Courier New" panose="02070309020205020404" pitchFamily="49" charset="0"/>
                <a:cs typeface="Courier New" panose="02070309020205020404" pitchFamily="49" charset="0"/>
              </a:rPr>
              <a:t>Size</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Sample 1   310  779</a:t>
            </a:r>
          </a:p>
          <a:p>
            <a:r>
              <a:rPr lang="nl-BE" sz="1600" dirty="0">
                <a:latin typeface="Courier New" panose="02070309020205020404" pitchFamily="49" charset="0"/>
                <a:cs typeface="Courier New" panose="02070309020205020404" pitchFamily="49" charset="0"/>
              </a:rPr>
              <a:t>Sample 2   259  428</a:t>
            </a:r>
          </a:p>
          <a:p>
            <a:endParaRPr lang="nl-BE" sz="1600" dirty="0">
              <a:latin typeface="Courier New" panose="02070309020205020404" pitchFamily="49" charset="0"/>
              <a:cs typeface="Courier New" panose="02070309020205020404" pitchFamily="49" charset="0"/>
            </a:endParaRPr>
          </a:p>
          <a:p>
            <a:r>
              <a:rPr lang="nl-BE" sz="1600" dirty="0" err="1">
                <a:latin typeface="Courier New" panose="02070309020205020404" pitchFamily="49" charset="0"/>
                <a:cs typeface="Courier New" panose="02070309020205020404" pitchFamily="49" charset="0"/>
              </a:rPr>
              <a:t>Relative</a:t>
            </a:r>
            <a:r>
              <a:rPr lang="nl-BE" sz="1600" dirty="0">
                <a:latin typeface="Courier New" panose="02070309020205020404" pitchFamily="49" charset="0"/>
                <a:cs typeface="Courier New" panose="02070309020205020404" pitchFamily="49" charset="0"/>
              </a:rPr>
              <a:t> risk:   0.6576097</a:t>
            </a:r>
          </a:p>
          <a:p>
            <a:r>
              <a:rPr lang="nl-BE" sz="1600" dirty="0">
                <a:latin typeface="Courier New" panose="02070309020205020404" pitchFamily="49" charset="0"/>
                <a:cs typeface="Courier New" panose="02070309020205020404" pitchFamily="49" charset="0"/>
              </a:rPr>
              <a:t> 95 % </a:t>
            </a:r>
            <a:r>
              <a:rPr lang="nl-BE" sz="1600" dirty="0" err="1">
                <a:latin typeface="Courier New" panose="02070309020205020404" pitchFamily="49" charset="0"/>
                <a:cs typeface="Courier New" panose="02070309020205020404" pitchFamily="49" charset="0"/>
              </a:rPr>
              <a:t>confidence</a:t>
            </a:r>
            <a:r>
              <a:rPr lang="nl-BE" sz="1600" dirty="0">
                <a:latin typeface="Courier New" panose="02070309020205020404" pitchFamily="49" charset="0"/>
                <a:cs typeface="Courier New" panose="02070309020205020404" pitchFamily="49" charset="0"/>
              </a:rPr>
              <a:t> </a:t>
            </a:r>
            <a:r>
              <a:rPr lang="nl-BE" sz="1600" dirty="0" err="1">
                <a:latin typeface="Courier New" panose="02070309020205020404" pitchFamily="49" charset="0"/>
                <a:cs typeface="Courier New" panose="02070309020205020404" pitchFamily="49" charset="0"/>
              </a:rPr>
              <a:t>intervals</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                  LL        UL</a:t>
            </a:r>
          </a:p>
          <a:p>
            <a:r>
              <a:rPr lang="nl-BE" sz="1600" dirty="0" err="1">
                <a:latin typeface="Courier New" panose="02070309020205020404" pitchFamily="49" charset="0"/>
                <a:cs typeface="Courier New" panose="02070309020205020404" pitchFamily="49" charset="0"/>
              </a:rPr>
              <a:t>transform</a:t>
            </a:r>
            <a:r>
              <a:rPr lang="nl-BE" sz="1600" dirty="0">
                <a:latin typeface="Courier New" panose="02070309020205020404" pitchFamily="49" charset="0"/>
                <a:cs typeface="Courier New" panose="02070309020205020404" pitchFamily="49" charset="0"/>
              </a:rPr>
              <a:t>  1.6525086 1.6525086</a:t>
            </a:r>
          </a:p>
          <a:p>
            <a:r>
              <a:rPr lang="nl-BE" sz="1600" dirty="0" err="1">
                <a:latin typeface="Courier New" panose="02070309020205020404" pitchFamily="49" charset="0"/>
                <a:cs typeface="Courier New" panose="02070309020205020404" pitchFamily="49" charset="0"/>
              </a:rPr>
              <a:t>Asymptotic</a:t>
            </a:r>
            <a:r>
              <a:rPr lang="nl-BE" sz="1600" dirty="0">
                <a:latin typeface="Courier New" panose="02070309020205020404" pitchFamily="49" charset="0"/>
                <a:cs typeface="Courier New" panose="02070309020205020404" pitchFamily="49" charset="0"/>
              </a:rPr>
              <a:t> 0.5950998 0.7266858</a:t>
            </a:r>
          </a:p>
          <a:p>
            <a:r>
              <a:rPr lang="nl-BE" sz="1600" dirty="0">
                <a:latin typeface="Courier New" panose="02070309020205020404" pitchFamily="49" charset="0"/>
                <a:cs typeface="Courier New" panose="02070309020205020404" pitchFamily="49" charset="0"/>
              </a:rPr>
              <a:t>Score      0.5862009 0.7385974</a:t>
            </a:r>
          </a:p>
        </p:txBody>
      </p:sp>
    </p:spTree>
    <p:extLst>
      <p:ext uri="{BB962C8B-B14F-4D97-AF65-F5344CB8AC3E}">
        <p14:creationId xmlns:p14="http://schemas.microsoft.com/office/powerpoint/2010/main" val="3947220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71</a:t>
            </a:fld>
            <a:endParaRPr lang="en-GB" dirty="0">
              <a:solidFill>
                <a:schemeClr val="tx2"/>
              </a:solidFill>
            </a:endParaRPr>
          </a:p>
        </p:txBody>
      </p:sp>
      <p:sp>
        <p:nvSpPr>
          <p:cNvPr id="5" name="Rectangle 4"/>
          <p:cNvSpPr/>
          <p:nvPr/>
        </p:nvSpPr>
        <p:spPr>
          <a:xfrm>
            <a:off x="683568" y="2348880"/>
            <a:ext cx="7992888" cy="1938992"/>
          </a:xfrm>
          <a:prstGeom prst="rect">
            <a:avLst/>
          </a:prstGeom>
          <a:ln w="25400">
            <a:solidFill>
              <a:srgbClr val="C00000"/>
            </a:solidFill>
          </a:ln>
        </p:spPr>
        <p:txBody>
          <a:bodyPr wrap="square">
            <a:spAutoFit/>
          </a:bodyPr>
          <a:lstStyle/>
          <a:p>
            <a:pPr marL="711200" indent="-711200">
              <a:lnSpc>
                <a:spcPct val="200000"/>
              </a:lnSpc>
            </a:pPr>
            <a:r>
              <a:rPr lang="en-GB" sz="2000" dirty="0" err="1"/>
              <a:t>RRanemic</a:t>
            </a:r>
            <a:r>
              <a:rPr lang="en-GB" sz="2000" dirty="0"/>
              <a:t> &lt;- </a:t>
            </a:r>
            <a:r>
              <a:rPr lang="en-GB" sz="2000" dirty="0" err="1"/>
              <a:t>oddsratio</a:t>
            </a:r>
            <a:r>
              <a:rPr lang="en-GB" sz="2000" dirty="0"/>
              <a:t>(x=</a:t>
            </a:r>
            <a:r>
              <a:rPr lang="en-GB" sz="2000" dirty="0" err="1"/>
              <a:t>ageAnemic</a:t>
            </a:r>
            <a:r>
              <a:rPr lang="en-GB" sz="2000" dirty="0"/>
              <a:t>[,2], n=</a:t>
            </a:r>
            <a:r>
              <a:rPr lang="en-GB" sz="2000" dirty="0" err="1"/>
              <a:t>rowSums</a:t>
            </a:r>
            <a:r>
              <a:rPr lang="en-GB" sz="2000" dirty="0"/>
              <a:t>(</a:t>
            </a:r>
            <a:r>
              <a:rPr lang="en-GB" sz="2000" dirty="0" err="1"/>
              <a:t>ageAnemic</a:t>
            </a:r>
            <a:r>
              <a:rPr lang="en-GB" sz="2000" dirty="0"/>
              <a:t>))</a:t>
            </a:r>
          </a:p>
          <a:p>
            <a:pPr marL="711200" indent="-711200">
              <a:lnSpc>
                <a:spcPct val="200000"/>
              </a:lnSpc>
            </a:pPr>
            <a:r>
              <a:rPr lang="en-GB" sz="2000" dirty="0"/>
              <a:t>RR &lt;- round(RRanemic$RR,3)</a:t>
            </a:r>
          </a:p>
          <a:p>
            <a:pPr marL="711200" indent="-711200">
              <a:lnSpc>
                <a:spcPct val="200000"/>
              </a:lnSpc>
            </a:pPr>
            <a:r>
              <a:rPr lang="en-GB" sz="2000" dirty="0"/>
              <a:t>RRCI &lt;- round(RRanemic$RRCI,3)</a:t>
            </a:r>
            <a:endParaRPr lang="en-GB" dirty="0"/>
          </a:p>
        </p:txBody>
      </p:sp>
      <p:sp>
        <p:nvSpPr>
          <p:cNvPr id="7" name="TextBox 6"/>
          <p:cNvSpPr txBox="1"/>
          <p:nvPr/>
        </p:nvSpPr>
        <p:spPr>
          <a:xfrm>
            <a:off x="390735" y="1268760"/>
            <a:ext cx="7061585"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Calculate RD and test for significant results</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Tree>
    <p:extLst>
      <p:ext uri="{BB962C8B-B14F-4D97-AF65-F5344CB8AC3E}">
        <p14:creationId xmlns:p14="http://schemas.microsoft.com/office/powerpoint/2010/main" val="3713665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72</a:t>
            </a:fld>
            <a:endParaRPr lang="en-GB" dirty="0">
              <a:solidFill>
                <a:schemeClr val="tx2"/>
              </a:solidFill>
            </a:endParaRPr>
          </a:p>
        </p:txBody>
      </p:sp>
      <p:sp>
        <p:nvSpPr>
          <p:cNvPr id="7" name="TextBox 6"/>
          <p:cNvSpPr txBox="1"/>
          <p:nvPr/>
        </p:nvSpPr>
        <p:spPr>
          <a:xfrm>
            <a:off x="390735" y="1268760"/>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Results</a:t>
            </a:r>
          </a:p>
        </p:txBody>
      </p:sp>
      <p:sp>
        <p:nvSpPr>
          <p:cNvPr id="8" name="Rectangle 7"/>
          <p:cNvSpPr/>
          <p:nvPr/>
        </p:nvSpPr>
        <p:spPr>
          <a:xfrm>
            <a:off x="755576" y="2060848"/>
            <a:ext cx="6477768" cy="1107996"/>
          </a:xfrm>
          <a:prstGeom prst="rect">
            <a:avLst/>
          </a:prstGeom>
          <a:ln w="25400">
            <a:solidFill>
              <a:srgbClr val="0070C0"/>
            </a:solidFill>
          </a:ln>
        </p:spPr>
        <p:txBody>
          <a:bodyPr wrap="square">
            <a:spAutoFit/>
          </a:bodyPr>
          <a:lstStyle/>
          <a:p>
            <a:pPr marL="342900" indent="-342900">
              <a:lnSpc>
                <a:spcPct val="150000"/>
              </a:lnSpc>
              <a:buFont typeface="Wingdings" panose="05000000000000000000" pitchFamily="2" charset="2"/>
              <a:buChar char="Ø"/>
            </a:pPr>
            <a:r>
              <a:rPr lang="fr-FR" sz="2200" dirty="0"/>
              <a:t>RR =  0.658</a:t>
            </a:r>
          </a:p>
          <a:p>
            <a:pPr marL="342900" indent="-342900">
              <a:lnSpc>
                <a:spcPct val="150000"/>
              </a:lnSpc>
              <a:buFont typeface="Wingdings" panose="05000000000000000000" pitchFamily="2" charset="2"/>
              <a:buChar char="Ø"/>
            </a:pPr>
            <a:r>
              <a:rPr lang="fr-FR" sz="2200" dirty="0"/>
              <a:t>95% Confidence interval =  (0.595; 0.727)</a:t>
            </a:r>
          </a:p>
        </p:txBody>
      </p:sp>
      <p:sp>
        <p:nvSpPr>
          <p:cNvPr id="9" name="TextBox 8"/>
          <p:cNvSpPr txBox="1"/>
          <p:nvPr/>
        </p:nvSpPr>
        <p:spPr>
          <a:xfrm>
            <a:off x="467544" y="3718376"/>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Interpretation</a:t>
            </a:r>
          </a:p>
        </p:txBody>
      </p:sp>
      <p:sp>
        <p:nvSpPr>
          <p:cNvPr id="6" name="TextBox 5"/>
          <p:cNvSpPr txBox="1"/>
          <p:nvPr/>
        </p:nvSpPr>
        <p:spPr>
          <a:xfrm>
            <a:off x="791501" y="4365104"/>
            <a:ext cx="7920880" cy="1553054"/>
          </a:xfrm>
          <a:prstGeom prst="rect">
            <a:avLst/>
          </a:prstGeom>
          <a:noFill/>
        </p:spPr>
        <p:txBody>
          <a:bodyPr wrap="square" rtlCol="0">
            <a:spAutoFit/>
          </a:bodyPr>
          <a:lstStyle/>
          <a:p>
            <a:pPr algn="just">
              <a:lnSpc>
                <a:spcPct val="150000"/>
              </a:lnSpc>
            </a:pPr>
            <a:r>
              <a:rPr lang="en-GB" sz="2200" dirty="0"/>
              <a:t>There is a significant association between child age and anaemia. The risk of anaemia for younger children is 34.2%  less than the risk of anaemia for younger children. </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spTree>
    <p:extLst>
      <p:ext uri="{BB962C8B-B14F-4D97-AF65-F5344CB8AC3E}">
        <p14:creationId xmlns:p14="http://schemas.microsoft.com/office/powerpoint/2010/main" val="21595708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73</a:t>
            </a:fld>
            <a:endParaRPr lang="en-GB" dirty="0">
              <a:solidFill>
                <a:schemeClr val="tx2"/>
              </a:solidFill>
            </a:endParaRPr>
          </a:p>
        </p:txBody>
      </p:sp>
      <p:sp>
        <p:nvSpPr>
          <p:cNvPr id="7" name="TextBox 6"/>
          <p:cNvSpPr txBox="1"/>
          <p:nvPr/>
        </p:nvSpPr>
        <p:spPr>
          <a:xfrm>
            <a:off x="390735" y="1268760"/>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Results</a:t>
            </a:r>
          </a:p>
        </p:txBody>
      </p:sp>
      <p:sp>
        <p:nvSpPr>
          <p:cNvPr id="8" name="Rectangle 7"/>
          <p:cNvSpPr/>
          <p:nvPr/>
        </p:nvSpPr>
        <p:spPr>
          <a:xfrm>
            <a:off x="755576" y="2060848"/>
            <a:ext cx="6477768" cy="1107996"/>
          </a:xfrm>
          <a:prstGeom prst="rect">
            <a:avLst/>
          </a:prstGeom>
          <a:ln w="25400">
            <a:solidFill>
              <a:srgbClr val="0070C0"/>
            </a:solidFill>
          </a:ln>
        </p:spPr>
        <p:txBody>
          <a:bodyPr wrap="square">
            <a:spAutoFit/>
          </a:bodyPr>
          <a:lstStyle/>
          <a:p>
            <a:pPr marL="342900" indent="-342900">
              <a:lnSpc>
                <a:spcPct val="150000"/>
              </a:lnSpc>
              <a:buFont typeface="Wingdings" panose="05000000000000000000" pitchFamily="2" charset="2"/>
              <a:buChar char="Ø"/>
            </a:pPr>
            <a:r>
              <a:rPr lang="fr-FR" sz="2200" dirty="0"/>
              <a:t>RR =  0.658</a:t>
            </a:r>
          </a:p>
          <a:p>
            <a:pPr marL="342900" indent="-342900">
              <a:lnSpc>
                <a:spcPct val="150000"/>
              </a:lnSpc>
              <a:buFont typeface="Wingdings" panose="05000000000000000000" pitchFamily="2" charset="2"/>
              <a:buChar char="Ø"/>
            </a:pPr>
            <a:r>
              <a:rPr lang="fr-FR" sz="2200" dirty="0"/>
              <a:t>95% Confidence interval =  (0.595; 0.727)</a:t>
            </a: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Relative Risk (RR)</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039690"/>
            <a:ext cx="3528392" cy="3523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435612" y="3573016"/>
            <a:ext cx="4312852" cy="1323439"/>
          </a:xfrm>
          <a:prstGeom prst="rect">
            <a:avLst/>
          </a:prstGeom>
          <a:noFill/>
          <a:ln>
            <a:solidFill>
              <a:schemeClr val="accent1"/>
            </a:solidFill>
            <a:prstDash val="lgDash"/>
          </a:ln>
        </p:spPr>
        <p:txBody>
          <a:bodyPr wrap="square" rtlCol="0">
            <a:spAutoFit/>
          </a:bodyPr>
          <a:lstStyle/>
          <a:p>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ageAnemic</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No Yes</a:t>
            </a:r>
          </a:p>
          <a:p>
            <a:r>
              <a:rPr lang="en-US" sz="1600" dirty="0">
                <a:latin typeface="Courier New" panose="02070309020205020404" pitchFamily="49" charset="0"/>
                <a:cs typeface="Courier New" panose="02070309020205020404" pitchFamily="49" charset="0"/>
              </a:rPr>
              <a:t>  24-59 months 469 310</a:t>
            </a:r>
          </a:p>
          <a:p>
            <a:r>
              <a:rPr lang="en-US" sz="1600" dirty="0">
                <a:latin typeface="Courier New" panose="02070309020205020404" pitchFamily="49" charset="0"/>
                <a:cs typeface="Courier New" panose="02070309020205020404" pitchFamily="49" charset="0"/>
              </a:rPr>
              <a:t>  6-23 months  169 259</a:t>
            </a:r>
            <a:endParaRPr lang="nl-BE" dirty="0"/>
          </a:p>
        </p:txBody>
      </p:sp>
      <p:sp>
        <p:nvSpPr>
          <p:cNvPr id="10" name="TextBox 9"/>
          <p:cNvSpPr txBox="1"/>
          <p:nvPr/>
        </p:nvSpPr>
        <p:spPr>
          <a:xfrm>
            <a:off x="1080604" y="6536377"/>
            <a:ext cx="1295152" cy="27699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24-59 months </a:t>
            </a:r>
            <a:endParaRPr lang="nl-BE" sz="1200" dirty="0"/>
          </a:p>
        </p:txBody>
      </p:sp>
      <p:sp>
        <p:nvSpPr>
          <p:cNvPr id="12" name="Right Brace 11"/>
          <p:cNvSpPr/>
          <p:nvPr/>
        </p:nvSpPr>
        <p:spPr>
          <a:xfrm rot="5400000">
            <a:off x="1512652" y="5730046"/>
            <a:ext cx="432048" cy="1296144"/>
          </a:xfrm>
          <a:prstGeom prst="rightBrace">
            <a:avLst>
              <a:gd name="adj1" fmla="val 37075"/>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4" name="Right Brace 13"/>
          <p:cNvSpPr/>
          <p:nvPr/>
        </p:nvSpPr>
        <p:spPr>
          <a:xfrm rot="5400000">
            <a:off x="2915816" y="5733256"/>
            <a:ext cx="432048" cy="1296144"/>
          </a:xfrm>
          <a:prstGeom prst="rightBrace">
            <a:avLst>
              <a:gd name="adj1" fmla="val 37075"/>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6" name="TextBox 15"/>
          <p:cNvSpPr txBox="1"/>
          <p:nvPr/>
        </p:nvSpPr>
        <p:spPr>
          <a:xfrm>
            <a:off x="2556768" y="6525344"/>
            <a:ext cx="1295152" cy="276999"/>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6-23 months </a:t>
            </a:r>
            <a:endParaRPr lang="nl-BE" sz="1200" dirty="0"/>
          </a:p>
        </p:txBody>
      </p:sp>
      <p:cxnSp>
        <p:nvCxnSpPr>
          <p:cNvPr id="5" name="Straight Arrow Connector 4"/>
          <p:cNvCxnSpPr/>
          <p:nvPr/>
        </p:nvCxnSpPr>
        <p:spPr>
          <a:xfrm>
            <a:off x="3563888" y="4801237"/>
            <a:ext cx="2232248" cy="7880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051720" y="5517232"/>
            <a:ext cx="3744416"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940152" y="5328060"/>
            <a:ext cx="1152128" cy="646331"/>
          </a:xfrm>
          <a:prstGeom prst="rect">
            <a:avLst/>
          </a:prstGeom>
          <a:noFill/>
        </p:spPr>
        <p:txBody>
          <a:bodyPr wrap="square" rtlCol="0">
            <a:spAutoFit/>
          </a:bodyPr>
          <a:lstStyle/>
          <a:p>
            <a:r>
              <a:rPr lang="en-US" sz="3600" dirty="0"/>
              <a:t>RR</a:t>
            </a:r>
            <a:endParaRPr lang="nl-BE" sz="3600" dirty="0"/>
          </a:p>
        </p:txBody>
      </p:sp>
    </p:spTree>
    <p:extLst>
      <p:ext uri="{BB962C8B-B14F-4D97-AF65-F5344CB8AC3E}">
        <p14:creationId xmlns:p14="http://schemas.microsoft.com/office/powerpoint/2010/main" val="36712843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nl-BE"/>
          </a:p>
        </p:txBody>
      </p:sp>
      <p:sp>
        <p:nvSpPr>
          <p:cNvPr id="5" name="Subtitle 4"/>
          <p:cNvSpPr>
            <a:spLocks noGrp="1"/>
          </p:cNvSpPr>
          <p:nvPr>
            <p:ph type="subTitle" idx="1"/>
          </p:nvPr>
        </p:nvSpPr>
        <p:spPr/>
        <p:txBody>
          <a:bodyPr/>
          <a:lstStyle/>
          <a:p>
            <a:r>
              <a:rPr lang="en-GB" dirty="0">
                <a:solidFill>
                  <a:schemeClr val="tx1"/>
                </a:solidFill>
              </a:rPr>
              <a:t>Odds Ratio</a:t>
            </a:r>
            <a:endParaRPr lang="nl-BE" dirty="0"/>
          </a:p>
        </p:txBody>
      </p:sp>
      <p:sp>
        <p:nvSpPr>
          <p:cNvPr id="2" name="Date Placeholder 1"/>
          <p:cNvSpPr>
            <a:spLocks noGrp="1"/>
          </p:cNvSpPr>
          <p:nvPr>
            <p:ph type="dt" sz="half" idx="10"/>
          </p:nvPr>
        </p:nvSpPr>
        <p:spPr/>
        <p:txBody>
          <a:bodyPr/>
          <a:lstStyle/>
          <a:p>
            <a:endParaRPr lang="en-GB" dirty="0"/>
          </a:p>
        </p:txBody>
      </p:sp>
      <p:sp>
        <p:nvSpPr>
          <p:cNvPr id="3" name="Slide Number Placeholder 2"/>
          <p:cNvSpPr>
            <a:spLocks noGrp="1"/>
          </p:cNvSpPr>
          <p:nvPr>
            <p:ph type="sldNum" sz="quarter" idx="12"/>
          </p:nvPr>
        </p:nvSpPr>
        <p:spPr/>
        <p:txBody>
          <a:bodyPr/>
          <a:lstStyle/>
          <a:p>
            <a:fld id="{027F8F33-E833-410C-86D4-1EA22AEB9AFA}" type="slidenum">
              <a:rPr lang="en-GB" smtClean="0"/>
              <a:t>74</a:t>
            </a:fld>
            <a:endParaRPr lang="en-GB"/>
          </a:p>
        </p:txBody>
      </p:sp>
    </p:spTree>
    <p:extLst>
      <p:ext uri="{BB962C8B-B14F-4D97-AF65-F5344CB8AC3E}">
        <p14:creationId xmlns:p14="http://schemas.microsoft.com/office/powerpoint/2010/main" val="243658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67544" y="1484784"/>
            <a:ext cx="8280920" cy="3888432"/>
          </a:xfrm>
        </p:spPr>
        <p:txBody>
          <a:bodyPr>
            <a:normAutofit/>
          </a:bodyPr>
          <a:lstStyle/>
          <a:p>
            <a:pPr algn="just">
              <a:lnSpc>
                <a:spcPct val="150000"/>
              </a:lnSpc>
            </a:pPr>
            <a:r>
              <a:rPr lang="en-GB" sz="2200" dirty="0">
                <a:solidFill>
                  <a:srgbClr val="000000"/>
                </a:solidFill>
                <a:cs typeface="Arial"/>
              </a:rPr>
              <a:t>Both Risk Difference  (RD) and Relative Risk (RR) are based on the proportion of “success” (Yes). They do not directly account for the proportion of “failures”</a:t>
            </a:r>
          </a:p>
          <a:p>
            <a:pPr algn="just">
              <a:lnSpc>
                <a:spcPct val="150000"/>
              </a:lnSpc>
            </a:pPr>
            <a:endParaRPr lang="en-GB" sz="1200" dirty="0">
              <a:solidFill>
                <a:srgbClr val="000000"/>
              </a:solidFill>
              <a:cs typeface="Arial"/>
            </a:endParaRPr>
          </a:p>
          <a:p>
            <a:pPr algn="just">
              <a:lnSpc>
                <a:spcPct val="150000"/>
              </a:lnSpc>
            </a:pPr>
            <a:r>
              <a:rPr lang="en-GB" sz="2200" dirty="0">
                <a:solidFill>
                  <a:srgbClr val="000000"/>
                </a:solidFill>
                <a:cs typeface="Arial"/>
              </a:rPr>
              <a:t>Odds explicitly account for both success and failures. It is a ratio of successes to failures. We can calculate the Odds of anaemic separately for male and female children.</a:t>
            </a:r>
          </a:p>
        </p:txBody>
      </p:sp>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75</a:t>
            </a:fld>
            <a:endParaRPr lang="en-GB" dirty="0">
              <a:solidFill>
                <a:schemeClr val="tx2"/>
              </a:solidFill>
            </a:endParaRP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20116258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7544" y="4444267"/>
            <a:ext cx="8280920" cy="110799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GB" sz="2200" dirty="0">
                <a:latin typeface="Arial" panose="020B0604020202020204" pitchFamily="34" charset="0"/>
                <a:cs typeface="Arial" panose="020B0604020202020204" pitchFamily="34" charset="0"/>
              </a:rPr>
              <a:t>The main question is whether the columns (Y) and the rows (X) are independent.</a:t>
            </a:r>
          </a:p>
        </p:txBody>
      </p:sp>
      <p:sp>
        <p:nvSpPr>
          <p:cNvPr id="12" name="Title 2"/>
          <p:cNvSpPr>
            <a:spLocks noGrp="1"/>
          </p:cNvSpPr>
          <p:nvPr>
            <p:ph type="title"/>
          </p:nvPr>
        </p:nvSpPr>
        <p:spPr>
          <a:xfrm>
            <a:off x="901711" y="0"/>
            <a:ext cx="8229600" cy="990600"/>
          </a:xfrm>
        </p:spPr>
        <p:txBody>
          <a:bodyPr>
            <a:normAutofit/>
          </a:bodyPr>
          <a:lstStyle/>
          <a:p>
            <a:pPr algn="l"/>
            <a:r>
              <a:rPr lang="en-GB" sz="3200" dirty="0"/>
              <a:t>Odds Ratio (OR)</a:t>
            </a:r>
          </a:p>
        </p:txBody>
      </p:sp>
      <p:sp>
        <p:nvSpPr>
          <p:cNvPr id="8" name="Date Placeholder 2"/>
          <p:cNvSpPr>
            <a:spLocks noGrp="1"/>
          </p:cNvSpPr>
          <p:nvPr>
            <p:ph type="dt" sz="half" idx="10"/>
          </p:nvPr>
        </p:nvSpPr>
        <p:spPr/>
        <p:txBody>
          <a:bodyPr/>
          <a:lstStyle/>
          <a:p>
            <a:endParaRPr lang="en-GB" dirty="0"/>
          </a:p>
        </p:txBody>
      </p:sp>
      <p:sp>
        <p:nvSpPr>
          <p:cNvPr id="7" name="Slide Number Placeholder 1"/>
          <p:cNvSpPr>
            <a:spLocks noGrp="1"/>
          </p:cNvSpPr>
          <p:nvPr>
            <p:ph type="sldNum" sz="quarter" idx="12"/>
          </p:nvPr>
        </p:nvSpPr>
        <p:spPr/>
        <p:txBody>
          <a:bodyPr/>
          <a:lstStyle/>
          <a:p>
            <a:fld id="{027F8F33-E833-410C-86D4-1EA22AEB9AFA}" type="slidenum">
              <a:rPr lang="en-GB" smtClean="0">
                <a:solidFill>
                  <a:schemeClr val="tx2"/>
                </a:solidFill>
              </a:rPr>
              <a:t>76</a:t>
            </a:fld>
            <a:endParaRPr lang="en-GB" dirty="0">
              <a:solidFill>
                <a:schemeClr val="tx2"/>
              </a:solidFill>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72992392"/>
                  </p:ext>
                </p:extLst>
              </p:nvPr>
            </p:nvGraphicFramePr>
            <p:xfrm>
              <a:off x="1691680" y="2060848"/>
              <a:ext cx="4752529" cy="2059429"/>
            </p:xfrm>
            <a:graphic>
              <a:graphicData uri="http://schemas.openxmlformats.org/drawingml/2006/table">
                <a:tbl>
                  <a:tblPr firstRow="1" firstCol="1" bandRow="1">
                    <a:tableStyleId>{2D5ABB26-0587-4C30-8999-92F81FD0307C}</a:tableStyleId>
                  </a:tblPr>
                  <a:tblGrid>
                    <a:gridCol w="1505737">
                      <a:extLst>
                        <a:ext uri="{9D8B030D-6E8A-4147-A177-3AD203B41FA5}">
                          <a16:colId xmlns:a16="http://schemas.microsoft.com/office/drawing/2014/main" val="20000"/>
                        </a:ext>
                      </a:extLst>
                    </a:gridCol>
                    <a:gridCol w="1024999">
                      <a:extLst>
                        <a:ext uri="{9D8B030D-6E8A-4147-A177-3AD203B41FA5}">
                          <a16:colId xmlns:a16="http://schemas.microsoft.com/office/drawing/2014/main" val="20001"/>
                        </a:ext>
                      </a:extLst>
                    </a:gridCol>
                    <a:gridCol w="1004788">
                      <a:extLst>
                        <a:ext uri="{9D8B030D-6E8A-4147-A177-3AD203B41FA5}">
                          <a16:colId xmlns:a16="http://schemas.microsoft.com/office/drawing/2014/main" val="20002"/>
                        </a:ext>
                      </a:extLst>
                    </a:gridCol>
                    <a:gridCol w="1217005">
                      <a:extLst>
                        <a:ext uri="{9D8B030D-6E8A-4147-A177-3AD203B41FA5}">
                          <a16:colId xmlns:a16="http://schemas.microsoft.com/office/drawing/2014/main" val="20003"/>
                        </a:ext>
                      </a:extLst>
                    </a:gridCol>
                  </a:tblGrid>
                  <a:tr h="648072">
                    <a:tc rowSpan="2">
                      <a:txBody>
                        <a:bodyPr/>
                        <a:lstStyle/>
                        <a:p>
                          <a:pPr>
                            <a:spcAft>
                              <a:spcPts val="0"/>
                            </a:spcAft>
                          </a:pPr>
                          <a:endParaRPr lang="en-GB" sz="2200" dirty="0">
                            <a:effectLst/>
                          </a:endParaRPr>
                        </a:p>
                        <a:p>
                          <a:pPr algn="ctr">
                            <a:spcAft>
                              <a:spcPts val="0"/>
                            </a:spcAft>
                          </a:pPr>
                          <a:r>
                            <a:rPr lang="en-GB" sz="2200" dirty="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err="1">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vMerge="1">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89655">
                    <a:tc>
                      <a:txBody>
                        <a:bodyPr/>
                        <a:lstStyle/>
                        <a:p>
                          <a:pPr>
                            <a:spcAft>
                              <a:spcPts val="0"/>
                            </a:spcAft>
                          </a:pPr>
                          <a:r>
                            <a:rPr lang="en-GB" sz="2200">
                              <a:effectLst/>
                            </a:rPr>
                            <a:t>Male</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11</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12</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1+</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21</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22</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200" i="1" dirty="0" smtClean="0">
                                        <a:effectLst/>
                                        <a:latin typeface="Cambria Math" panose="02040503050406030204" pitchFamily="18" charset="0"/>
                                      </a:rPr>
                                    </m:ctrlPr>
                                  </m:sSubPr>
                                  <m:e>
                                    <m:r>
                                      <a:rPr lang="en-GB" sz="2200" b="0" i="1" dirty="0" smtClean="0">
                                        <a:effectLst/>
                                        <a:latin typeface="Cambria Math"/>
                                      </a:rPr>
                                      <m:t>𝑛</m:t>
                                    </m:r>
                                  </m:e>
                                  <m:sub>
                                    <m:r>
                                      <a:rPr lang="en-GB" sz="2200" b="0" i="1" dirty="0" smtClean="0">
                                        <a:effectLst/>
                                        <a:latin typeface="Cambria Math"/>
                                      </a:rPr>
                                      <m:t>2+</m:t>
                                    </m:r>
                                  </m:sub>
                                </m:sSub>
                              </m:oMath>
                            </m:oMathPara>
                          </a14:m>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72992392"/>
                  </p:ext>
                </p:extLst>
              </p:nvPr>
            </p:nvGraphicFramePr>
            <p:xfrm>
              <a:off x="1691680" y="2060848"/>
              <a:ext cx="4752529" cy="2059429"/>
            </p:xfrm>
            <a:graphic>
              <a:graphicData uri="http://schemas.openxmlformats.org/drawingml/2006/table">
                <a:tbl>
                  <a:tblPr firstRow="1" firstCol="1" bandRow="1">
                    <a:tableStyleId>{2D5ABB26-0587-4C30-8999-92F81FD0307C}</a:tableStyleId>
                  </a:tblPr>
                  <a:tblGrid>
                    <a:gridCol w="1505737"/>
                    <a:gridCol w="1024999"/>
                    <a:gridCol w="1004788"/>
                    <a:gridCol w="1217005"/>
                  </a:tblGrid>
                  <a:tr h="648072">
                    <a:tc rowSpan="2">
                      <a:txBody>
                        <a:bodyPr/>
                        <a:lstStyle/>
                        <a:p>
                          <a:pPr>
                            <a:spcAft>
                              <a:spcPts val="0"/>
                            </a:spcAft>
                          </a:pPr>
                          <a:endParaRPr lang="en-GB" sz="2200" dirty="0" smtClean="0">
                            <a:effectLst/>
                          </a:endParaRPr>
                        </a:p>
                        <a:p>
                          <a:pPr algn="ctr">
                            <a:spcAft>
                              <a:spcPts val="0"/>
                            </a:spcAft>
                          </a:pPr>
                          <a:r>
                            <a:rPr lang="en-GB" sz="2200" dirty="0" smtClean="0">
                              <a:effectLst/>
                            </a:rPr>
                            <a:t>Gender</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200" dirty="0" err="1" smtClean="0">
                              <a:effectLst/>
                            </a:rPr>
                            <a:t>Anemic</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200" dirty="0">
                              <a:effectLst/>
                            </a:rPr>
                            <a:t> </a:t>
                          </a:r>
                        </a:p>
                        <a:p>
                          <a:pPr algn="ctr">
                            <a:spcAft>
                              <a:spcPts val="0"/>
                            </a:spcAft>
                          </a:pPr>
                          <a:r>
                            <a:rPr lang="en-GB" sz="2200" dirty="0">
                              <a:effectLst/>
                            </a:rPr>
                            <a:t>Total</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0851">
                    <a:tc vMerge="1">
                      <a:txBody>
                        <a:bodyPr/>
                        <a:lstStyle/>
                        <a:p>
                          <a:pPr>
                            <a:spcAft>
                              <a:spcPts val="0"/>
                            </a:spcAft>
                          </a:pP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dirty="0">
                              <a:effectLst/>
                            </a:rPr>
                            <a:t>Yes</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200">
                              <a:effectLst/>
                            </a:rPr>
                            <a:t>No</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tr>
                  <a:tr h="489655">
                    <a:tc>
                      <a:txBody>
                        <a:bodyPr/>
                        <a:lstStyle/>
                        <a:p>
                          <a:pPr>
                            <a:spcAft>
                              <a:spcPts val="0"/>
                            </a:spcAft>
                          </a:pPr>
                          <a:r>
                            <a:rPr lang="en-GB" sz="2200">
                              <a:effectLst/>
                            </a:rPr>
                            <a:t>Male</a:t>
                          </a:r>
                          <a:endParaRPr lang="en-GB" sz="22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7619" t="-243750" r="-217262" b="-10375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2121" t="-243750" r="-121212" b="-10375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91960" t="-243750" r="-503" b="-103750"/>
                          </a:stretch>
                        </a:blipFill>
                      </a:tcPr>
                    </a:tc>
                  </a:tr>
                  <a:tr h="460851">
                    <a:tc>
                      <a:txBody>
                        <a:bodyPr/>
                        <a:lstStyle/>
                        <a:p>
                          <a:pPr>
                            <a:spcAft>
                              <a:spcPts val="0"/>
                            </a:spcAft>
                          </a:pPr>
                          <a:r>
                            <a:rPr lang="en-GB" sz="2200" dirty="0">
                              <a:effectLst/>
                            </a:rPr>
                            <a:t>Female</a:t>
                          </a:r>
                          <a:endParaRPr lang="en-GB" sz="22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147619" t="-361842" r="-217262" b="-921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52121" t="-361842" r="-121212" b="-921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3"/>
                          <a:stretch>
                            <a:fillRect l="-291960" t="-361842" r="-503" b="-9211"/>
                          </a:stretch>
                        </a:blipFill>
                      </a:tcPr>
                    </a:tc>
                  </a:tr>
                </a:tbl>
              </a:graphicData>
            </a:graphic>
          </p:graphicFrame>
        </mc:Fallback>
      </mc:AlternateContent>
    </p:spTree>
    <p:extLst>
      <p:ext uri="{BB962C8B-B14F-4D97-AF65-F5344CB8AC3E}">
        <p14:creationId xmlns:p14="http://schemas.microsoft.com/office/powerpoint/2010/main" val="2009781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77</a:t>
            </a:fld>
            <a:endParaRPr lang="en-GB" dirty="0">
              <a:solidFill>
                <a:schemeClr val="tx2"/>
              </a:solidFill>
            </a:endParaRPr>
          </a:p>
        </p:txBody>
      </p:sp>
      <p:sp>
        <p:nvSpPr>
          <p:cNvPr id="5" name="Content Placeholder 8"/>
          <p:cNvSpPr txBox="1">
            <a:spLocks/>
          </p:cNvSpPr>
          <p:nvPr/>
        </p:nvSpPr>
        <p:spPr>
          <a:xfrm>
            <a:off x="498115" y="1144149"/>
            <a:ext cx="7848872" cy="576064"/>
          </a:xfrm>
          <a:prstGeom prst="rect">
            <a:avLst/>
          </a:prstGeom>
        </p:spPr>
        <p:txBody>
          <a:bodyPr>
            <a:normAutofit lnSpcReduction="10000"/>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gn="just">
              <a:lnSpc>
                <a:spcPct val="150000"/>
              </a:lnSpc>
              <a:buClr>
                <a:schemeClr val="tx2"/>
              </a:buClr>
            </a:pPr>
            <a:r>
              <a:rPr lang="en-GB" sz="2200" dirty="0">
                <a:solidFill>
                  <a:srgbClr val="000000"/>
                </a:solidFill>
                <a:cs typeface="Arial"/>
              </a:rPr>
              <a:t>We can Odds Ratio in terms of cell counts</a:t>
            </a:r>
          </a:p>
          <a:p>
            <a:pPr algn="just">
              <a:lnSpc>
                <a:spcPct val="150000"/>
              </a:lnSpc>
            </a:pPr>
            <a:endParaRPr lang="en-GB" sz="1200" dirty="0">
              <a:solidFill>
                <a:srgbClr val="000000"/>
              </a:solidFill>
              <a:cs typeface="Arial"/>
            </a:endParaRPr>
          </a:p>
        </p:txBody>
      </p:sp>
      <mc:AlternateContent xmlns:mc="http://schemas.openxmlformats.org/markup-compatibility/2006" xmlns:a14="http://schemas.microsoft.com/office/drawing/2010/main">
        <mc:Choice Requires="a14">
          <p:sp>
            <p:nvSpPr>
              <p:cNvPr id="6" name="TextBox 5"/>
              <p:cNvSpPr txBox="1"/>
              <p:nvPr/>
            </p:nvSpPr>
            <p:spPr>
              <a:xfrm>
                <a:off x="1463671" y="2060848"/>
                <a:ext cx="5184576" cy="157196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GB" sz="2200" dirty="0">
                    <a:solidFill>
                      <a:srgbClr val="000000"/>
                    </a:solidFill>
                    <a:latin typeface="Arial"/>
                    <a:cs typeface="Arial"/>
                  </a:rPr>
                  <a:t>Odd</a:t>
                </a:r>
                <a:r>
                  <a:rPr lang="en-GB" sz="2200" dirty="0">
                    <a:latin typeface="Arial"/>
                    <a:cs typeface="Arial"/>
                  </a:rPr>
                  <a:t>s</a:t>
                </a:r>
                <a:r>
                  <a:rPr lang="en-GB" sz="2200" dirty="0">
                    <a:solidFill>
                      <a:srgbClr val="000000"/>
                    </a:solidFill>
                    <a:latin typeface="Arial"/>
                    <a:cs typeface="Arial"/>
                  </a:rPr>
                  <a:t>(Male)      = </a:t>
                </a:r>
                <a14:m>
                  <m:oMath xmlns:m="http://schemas.openxmlformats.org/officeDocument/2006/math">
                    <m:f>
                      <m:fPr>
                        <m:ctrlPr>
                          <a:rPr lang="en-GB" sz="2200" i="1">
                            <a:solidFill>
                              <a:srgbClr val="000000"/>
                            </a:solidFill>
                            <a:latin typeface="Cambria Math" panose="02040503050406030204" pitchFamily="18" charset="0"/>
                            <a:cs typeface="Arial"/>
                          </a:rPr>
                        </m:ctrlPr>
                      </m:fPr>
                      <m:num>
                        <m:sSub>
                          <m:sSubPr>
                            <m:ctrlPr>
                              <a:rPr lang="en-GB" sz="2200" i="1" smtClean="0">
                                <a:solidFill>
                                  <a:srgbClr val="000000"/>
                                </a:solidFill>
                                <a:latin typeface="Cambria Math" panose="02040503050406030204" pitchFamily="18" charset="0"/>
                                <a:cs typeface="Arial"/>
                              </a:rPr>
                            </m:ctrlPr>
                          </m:sSubPr>
                          <m:e>
                            <m:r>
                              <a:rPr lang="en-GB" sz="2200" b="0" i="1" smtClean="0">
                                <a:solidFill>
                                  <a:srgbClr val="000000"/>
                                </a:solidFill>
                                <a:latin typeface="Cambria Math"/>
                                <a:cs typeface="Arial"/>
                              </a:rPr>
                              <m:t>𝑛</m:t>
                            </m:r>
                          </m:e>
                          <m:sub>
                            <m:r>
                              <a:rPr lang="en-GB" sz="2200" b="0" i="1" smtClean="0">
                                <a:solidFill>
                                  <a:srgbClr val="000000"/>
                                </a:solidFill>
                                <a:latin typeface="Cambria Math"/>
                                <a:cs typeface="Arial"/>
                              </a:rPr>
                              <m:t>11</m:t>
                            </m:r>
                          </m:sub>
                        </m:sSub>
                      </m:num>
                      <m:den>
                        <m:sSub>
                          <m:sSubPr>
                            <m:ctrlPr>
                              <a:rPr lang="en-GB" sz="2200" i="1" smtClean="0">
                                <a:solidFill>
                                  <a:srgbClr val="000000"/>
                                </a:solidFill>
                                <a:latin typeface="Cambria Math" panose="02040503050406030204" pitchFamily="18" charset="0"/>
                                <a:cs typeface="Arial"/>
                              </a:rPr>
                            </m:ctrlPr>
                          </m:sSubPr>
                          <m:e>
                            <m:r>
                              <a:rPr lang="en-GB" sz="2200" b="0" i="1" smtClean="0">
                                <a:solidFill>
                                  <a:srgbClr val="000000"/>
                                </a:solidFill>
                                <a:latin typeface="Cambria Math"/>
                                <a:cs typeface="Arial"/>
                              </a:rPr>
                              <m:t>𝑛</m:t>
                            </m:r>
                          </m:e>
                          <m:sub>
                            <m:r>
                              <a:rPr lang="en-GB" sz="2200" b="0" i="1" smtClean="0">
                                <a:solidFill>
                                  <a:srgbClr val="000000"/>
                                </a:solidFill>
                                <a:latin typeface="Cambria Math"/>
                                <a:cs typeface="Arial"/>
                              </a:rPr>
                              <m:t>12</m:t>
                            </m:r>
                          </m:sub>
                        </m:sSub>
                      </m:den>
                    </m:f>
                  </m:oMath>
                </a14:m>
                <a:endParaRPr lang="en-GB" sz="2200" dirty="0">
                  <a:solidFill>
                    <a:srgbClr val="000000"/>
                  </a:solidFill>
                  <a:latin typeface="Arial"/>
                  <a:cs typeface="Arial"/>
                </a:endParaRPr>
              </a:p>
              <a:p>
                <a:pPr marL="342900" indent="-342900">
                  <a:lnSpc>
                    <a:spcPct val="150000"/>
                  </a:lnSpc>
                  <a:buFont typeface="Wingdings" panose="05000000000000000000" pitchFamily="2" charset="2"/>
                  <a:buChar char="Ø"/>
                </a:pPr>
                <a:r>
                  <a:rPr lang="en-GB" sz="2200" dirty="0">
                    <a:solidFill>
                      <a:srgbClr val="000000"/>
                    </a:solidFill>
                    <a:latin typeface="Arial"/>
                    <a:cs typeface="Arial"/>
                  </a:rPr>
                  <a:t>Odd</a:t>
                </a:r>
                <a:r>
                  <a:rPr lang="en-GB" sz="2200" dirty="0">
                    <a:cs typeface="Arial"/>
                  </a:rPr>
                  <a:t>s</a:t>
                </a:r>
                <a:r>
                  <a:rPr lang="en-GB" sz="2200" dirty="0">
                    <a:solidFill>
                      <a:srgbClr val="FF0000"/>
                    </a:solidFill>
                    <a:cs typeface="Arial"/>
                  </a:rPr>
                  <a:t> </a:t>
                </a:r>
                <a:r>
                  <a:rPr lang="en-GB" sz="2200" dirty="0">
                    <a:solidFill>
                      <a:srgbClr val="000000"/>
                    </a:solidFill>
                    <a:latin typeface="Arial"/>
                    <a:cs typeface="Arial"/>
                  </a:rPr>
                  <a:t>(Female) = </a:t>
                </a:r>
                <a14:m>
                  <m:oMath xmlns:m="http://schemas.openxmlformats.org/officeDocument/2006/math">
                    <m:f>
                      <m:fPr>
                        <m:ctrlPr>
                          <a:rPr lang="en-GB" sz="2200" i="1">
                            <a:solidFill>
                              <a:srgbClr val="000000"/>
                            </a:solidFill>
                            <a:latin typeface="Cambria Math" panose="02040503050406030204" pitchFamily="18" charset="0"/>
                            <a:cs typeface="Arial"/>
                          </a:rPr>
                        </m:ctrlPr>
                      </m:fPr>
                      <m:num>
                        <m:sSub>
                          <m:sSubPr>
                            <m:ctrlPr>
                              <a:rPr lang="en-GB" sz="2200" i="1">
                                <a:solidFill>
                                  <a:srgbClr val="000000"/>
                                </a:solidFill>
                                <a:latin typeface="Cambria Math" panose="02040503050406030204" pitchFamily="18" charset="0"/>
                                <a:cs typeface="Arial"/>
                              </a:rPr>
                            </m:ctrlPr>
                          </m:sSubPr>
                          <m:e>
                            <m:r>
                              <a:rPr lang="en-GB" sz="2200" i="1">
                                <a:solidFill>
                                  <a:srgbClr val="000000"/>
                                </a:solidFill>
                                <a:latin typeface="Cambria Math"/>
                                <a:cs typeface="Arial"/>
                              </a:rPr>
                              <m:t>𝑛</m:t>
                            </m:r>
                          </m:e>
                          <m:sub>
                            <m:r>
                              <a:rPr lang="en-GB" sz="2200" b="0" i="1" smtClean="0">
                                <a:solidFill>
                                  <a:srgbClr val="000000"/>
                                </a:solidFill>
                                <a:latin typeface="Cambria Math"/>
                                <a:cs typeface="Arial"/>
                              </a:rPr>
                              <m:t>2</m:t>
                            </m:r>
                            <m:r>
                              <a:rPr lang="en-GB" sz="2200" i="1">
                                <a:solidFill>
                                  <a:srgbClr val="000000"/>
                                </a:solidFill>
                                <a:latin typeface="Cambria Math"/>
                                <a:cs typeface="Arial"/>
                              </a:rPr>
                              <m:t>1</m:t>
                            </m:r>
                          </m:sub>
                        </m:sSub>
                      </m:num>
                      <m:den>
                        <m:sSub>
                          <m:sSubPr>
                            <m:ctrlPr>
                              <a:rPr lang="en-GB" sz="2200" i="1">
                                <a:solidFill>
                                  <a:srgbClr val="000000"/>
                                </a:solidFill>
                                <a:latin typeface="Cambria Math" panose="02040503050406030204" pitchFamily="18" charset="0"/>
                                <a:cs typeface="Arial"/>
                              </a:rPr>
                            </m:ctrlPr>
                          </m:sSubPr>
                          <m:e>
                            <m:r>
                              <a:rPr lang="en-GB" sz="2200" i="1">
                                <a:solidFill>
                                  <a:srgbClr val="000000"/>
                                </a:solidFill>
                                <a:latin typeface="Cambria Math"/>
                                <a:cs typeface="Arial"/>
                              </a:rPr>
                              <m:t>𝑛</m:t>
                            </m:r>
                          </m:e>
                          <m:sub>
                            <m:r>
                              <a:rPr lang="en-GB" sz="2200" b="0" i="1" smtClean="0">
                                <a:solidFill>
                                  <a:srgbClr val="000000"/>
                                </a:solidFill>
                                <a:latin typeface="Cambria Math"/>
                                <a:cs typeface="Arial"/>
                              </a:rPr>
                              <m:t>22</m:t>
                            </m:r>
                          </m:sub>
                        </m:sSub>
                      </m:den>
                    </m:f>
                  </m:oMath>
                </a14:m>
                <a:endParaRPr lang="en-GB" sz="2200" dirty="0">
                  <a:solidFill>
                    <a:srgbClr val="000000"/>
                  </a:solidFill>
                  <a:latin typeface="Arial"/>
                  <a:cs typeface="Aria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63671" y="2060848"/>
                <a:ext cx="5184576" cy="1571969"/>
              </a:xfrm>
              <a:prstGeom prst="rect">
                <a:avLst/>
              </a:prstGeom>
              <a:blipFill rotWithShape="1">
                <a:blip r:embed="rId2"/>
                <a:stretch>
                  <a:fillRect l="-117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34219" y="3933056"/>
                <a:ext cx="5976664" cy="83753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GB" sz="2200" dirty="0">
                    <a:solidFill>
                      <a:srgbClr val="000000"/>
                    </a:solidFill>
                    <a:latin typeface="Arial"/>
                    <a:cs typeface="Arial"/>
                  </a:rPr>
                  <a:t>OR 	= </a:t>
                </a:r>
                <a14:m>
                  <m:oMath xmlns:m="http://schemas.openxmlformats.org/officeDocument/2006/math">
                    <m:f>
                      <m:fPr>
                        <m:ctrlPr>
                          <a:rPr lang="en-GB" sz="2200" i="1">
                            <a:solidFill>
                              <a:srgbClr val="000000"/>
                            </a:solidFill>
                            <a:latin typeface="Cambria Math" panose="02040503050406030204" pitchFamily="18" charset="0"/>
                            <a:cs typeface="Arial"/>
                          </a:rPr>
                        </m:ctrlPr>
                      </m:fPr>
                      <m:num>
                        <m:r>
                          <m:rPr>
                            <m:sty m:val="p"/>
                          </m:rPr>
                          <a:rPr lang="en-GB" sz="2200" b="0" i="0" smtClean="0">
                            <a:solidFill>
                              <a:srgbClr val="000000"/>
                            </a:solidFill>
                            <a:latin typeface="Cambria Math"/>
                            <a:cs typeface="Arial"/>
                          </a:rPr>
                          <m:t>Odds</m:t>
                        </m:r>
                        <m:r>
                          <a:rPr lang="en-GB" sz="2200" b="0" i="0" smtClean="0">
                            <a:solidFill>
                              <a:srgbClr val="000000"/>
                            </a:solidFill>
                            <a:latin typeface="Cambria Math"/>
                            <a:cs typeface="Arial"/>
                          </a:rPr>
                          <m:t> (</m:t>
                        </m:r>
                        <m:r>
                          <m:rPr>
                            <m:sty m:val="p"/>
                          </m:rPr>
                          <a:rPr lang="en-GB" sz="2200" b="0" i="0" smtClean="0">
                            <a:solidFill>
                              <a:srgbClr val="000000"/>
                            </a:solidFill>
                            <a:latin typeface="Cambria Math"/>
                            <a:cs typeface="Arial"/>
                          </a:rPr>
                          <m:t>Male</m:t>
                        </m:r>
                        <m:r>
                          <a:rPr lang="en-GB" sz="2200" b="0" i="0" smtClean="0">
                            <a:solidFill>
                              <a:srgbClr val="000000"/>
                            </a:solidFill>
                            <a:latin typeface="Cambria Math"/>
                            <a:cs typeface="Arial"/>
                          </a:rPr>
                          <m:t>)</m:t>
                        </m:r>
                      </m:num>
                      <m:den>
                        <m:r>
                          <m:rPr>
                            <m:sty m:val="p"/>
                          </m:rPr>
                          <a:rPr lang="en-GB" sz="2200" b="0" i="0" smtClean="0">
                            <a:solidFill>
                              <a:srgbClr val="000000"/>
                            </a:solidFill>
                            <a:latin typeface="Cambria Math"/>
                            <a:cs typeface="Arial"/>
                          </a:rPr>
                          <m:t>Odds</m:t>
                        </m:r>
                        <m:r>
                          <a:rPr lang="en-GB" sz="2200" b="0" i="0" smtClean="0">
                            <a:solidFill>
                              <a:srgbClr val="000000"/>
                            </a:solidFill>
                            <a:latin typeface="Cambria Math"/>
                            <a:cs typeface="Arial"/>
                          </a:rPr>
                          <m:t> (</m:t>
                        </m:r>
                        <m:r>
                          <m:rPr>
                            <m:sty m:val="p"/>
                          </m:rPr>
                          <a:rPr lang="en-GB" sz="2200" b="0" i="0" smtClean="0">
                            <a:solidFill>
                              <a:srgbClr val="000000"/>
                            </a:solidFill>
                            <a:latin typeface="Cambria Math"/>
                            <a:cs typeface="Arial"/>
                          </a:rPr>
                          <m:t>Female</m:t>
                        </m:r>
                        <m:r>
                          <a:rPr lang="en-GB" sz="2200" b="0" i="0" smtClean="0">
                            <a:solidFill>
                              <a:srgbClr val="000000"/>
                            </a:solidFill>
                            <a:latin typeface="Cambria Math"/>
                            <a:cs typeface="Arial"/>
                          </a:rPr>
                          <m:t>)</m:t>
                        </m:r>
                      </m:den>
                    </m:f>
                    <m:r>
                      <a:rPr lang="en-GB" sz="2200" b="0" i="1" smtClean="0">
                        <a:solidFill>
                          <a:srgbClr val="000000"/>
                        </a:solidFill>
                        <a:latin typeface="Cambria Math"/>
                        <a:cs typeface="Arial"/>
                      </a:rPr>
                      <m:t>= </m:t>
                    </m:r>
                    <m:d>
                      <m:dPr>
                        <m:ctrlPr>
                          <a:rPr lang="en-GB" sz="2200" b="0" i="1" smtClean="0">
                            <a:solidFill>
                              <a:srgbClr val="000000"/>
                            </a:solidFill>
                            <a:latin typeface="Cambria Math" panose="02040503050406030204" pitchFamily="18" charset="0"/>
                            <a:cs typeface="Arial"/>
                          </a:rPr>
                        </m:ctrlPr>
                      </m:dPr>
                      <m:e>
                        <m:f>
                          <m:fPr>
                            <m:ctrlPr>
                              <a:rPr lang="en-GB" sz="2200" i="1">
                                <a:solidFill>
                                  <a:srgbClr val="000000"/>
                                </a:solidFill>
                                <a:latin typeface="Cambria Math" panose="02040503050406030204" pitchFamily="18" charset="0"/>
                                <a:cs typeface="Arial"/>
                              </a:rPr>
                            </m:ctrlPr>
                          </m:fPr>
                          <m:num>
                            <m:sSub>
                              <m:sSubPr>
                                <m:ctrlPr>
                                  <a:rPr lang="en-GB" sz="2200" i="1">
                                    <a:solidFill>
                                      <a:srgbClr val="000000"/>
                                    </a:solidFill>
                                    <a:latin typeface="Cambria Math" panose="02040503050406030204" pitchFamily="18" charset="0"/>
                                    <a:cs typeface="Arial"/>
                                  </a:rPr>
                                </m:ctrlPr>
                              </m:sSubPr>
                              <m:e>
                                <m:r>
                                  <a:rPr lang="en-GB" sz="2200" i="1">
                                    <a:solidFill>
                                      <a:srgbClr val="000000"/>
                                    </a:solidFill>
                                    <a:latin typeface="Cambria Math"/>
                                    <a:cs typeface="Arial"/>
                                  </a:rPr>
                                  <m:t>𝑛</m:t>
                                </m:r>
                              </m:e>
                              <m:sub>
                                <m:r>
                                  <a:rPr lang="en-GB" sz="2200" i="1">
                                    <a:solidFill>
                                      <a:srgbClr val="000000"/>
                                    </a:solidFill>
                                    <a:latin typeface="Cambria Math"/>
                                    <a:cs typeface="Arial"/>
                                  </a:rPr>
                                  <m:t>11</m:t>
                                </m:r>
                              </m:sub>
                            </m:sSub>
                          </m:num>
                          <m:den>
                            <m:sSub>
                              <m:sSubPr>
                                <m:ctrlPr>
                                  <a:rPr lang="en-GB" sz="2200" i="1">
                                    <a:solidFill>
                                      <a:srgbClr val="000000"/>
                                    </a:solidFill>
                                    <a:latin typeface="Cambria Math" panose="02040503050406030204" pitchFamily="18" charset="0"/>
                                    <a:cs typeface="Arial"/>
                                  </a:rPr>
                                </m:ctrlPr>
                              </m:sSubPr>
                              <m:e>
                                <m:r>
                                  <a:rPr lang="en-GB" sz="2200" i="1">
                                    <a:solidFill>
                                      <a:srgbClr val="000000"/>
                                    </a:solidFill>
                                    <a:latin typeface="Cambria Math"/>
                                    <a:cs typeface="Arial"/>
                                  </a:rPr>
                                  <m:t>𝑛</m:t>
                                </m:r>
                              </m:e>
                              <m:sub>
                                <m:r>
                                  <a:rPr lang="en-GB" sz="2200" i="1">
                                    <a:solidFill>
                                      <a:srgbClr val="000000"/>
                                    </a:solidFill>
                                    <a:latin typeface="Cambria Math"/>
                                    <a:cs typeface="Arial"/>
                                  </a:rPr>
                                  <m:t>12</m:t>
                                </m:r>
                              </m:sub>
                            </m:sSub>
                          </m:den>
                        </m:f>
                      </m:e>
                    </m:d>
                    <m:r>
                      <a:rPr lang="en-GB" sz="2200" b="0" i="1" smtClean="0">
                        <a:solidFill>
                          <a:srgbClr val="000000"/>
                        </a:solidFill>
                        <a:latin typeface="Cambria Math"/>
                        <a:cs typeface="Arial"/>
                      </a:rPr>
                      <m:t> </m:t>
                    </m:r>
                  </m:oMath>
                </a14:m>
                <a:r>
                  <a:rPr lang="en-GB" sz="2200" dirty="0">
                    <a:solidFill>
                      <a:srgbClr val="000000"/>
                    </a:solidFill>
                    <a:latin typeface="Arial"/>
                    <a:cs typeface="Arial"/>
                  </a:rPr>
                  <a:t>/ </a:t>
                </a:r>
                <a14:m>
                  <m:oMath xmlns:m="http://schemas.openxmlformats.org/officeDocument/2006/math">
                    <m:d>
                      <m:dPr>
                        <m:ctrlPr>
                          <a:rPr lang="en-GB" sz="2200" i="1">
                            <a:solidFill>
                              <a:srgbClr val="000000"/>
                            </a:solidFill>
                            <a:latin typeface="Cambria Math" panose="02040503050406030204" pitchFamily="18" charset="0"/>
                            <a:cs typeface="Arial"/>
                          </a:rPr>
                        </m:ctrlPr>
                      </m:dPr>
                      <m:e>
                        <m:f>
                          <m:fPr>
                            <m:ctrlPr>
                              <a:rPr lang="en-GB" sz="2200" i="1">
                                <a:solidFill>
                                  <a:srgbClr val="000000"/>
                                </a:solidFill>
                                <a:latin typeface="Cambria Math" panose="02040503050406030204" pitchFamily="18" charset="0"/>
                                <a:cs typeface="Arial"/>
                              </a:rPr>
                            </m:ctrlPr>
                          </m:fPr>
                          <m:num>
                            <m:sSub>
                              <m:sSubPr>
                                <m:ctrlPr>
                                  <a:rPr lang="en-GB" sz="2200" i="1">
                                    <a:solidFill>
                                      <a:srgbClr val="000000"/>
                                    </a:solidFill>
                                    <a:latin typeface="Cambria Math" panose="02040503050406030204" pitchFamily="18" charset="0"/>
                                    <a:cs typeface="Arial"/>
                                  </a:rPr>
                                </m:ctrlPr>
                              </m:sSubPr>
                              <m:e>
                                <m:r>
                                  <a:rPr lang="en-GB" sz="2200" i="1">
                                    <a:solidFill>
                                      <a:srgbClr val="000000"/>
                                    </a:solidFill>
                                    <a:latin typeface="Cambria Math"/>
                                    <a:cs typeface="Arial"/>
                                  </a:rPr>
                                  <m:t>𝑛</m:t>
                                </m:r>
                              </m:e>
                              <m:sub>
                                <m:r>
                                  <a:rPr lang="en-GB" sz="2200" b="0" i="1" smtClean="0">
                                    <a:solidFill>
                                      <a:srgbClr val="000000"/>
                                    </a:solidFill>
                                    <a:latin typeface="Cambria Math"/>
                                    <a:cs typeface="Arial"/>
                                  </a:rPr>
                                  <m:t>2</m:t>
                                </m:r>
                                <m:r>
                                  <a:rPr lang="en-GB" sz="2200" i="1">
                                    <a:solidFill>
                                      <a:srgbClr val="000000"/>
                                    </a:solidFill>
                                    <a:latin typeface="Cambria Math"/>
                                    <a:cs typeface="Arial"/>
                                  </a:rPr>
                                  <m:t>1</m:t>
                                </m:r>
                              </m:sub>
                            </m:sSub>
                          </m:num>
                          <m:den>
                            <m:sSub>
                              <m:sSubPr>
                                <m:ctrlPr>
                                  <a:rPr lang="en-GB" sz="2200" i="1">
                                    <a:solidFill>
                                      <a:srgbClr val="000000"/>
                                    </a:solidFill>
                                    <a:latin typeface="Cambria Math" panose="02040503050406030204" pitchFamily="18" charset="0"/>
                                    <a:cs typeface="Arial"/>
                                  </a:rPr>
                                </m:ctrlPr>
                              </m:sSubPr>
                              <m:e>
                                <m:r>
                                  <a:rPr lang="en-GB" sz="2200" i="1">
                                    <a:solidFill>
                                      <a:srgbClr val="000000"/>
                                    </a:solidFill>
                                    <a:latin typeface="Cambria Math"/>
                                    <a:cs typeface="Arial"/>
                                  </a:rPr>
                                  <m:t>𝑛</m:t>
                                </m:r>
                              </m:e>
                              <m:sub>
                                <m:r>
                                  <a:rPr lang="en-GB" sz="2200" b="0" i="1" smtClean="0">
                                    <a:solidFill>
                                      <a:srgbClr val="000000"/>
                                    </a:solidFill>
                                    <a:latin typeface="Cambria Math"/>
                                    <a:cs typeface="Arial"/>
                                  </a:rPr>
                                  <m:t>2</m:t>
                                </m:r>
                                <m:r>
                                  <a:rPr lang="en-GB" sz="2200" i="1">
                                    <a:solidFill>
                                      <a:srgbClr val="000000"/>
                                    </a:solidFill>
                                    <a:latin typeface="Cambria Math"/>
                                    <a:cs typeface="Arial"/>
                                  </a:rPr>
                                  <m:t>2</m:t>
                                </m:r>
                              </m:sub>
                            </m:sSub>
                          </m:den>
                        </m:f>
                      </m:e>
                    </m:d>
                  </m:oMath>
                </a14:m>
                <a:endParaRPr lang="en-GB" sz="2200" dirty="0">
                  <a:solidFill>
                    <a:srgbClr val="000000"/>
                  </a:solidFill>
                  <a:latin typeface="Arial"/>
                  <a:cs typeface="Aria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34219" y="3933056"/>
                <a:ext cx="5976664" cy="837537"/>
              </a:xfrm>
              <a:prstGeom prst="rect">
                <a:avLst/>
              </a:prstGeom>
              <a:blipFill rotWithShape="1">
                <a:blip r:embed="rId3"/>
                <a:stretch>
                  <a:fillRect l="-101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104812" y="5301208"/>
                <a:ext cx="1727782" cy="770532"/>
              </a:xfrm>
              <a:prstGeom prst="rect">
                <a:avLst/>
              </a:prstGeom>
            </p:spPr>
            <p:txBody>
              <a:bodyPr wrap="none">
                <a:spAutoFit/>
              </a:bodyPr>
              <a:lstStyle/>
              <a:p>
                <a:pPr algn="ctr">
                  <a:lnSpc>
                    <a:spcPct val="150000"/>
                  </a:lnSpc>
                </a:pPr>
                <a:r>
                  <a:rPr lang="en-GB" sz="2200" dirty="0">
                    <a:solidFill>
                      <a:srgbClr val="000000"/>
                    </a:solidFill>
                    <a:latin typeface="Cambria Math" panose="02040503050406030204" pitchFamily="18" charset="0"/>
                    <a:ea typeface="Cambria Math" panose="02040503050406030204" pitchFamily="18" charset="0"/>
                    <a:cs typeface="Arial"/>
                  </a:rPr>
                  <a:t>OR = </a:t>
                </a:r>
                <a14:m>
                  <m:oMath xmlns:m="http://schemas.openxmlformats.org/officeDocument/2006/math">
                    <m:f>
                      <m:fPr>
                        <m:ctrlPr>
                          <a:rPr lang="en-GB" sz="2200" i="1">
                            <a:solidFill>
                              <a:srgbClr val="000000"/>
                            </a:solidFill>
                            <a:latin typeface="Cambria Math" panose="02040503050406030204" pitchFamily="18" charset="0"/>
                            <a:ea typeface="Cambria Math" panose="02040503050406030204" pitchFamily="18" charset="0"/>
                            <a:cs typeface="Arial"/>
                          </a:rPr>
                        </m:ctrlPr>
                      </m:fPr>
                      <m:num>
                        <m:sSub>
                          <m:sSubPr>
                            <m:ctrlPr>
                              <a:rPr lang="en-GB" sz="2200" i="1">
                                <a:solidFill>
                                  <a:srgbClr val="000000"/>
                                </a:solidFill>
                                <a:latin typeface="Cambria Math" panose="02040503050406030204" pitchFamily="18" charset="0"/>
                                <a:ea typeface="Cambria Math" panose="02040503050406030204" pitchFamily="18" charset="0"/>
                                <a:cs typeface="Arial"/>
                              </a:rPr>
                            </m:ctrlPr>
                          </m:sSubPr>
                          <m:e>
                            <m:r>
                              <a:rPr lang="en-GB" sz="2200" i="1">
                                <a:solidFill>
                                  <a:srgbClr val="000000"/>
                                </a:solidFill>
                                <a:latin typeface="Cambria Math" panose="02040503050406030204" pitchFamily="18" charset="0"/>
                                <a:ea typeface="Cambria Math" panose="02040503050406030204" pitchFamily="18" charset="0"/>
                                <a:cs typeface="Arial"/>
                              </a:rPr>
                              <m:t>𝑛</m:t>
                            </m:r>
                          </m:e>
                          <m:sub>
                            <m:r>
                              <a:rPr lang="en-GB" sz="2200" i="1">
                                <a:solidFill>
                                  <a:srgbClr val="000000"/>
                                </a:solidFill>
                                <a:latin typeface="Cambria Math" panose="02040503050406030204" pitchFamily="18" charset="0"/>
                                <a:ea typeface="Cambria Math" panose="02040503050406030204" pitchFamily="18" charset="0"/>
                                <a:cs typeface="Arial"/>
                              </a:rPr>
                              <m:t>11</m:t>
                            </m:r>
                          </m:sub>
                        </m:sSub>
                        <m:r>
                          <a:rPr lang="en-GB" sz="2200" i="1">
                            <a:solidFill>
                              <a:srgbClr val="000000"/>
                            </a:solidFill>
                            <a:latin typeface="Cambria Math" panose="02040503050406030204" pitchFamily="18" charset="0"/>
                            <a:ea typeface="Cambria Math" panose="02040503050406030204" pitchFamily="18" charset="0"/>
                            <a:cs typeface="Arial"/>
                          </a:rPr>
                          <m:t>∗</m:t>
                        </m:r>
                        <m:sSub>
                          <m:sSubPr>
                            <m:ctrlPr>
                              <a:rPr lang="en-GB" sz="2200" i="1">
                                <a:solidFill>
                                  <a:srgbClr val="000000"/>
                                </a:solidFill>
                                <a:latin typeface="Cambria Math" panose="02040503050406030204" pitchFamily="18" charset="0"/>
                                <a:ea typeface="Cambria Math" panose="02040503050406030204" pitchFamily="18" charset="0"/>
                                <a:cs typeface="Arial"/>
                              </a:rPr>
                            </m:ctrlPr>
                          </m:sSubPr>
                          <m:e>
                            <m:r>
                              <a:rPr lang="en-GB" sz="2200" i="1">
                                <a:solidFill>
                                  <a:srgbClr val="000000"/>
                                </a:solidFill>
                                <a:latin typeface="Cambria Math" panose="02040503050406030204" pitchFamily="18" charset="0"/>
                                <a:ea typeface="Cambria Math" panose="02040503050406030204" pitchFamily="18" charset="0"/>
                                <a:cs typeface="Arial"/>
                              </a:rPr>
                              <m:t>𝑛</m:t>
                            </m:r>
                          </m:e>
                          <m:sub>
                            <m:r>
                              <a:rPr lang="en-GB" sz="2200" i="1">
                                <a:solidFill>
                                  <a:srgbClr val="000000"/>
                                </a:solidFill>
                                <a:latin typeface="Cambria Math" panose="02040503050406030204" pitchFamily="18" charset="0"/>
                                <a:ea typeface="Cambria Math" panose="02040503050406030204" pitchFamily="18" charset="0"/>
                                <a:cs typeface="Arial"/>
                              </a:rPr>
                              <m:t>22</m:t>
                            </m:r>
                          </m:sub>
                        </m:sSub>
                      </m:num>
                      <m:den>
                        <m:sSub>
                          <m:sSubPr>
                            <m:ctrlPr>
                              <a:rPr lang="en-GB" sz="2200" i="1">
                                <a:solidFill>
                                  <a:srgbClr val="000000"/>
                                </a:solidFill>
                                <a:latin typeface="Cambria Math" panose="02040503050406030204" pitchFamily="18" charset="0"/>
                                <a:ea typeface="Cambria Math" panose="02040503050406030204" pitchFamily="18" charset="0"/>
                                <a:cs typeface="Arial"/>
                              </a:rPr>
                            </m:ctrlPr>
                          </m:sSubPr>
                          <m:e>
                            <m:r>
                              <a:rPr lang="en-GB" sz="2200" i="1">
                                <a:solidFill>
                                  <a:srgbClr val="000000"/>
                                </a:solidFill>
                                <a:latin typeface="Cambria Math" panose="02040503050406030204" pitchFamily="18" charset="0"/>
                                <a:ea typeface="Cambria Math" panose="02040503050406030204" pitchFamily="18" charset="0"/>
                                <a:cs typeface="Arial"/>
                              </a:rPr>
                              <m:t>𝑛</m:t>
                            </m:r>
                          </m:e>
                          <m:sub>
                            <m:r>
                              <a:rPr lang="en-GB" sz="2200" i="1">
                                <a:solidFill>
                                  <a:srgbClr val="000000"/>
                                </a:solidFill>
                                <a:latin typeface="Cambria Math" panose="02040503050406030204" pitchFamily="18" charset="0"/>
                                <a:ea typeface="Cambria Math" panose="02040503050406030204" pitchFamily="18" charset="0"/>
                                <a:cs typeface="Arial"/>
                              </a:rPr>
                              <m:t>12</m:t>
                            </m:r>
                          </m:sub>
                        </m:sSub>
                        <m:r>
                          <a:rPr lang="en-GB" sz="2200" i="1">
                            <a:solidFill>
                              <a:srgbClr val="000000"/>
                            </a:solidFill>
                            <a:latin typeface="Cambria Math" panose="02040503050406030204" pitchFamily="18" charset="0"/>
                            <a:ea typeface="Cambria Math" panose="02040503050406030204" pitchFamily="18" charset="0"/>
                            <a:cs typeface="Arial"/>
                          </a:rPr>
                          <m:t>∗</m:t>
                        </m:r>
                        <m:sSub>
                          <m:sSubPr>
                            <m:ctrlPr>
                              <a:rPr lang="en-GB" sz="2200" i="1">
                                <a:solidFill>
                                  <a:srgbClr val="000000"/>
                                </a:solidFill>
                                <a:latin typeface="Cambria Math" panose="02040503050406030204" pitchFamily="18" charset="0"/>
                                <a:ea typeface="Cambria Math" panose="02040503050406030204" pitchFamily="18" charset="0"/>
                                <a:cs typeface="Arial"/>
                              </a:rPr>
                            </m:ctrlPr>
                          </m:sSubPr>
                          <m:e>
                            <m:r>
                              <a:rPr lang="en-GB" sz="2200" i="1">
                                <a:solidFill>
                                  <a:srgbClr val="000000"/>
                                </a:solidFill>
                                <a:latin typeface="Cambria Math" panose="02040503050406030204" pitchFamily="18" charset="0"/>
                                <a:ea typeface="Cambria Math" panose="02040503050406030204" pitchFamily="18" charset="0"/>
                                <a:cs typeface="Arial"/>
                              </a:rPr>
                              <m:t>𝑛</m:t>
                            </m:r>
                          </m:e>
                          <m:sub>
                            <m:r>
                              <a:rPr lang="en-GB" sz="2200" i="1">
                                <a:solidFill>
                                  <a:srgbClr val="000000"/>
                                </a:solidFill>
                                <a:latin typeface="Cambria Math" panose="02040503050406030204" pitchFamily="18" charset="0"/>
                                <a:ea typeface="Cambria Math" panose="02040503050406030204" pitchFamily="18" charset="0"/>
                                <a:cs typeface="Arial"/>
                              </a:rPr>
                              <m:t>21</m:t>
                            </m:r>
                          </m:sub>
                        </m:sSub>
                      </m:den>
                    </m:f>
                    <m:r>
                      <a:rPr lang="en-GB" sz="2200" i="1">
                        <a:solidFill>
                          <a:srgbClr val="000000"/>
                        </a:solidFill>
                        <a:latin typeface="Cambria Math" panose="02040503050406030204" pitchFamily="18" charset="0"/>
                        <a:ea typeface="Cambria Math" panose="02040503050406030204" pitchFamily="18" charset="0"/>
                        <a:cs typeface="Arial"/>
                      </a:rPr>
                      <m:t> </m:t>
                    </m:r>
                  </m:oMath>
                </a14:m>
                <a:endParaRPr lang="en-GB" sz="2200" dirty="0">
                  <a:solidFill>
                    <a:srgbClr val="000000"/>
                  </a:solidFill>
                  <a:latin typeface="Cambria Math" panose="02040503050406030204" pitchFamily="18" charset="0"/>
                  <a:ea typeface="Cambria Math" panose="02040503050406030204" pitchFamily="18" charset="0"/>
                  <a:cs typeface="Arial"/>
                </a:endParaRPr>
              </a:p>
            </p:txBody>
          </p:sp>
        </mc:Choice>
        <mc:Fallback xmlns="">
          <p:sp>
            <p:nvSpPr>
              <p:cNvPr id="8" name="Rectangle 7"/>
              <p:cNvSpPr>
                <a:spLocks noRot="1" noChangeAspect="1" noMove="1" noResize="1" noEditPoints="1" noAdjustHandles="1" noChangeArrowheads="1" noChangeShapeType="1" noTextEdit="1"/>
              </p:cNvSpPr>
              <p:nvPr/>
            </p:nvSpPr>
            <p:spPr>
              <a:xfrm>
                <a:off x="3104812" y="5301208"/>
                <a:ext cx="1727782" cy="770532"/>
              </a:xfrm>
              <a:prstGeom prst="rect">
                <a:avLst/>
              </a:prstGeom>
              <a:blipFill rotWithShape="1">
                <a:blip r:embed="rId4"/>
                <a:stretch>
                  <a:fillRect l="-3873"/>
                </a:stretch>
              </a:blipFill>
            </p:spPr>
            <p:txBody>
              <a:bodyPr/>
              <a:lstStyle/>
              <a:p>
                <a:r>
                  <a:rPr lang="en-GB">
                    <a:noFill/>
                  </a:rPr>
                  <a:t> </a:t>
                </a:r>
              </a:p>
            </p:txBody>
          </p:sp>
        </mc:Fallback>
      </mc:AlternateContent>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825339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8846874"/>
              </p:ext>
            </p:extLst>
          </p:nvPr>
        </p:nvGraphicFramePr>
        <p:xfrm>
          <a:off x="1691680" y="2060848"/>
          <a:ext cx="4752529" cy="2448271"/>
        </p:xfrm>
        <a:graphic>
          <a:graphicData uri="http://schemas.openxmlformats.org/drawingml/2006/table">
            <a:tbl>
              <a:tblPr firstRow="1" firstCol="1" bandRow="1">
                <a:tableStyleId>{2D5ABB26-0587-4C30-8999-92F81FD0307C}</a:tableStyleId>
              </a:tblPr>
              <a:tblGrid>
                <a:gridCol w="1505737">
                  <a:extLst>
                    <a:ext uri="{9D8B030D-6E8A-4147-A177-3AD203B41FA5}">
                      <a16:colId xmlns:a16="http://schemas.microsoft.com/office/drawing/2014/main" val="20000"/>
                    </a:ext>
                  </a:extLst>
                </a:gridCol>
                <a:gridCol w="1024999">
                  <a:extLst>
                    <a:ext uri="{9D8B030D-6E8A-4147-A177-3AD203B41FA5}">
                      <a16:colId xmlns:a16="http://schemas.microsoft.com/office/drawing/2014/main" val="20001"/>
                    </a:ext>
                  </a:extLst>
                </a:gridCol>
                <a:gridCol w="1004788">
                  <a:extLst>
                    <a:ext uri="{9D8B030D-6E8A-4147-A177-3AD203B41FA5}">
                      <a16:colId xmlns:a16="http://schemas.microsoft.com/office/drawing/2014/main" val="20002"/>
                    </a:ext>
                  </a:extLst>
                </a:gridCol>
                <a:gridCol w="1217005">
                  <a:extLst>
                    <a:ext uri="{9D8B030D-6E8A-4147-A177-3AD203B41FA5}">
                      <a16:colId xmlns:a16="http://schemas.microsoft.com/office/drawing/2014/main" val="20003"/>
                    </a:ext>
                  </a:extLst>
                </a:gridCol>
              </a:tblGrid>
              <a:tr h="1065718">
                <a:tc>
                  <a:txBody>
                    <a:bodyPr/>
                    <a:lstStyle/>
                    <a:p>
                      <a:pPr>
                        <a:spcAft>
                          <a:spcPts val="0"/>
                        </a:spcAft>
                      </a:pPr>
                      <a:r>
                        <a:rPr lang="en-GB" sz="2000" dirty="0">
                          <a:effectLst/>
                        </a:rPr>
                        <a:t>Gender</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000" dirty="0" err="1">
                          <a:effectLst/>
                        </a:rPr>
                        <a:t>Anemic</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000">
                          <a:effectLst/>
                        </a:rPr>
                        <a:t> </a:t>
                      </a:r>
                    </a:p>
                    <a:p>
                      <a:pPr algn="ctr">
                        <a:spcAft>
                          <a:spcPts val="0"/>
                        </a:spcAft>
                      </a:pPr>
                      <a:r>
                        <a:rPr lang="en-GB" sz="2000">
                          <a:effectLst/>
                        </a:rPr>
                        <a:t>Total</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2000">
                          <a:effectLst/>
                        </a:rPr>
                        <a:t> </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000" dirty="0">
                          <a:effectLst/>
                        </a:rPr>
                        <a:t>Yes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000">
                          <a:effectLst/>
                        </a:rPr>
                        <a:t>No</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60851">
                <a:tc>
                  <a:txBody>
                    <a:bodyPr/>
                    <a:lstStyle/>
                    <a:p>
                      <a:pPr>
                        <a:spcAft>
                          <a:spcPts val="0"/>
                        </a:spcAft>
                      </a:pPr>
                      <a:r>
                        <a:rPr lang="en-GB" sz="2000">
                          <a:effectLst/>
                        </a:rPr>
                        <a:t>Male</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000">
                          <a:effectLst/>
                        </a:rPr>
                        <a:t>326</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000">
                          <a:effectLst/>
                        </a:rPr>
                        <a:t>360</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000">
                          <a:effectLst/>
                        </a:rPr>
                        <a:t>686</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000" dirty="0">
                          <a:effectLst/>
                        </a:rPr>
                        <a:t>Female</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000" dirty="0">
                          <a:effectLst/>
                        </a:rPr>
                        <a:t>243</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000" dirty="0">
                          <a:effectLst/>
                        </a:rPr>
                        <a:t>278</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GB" sz="2000" dirty="0">
                          <a:effectLst/>
                        </a:rPr>
                        <a:t>521</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78</a:t>
            </a:fld>
            <a:endParaRPr lang="en-GB" dirty="0">
              <a:solidFill>
                <a:schemeClr val="tx2"/>
              </a:solidFill>
            </a:endParaRP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mc:AlternateContent xmlns:mc="http://schemas.openxmlformats.org/markup-compatibility/2006" xmlns:a14="http://schemas.microsoft.com/office/drawing/2010/main">
        <mc:Choice Requires="a14">
          <p:sp>
            <p:nvSpPr>
              <p:cNvPr id="6" name="Rectangle 5"/>
              <p:cNvSpPr/>
              <p:nvPr/>
            </p:nvSpPr>
            <p:spPr>
              <a:xfrm>
                <a:off x="2483768" y="5013175"/>
                <a:ext cx="3514745" cy="873509"/>
              </a:xfrm>
              <a:prstGeom prst="rect">
                <a:avLst/>
              </a:prstGeom>
            </p:spPr>
            <p:txBody>
              <a:bodyPr wrap="none">
                <a:spAutoFit/>
              </a:bodyPr>
              <a:lstStyle/>
              <a:p>
                <a:pPr algn="ctr">
                  <a:lnSpc>
                    <a:spcPct val="150000"/>
                  </a:lnSpc>
                </a:pPr>
                <a:r>
                  <a:rPr lang="en-GB" sz="2200" dirty="0">
                    <a:solidFill>
                      <a:srgbClr val="000000"/>
                    </a:solidFill>
                    <a:latin typeface="Cambria Math" panose="02040503050406030204" pitchFamily="18" charset="0"/>
                    <a:ea typeface="Cambria Math" panose="02040503050406030204" pitchFamily="18" charset="0"/>
                    <a:cs typeface="Arial"/>
                  </a:rPr>
                  <a:t>OR =</a:t>
                </a:r>
                <a14:m>
                  <m:oMath xmlns:m="http://schemas.openxmlformats.org/officeDocument/2006/math">
                    <m:f>
                      <m:fPr>
                        <m:ctrlPr>
                          <a:rPr lang="en-GB" sz="2200" i="1">
                            <a:solidFill>
                              <a:srgbClr val="000000"/>
                            </a:solidFill>
                            <a:latin typeface="Cambria Math" panose="02040503050406030204" pitchFamily="18" charset="0"/>
                            <a:ea typeface="Cambria Math" panose="02040503050406030204" pitchFamily="18" charset="0"/>
                            <a:cs typeface="Arial"/>
                          </a:rPr>
                        </m:ctrlPr>
                      </m:fPr>
                      <m:num>
                        <m:sSub>
                          <m:sSubPr>
                            <m:ctrlPr>
                              <a:rPr lang="en-GB" sz="2200" i="1">
                                <a:solidFill>
                                  <a:srgbClr val="000000"/>
                                </a:solidFill>
                                <a:latin typeface="Cambria Math" panose="02040503050406030204" pitchFamily="18" charset="0"/>
                                <a:ea typeface="Cambria Math" panose="02040503050406030204" pitchFamily="18" charset="0"/>
                                <a:cs typeface="Arial"/>
                              </a:rPr>
                            </m:ctrlPr>
                          </m:sSubPr>
                          <m:e>
                            <m:r>
                              <a:rPr lang="en-GB" sz="2200" i="1">
                                <a:solidFill>
                                  <a:srgbClr val="000000"/>
                                </a:solidFill>
                                <a:latin typeface="Cambria Math" panose="02040503050406030204" pitchFamily="18" charset="0"/>
                                <a:ea typeface="Cambria Math" panose="02040503050406030204" pitchFamily="18" charset="0"/>
                                <a:cs typeface="Arial"/>
                              </a:rPr>
                              <m:t>𝑛</m:t>
                            </m:r>
                          </m:e>
                          <m:sub>
                            <m:r>
                              <a:rPr lang="en-GB" sz="2200" i="1">
                                <a:solidFill>
                                  <a:srgbClr val="000000"/>
                                </a:solidFill>
                                <a:latin typeface="Cambria Math" panose="02040503050406030204" pitchFamily="18" charset="0"/>
                                <a:ea typeface="Cambria Math" panose="02040503050406030204" pitchFamily="18" charset="0"/>
                                <a:cs typeface="Arial"/>
                              </a:rPr>
                              <m:t>11</m:t>
                            </m:r>
                          </m:sub>
                        </m:sSub>
                        <m:r>
                          <a:rPr lang="en-GB" sz="2200" i="1">
                            <a:solidFill>
                              <a:srgbClr val="000000"/>
                            </a:solidFill>
                            <a:latin typeface="Cambria Math" panose="02040503050406030204" pitchFamily="18" charset="0"/>
                            <a:ea typeface="Cambria Math" panose="02040503050406030204" pitchFamily="18" charset="0"/>
                            <a:cs typeface="Arial"/>
                          </a:rPr>
                          <m:t>∗</m:t>
                        </m:r>
                        <m:sSub>
                          <m:sSubPr>
                            <m:ctrlPr>
                              <a:rPr lang="en-GB" sz="2200" i="1">
                                <a:solidFill>
                                  <a:srgbClr val="000000"/>
                                </a:solidFill>
                                <a:latin typeface="Cambria Math" panose="02040503050406030204" pitchFamily="18" charset="0"/>
                                <a:ea typeface="Cambria Math" panose="02040503050406030204" pitchFamily="18" charset="0"/>
                                <a:cs typeface="Arial"/>
                              </a:rPr>
                            </m:ctrlPr>
                          </m:sSubPr>
                          <m:e>
                            <m:r>
                              <a:rPr lang="en-GB" sz="2200" i="1">
                                <a:solidFill>
                                  <a:srgbClr val="000000"/>
                                </a:solidFill>
                                <a:latin typeface="Cambria Math" panose="02040503050406030204" pitchFamily="18" charset="0"/>
                                <a:ea typeface="Cambria Math" panose="02040503050406030204" pitchFamily="18" charset="0"/>
                                <a:cs typeface="Arial"/>
                              </a:rPr>
                              <m:t>𝑛</m:t>
                            </m:r>
                          </m:e>
                          <m:sub>
                            <m:r>
                              <a:rPr lang="en-GB" sz="2200" i="1">
                                <a:solidFill>
                                  <a:srgbClr val="000000"/>
                                </a:solidFill>
                                <a:latin typeface="Cambria Math" panose="02040503050406030204" pitchFamily="18" charset="0"/>
                                <a:ea typeface="Cambria Math" panose="02040503050406030204" pitchFamily="18" charset="0"/>
                                <a:cs typeface="Arial"/>
                              </a:rPr>
                              <m:t>22</m:t>
                            </m:r>
                          </m:sub>
                        </m:sSub>
                      </m:num>
                      <m:den>
                        <m:sSub>
                          <m:sSubPr>
                            <m:ctrlPr>
                              <a:rPr lang="en-GB" sz="2200" i="1">
                                <a:solidFill>
                                  <a:srgbClr val="000000"/>
                                </a:solidFill>
                                <a:latin typeface="Cambria Math" panose="02040503050406030204" pitchFamily="18" charset="0"/>
                                <a:ea typeface="Cambria Math" panose="02040503050406030204" pitchFamily="18" charset="0"/>
                                <a:cs typeface="Arial"/>
                              </a:rPr>
                            </m:ctrlPr>
                          </m:sSubPr>
                          <m:e>
                            <m:r>
                              <a:rPr lang="en-GB" sz="2200" i="1">
                                <a:solidFill>
                                  <a:srgbClr val="000000"/>
                                </a:solidFill>
                                <a:latin typeface="Cambria Math" panose="02040503050406030204" pitchFamily="18" charset="0"/>
                                <a:ea typeface="Cambria Math" panose="02040503050406030204" pitchFamily="18" charset="0"/>
                                <a:cs typeface="Arial"/>
                              </a:rPr>
                              <m:t>𝑛</m:t>
                            </m:r>
                          </m:e>
                          <m:sub>
                            <m:r>
                              <a:rPr lang="en-GB" sz="2200" i="1">
                                <a:solidFill>
                                  <a:srgbClr val="000000"/>
                                </a:solidFill>
                                <a:latin typeface="Cambria Math" panose="02040503050406030204" pitchFamily="18" charset="0"/>
                                <a:ea typeface="Cambria Math" panose="02040503050406030204" pitchFamily="18" charset="0"/>
                                <a:cs typeface="Arial"/>
                              </a:rPr>
                              <m:t>12</m:t>
                            </m:r>
                          </m:sub>
                        </m:sSub>
                        <m:r>
                          <a:rPr lang="en-GB" sz="2200" i="1">
                            <a:solidFill>
                              <a:srgbClr val="000000"/>
                            </a:solidFill>
                            <a:latin typeface="Cambria Math" panose="02040503050406030204" pitchFamily="18" charset="0"/>
                            <a:ea typeface="Cambria Math" panose="02040503050406030204" pitchFamily="18" charset="0"/>
                            <a:cs typeface="Arial"/>
                          </a:rPr>
                          <m:t>∗</m:t>
                        </m:r>
                        <m:sSub>
                          <m:sSubPr>
                            <m:ctrlPr>
                              <a:rPr lang="en-GB" sz="2200" i="1">
                                <a:solidFill>
                                  <a:srgbClr val="000000"/>
                                </a:solidFill>
                                <a:latin typeface="Cambria Math" panose="02040503050406030204" pitchFamily="18" charset="0"/>
                                <a:ea typeface="Cambria Math" panose="02040503050406030204" pitchFamily="18" charset="0"/>
                                <a:cs typeface="Arial"/>
                              </a:rPr>
                            </m:ctrlPr>
                          </m:sSubPr>
                          <m:e>
                            <m:r>
                              <a:rPr lang="en-GB" sz="2200" i="1">
                                <a:solidFill>
                                  <a:srgbClr val="000000"/>
                                </a:solidFill>
                                <a:latin typeface="Cambria Math" panose="02040503050406030204" pitchFamily="18" charset="0"/>
                                <a:ea typeface="Cambria Math" panose="02040503050406030204" pitchFamily="18" charset="0"/>
                                <a:cs typeface="Arial"/>
                              </a:rPr>
                              <m:t>𝑛</m:t>
                            </m:r>
                          </m:e>
                          <m:sub>
                            <m:r>
                              <a:rPr lang="en-GB" sz="2200" i="1">
                                <a:solidFill>
                                  <a:srgbClr val="000000"/>
                                </a:solidFill>
                                <a:latin typeface="Cambria Math" panose="02040503050406030204" pitchFamily="18" charset="0"/>
                                <a:ea typeface="Cambria Math" panose="02040503050406030204" pitchFamily="18" charset="0"/>
                                <a:cs typeface="Arial"/>
                              </a:rPr>
                              <m:t>21</m:t>
                            </m:r>
                          </m:sub>
                        </m:sSub>
                      </m:den>
                    </m:f>
                    <m:r>
                      <a:rPr lang="en-US" sz="2200" b="0" i="1" smtClean="0">
                        <a:solidFill>
                          <a:srgbClr val="000000"/>
                        </a:solidFill>
                        <a:latin typeface="Cambria Math"/>
                        <a:ea typeface="Cambria Math" panose="02040503050406030204" pitchFamily="18" charset="0"/>
                        <a:cs typeface="Arial"/>
                      </a:rPr>
                      <m:t>=</m:t>
                    </m:r>
                    <m:f>
                      <m:fPr>
                        <m:ctrlPr>
                          <a:rPr lang="en-GB" sz="2200" i="1">
                            <a:solidFill>
                              <a:srgbClr val="000000"/>
                            </a:solidFill>
                            <a:latin typeface="Cambria Math" panose="02040503050406030204" pitchFamily="18" charset="0"/>
                            <a:ea typeface="Cambria Math" panose="02040503050406030204" pitchFamily="18" charset="0"/>
                            <a:cs typeface="Arial"/>
                          </a:rPr>
                        </m:ctrlPr>
                      </m:fPr>
                      <m:num>
                        <m:r>
                          <a:rPr lang="en-US" sz="2200" b="0" i="1" smtClean="0">
                            <a:solidFill>
                              <a:srgbClr val="000000"/>
                            </a:solidFill>
                            <a:latin typeface="Cambria Math"/>
                            <a:ea typeface="Cambria Math" panose="02040503050406030204" pitchFamily="18" charset="0"/>
                            <a:cs typeface="Arial"/>
                          </a:rPr>
                          <m:t>326</m:t>
                        </m:r>
                        <m:r>
                          <a:rPr lang="en-GB" sz="2200" i="1">
                            <a:solidFill>
                              <a:srgbClr val="000000"/>
                            </a:solidFill>
                            <a:latin typeface="Cambria Math" panose="02040503050406030204" pitchFamily="18" charset="0"/>
                            <a:ea typeface="Cambria Math" panose="02040503050406030204" pitchFamily="18" charset="0"/>
                            <a:cs typeface="Arial"/>
                          </a:rPr>
                          <m:t>∗</m:t>
                        </m:r>
                        <m:r>
                          <a:rPr lang="en-US" sz="2200" b="0" i="1" smtClean="0">
                            <a:solidFill>
                              <a:srgbClr val="000000"/>
                            </a:solidFill>
                            <a:latin typeface="Cambria Math"/>
                            <a:ea typeface="Cambria Math" panose="02040503050406030204" pitchFamily="18" charset="0"/>
                            <a:cs typeface="Arial"/>
                          </a:rPr>
                          <m:t>278</m:t>
                        </m:r>
                      </m:num>
                      <m:den>
                        <m:r>
                          <a:rPr lang="en-US" sz="2200" b="0" i="1" smtClean="0">
                            <a:solidFill>
                              <a:srgbClr val="000000"/>
                            </a:solidFill>
                            <a:latin typeface="Cambria Math"/>
                            <a:ea typeface="Cambria Math" panose="02040503050406030204" pitchFamily="18" charset="0"/>
                            <a:cs typeface="Arial"/>
                          </a:rPr>
                          <m:t>360∗243</m:t>
                        </m:r>
                      </m:den>
                    </m:f>
                  </m:oMath>
                </a14:m>
                <a:r>
                  <a:rPr lang="en-GB" sz="2200" dirty="0">
                    <a:solidFill>
                      <a:srgbClr val="000000"/>
                    </a:solidFill>
                    <a:latin typeface="Cambria Math" panose="02040503050406030204" pitchFamily="18" charset="0"/>
                    <a:ea typeface="Cambria Math" panose="02040503050406030204" pitchFamily="18" charset="0"/>
                    <a:cs typeface="Arial"/>
                  </a:rPr>
                  <a:t>=1.04</a:t>
                </a:r>
              </a:p>
            </p:txBody>
          </p:sp>
        </mc:Choice>
        <mc:Fallback xmlns="">
          <p:sp>
            <p:nvSpPr>
              <p:cNvPr id="6" name="Rectangle 5"/>
              <p:cNvSpPr>
                <a:spLocks noRot="1" noChangeAspect="1" noMove="1" noResize="1" noEditPoints="1" noAdjustHandles="1" noChangeArrowheads="1" noChangeShapeType="1" noTextEdit="1"/>
              </p:cNvSpPr>
              <p:nvPr/>
            </p:nvSpPr>
            <p:spPr>
              <a:xfrm>
                <a:off x="2483768" y="5013175"/>
                <a:ext cx="3514745" cy="873509"/>
              </a:xfrm>
              <a:prstGeom prst="rect">
                <a:avLst/>
              </a:prstGeom>
              <a:blipFill rotWithShape="1">
                <a:blip r:embed="rId2"/>
                <a:stretch>
                  <a:fillRect l="-1560" r="-1560"/>
                </a:stretch>
              </a:blipFill>
            </p:spPr>
            <p:txBody>
              <a:bodyPr/>
              <a:lstStyle/>
              <a:p>
                <a:r>
                  <a:rPr lang="nl-BE">
                    <a:noFill/>
                  </a:rPr>
                  <a:t> </a:t>
                </a:r>
              </a:p>
            </p:txBody>
          </p:sp>
        </mc:Fallback>
      </mc:AlternateContent>
    </p:spTree>
    <p:extLst>
      <p:ext uri="{BB962C8B-B14F-4D97-AF65-F5344CB8AC3E}">
        <p14:creationId xmlns:p14="http://schemas.microsoft.com/office/powerpoint/2010/main" val="28241667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755576" y="1844824"/>
                <a:ext cx="5184576" cy="15353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GB" sz="2200" dirty="0">
                    <a:solidFill>
                      <a:srgbClr val="000000"/>
                    </a:solidFill>
                    <a:latin typeface="Arial"/>
                    <a:cs typeface="Arial"/>
                  </a:rPr>
                  <a:t>Odd</a:t>
                </a:r>
                <a:r>
                  <a:rPr lang="en-GB" sz="2200" dirty="0">
                    <a:latin typeface="Arial"/>
                    <a:cs typeface="Arial"/>
                  </a:rPr>
                  <a:t>s</a:t>
                </a:r>
                <a:r>
                  <a:rPr lang="en-GB" sz="2200" dirty="0">
                    <a:solidFill>
                      <a:srgbClr val="000000"/>
                    </a:solidFill>
                    <a:latin typeface="Arial"/>
                    <a:cs typeface="Arial"/>
                  </a:rPr>
                  <a:t>(Male)        = </a:t>
                </a:r>
                <a14:m>
                  <m:oMath xmlns:m="http://schemas.openxmlformats.org/officeDocument/2006/math">
                    <m:f>
                      <m:fPr>
                        <m:ctrlPr>
                          <a:rPr lang="en-GB" sz="2200" i="1">
                            <a:solidFill>
                              <a:srgbClr val="000000"/>
                            </a:solidFill>
                            <a:latin typeface="Cambria Math" panose="02040503050406030204" pitchFamily="18" charset="0"/>
                            <a:cs typeface="Arial"/>
                          </a:rPr>
                        </m:ctrlPr>
                      </m:fPr>
                      <m:num>
                        <m:r>
                          <a:rPr lang="en-GB" sz="2200" i="1">
                            <a:solidFill>
                              <a:srgbClr val="000000"/>
                            </a:solidFill>
                            <a:latin typeface="Cambria Math"/>
                            <a:cs typeface="Arial"/>
                          </a:rPr>
                          <m:t>326</m:t>
                        </m:r>
                      </m:num>
                      <m:den>
                        <m:r>
                          <a:rPr lang="en-GB" sz="2200" i="1">
                            <a:solidFill>
                              <a:srgbClr val="000000"/>
                            </a:solidFill>
                            <a:latin typeface="Cambria Math"/>
                            <a:cs typeface="Arial"/>
                          </a:rPr>
                          <m:t>360</m:t>
                        </m:r>
                      </m:den>
                    </m:f>
                  </m:oMath>
                </a14:m>
                <a:r>
                  <a:rPr lang="en-GB" sz="2200" i="1" dirty="0">
                    <a:solidFill>
                      <a:srgbClr val="000000"/>
                    </a:solidFill>
                    <a:latin typeface="Cambria Math"/>
                    <a:cs typeface="Arial"/>
                  </a:rPr>
                  <a:t> </a:t>
                </a:r>
                <a:r>
                  <a:rPr lang="en-GB" sz="2200" dirty="0">
                    <a:solidFill>
                      <a:srgbClr val="000000"/>
                    </a:solidFill>
                    <a:latin typeface="Arial"/>
                    <a:cs typeface="Arial"/>
                  </a:rPr>
                  <a:t>= 0.905</a:t>
                </a:r>
              </a:p>
              <a:p>
                <a:pPr marL="342900" indent="-342900">
                  <a:lnSpc>
                    <a:spcPct val="150000"/>
                  </a:lnSpc>
                  <a:buFont typeface="Wingdings" panose="05000000000000000000" pitchFamily="2" charset="2"/>
                  <a:buChar char="Ø"/>
                </a:pPr>
                <a:r>
                  <a:rPr lang="en-GB" sz="2200" dirty="0">
                    <a:solidFill>
                      <a:srgbClr val="000000"/>
                    </a:solidFill>
                    <a:latin typeface="Arial"/>
                    <a:cs typeface="Arial"/>
                  </a:rPr>
                  <a:t>Odd</a:t>
                </a:r>
                <a:r>
                  <a:rPr lang="en-GB" sz="2200" dirty="0">
                    <a:cs typeface="Arial"/>
                  </a:rPr>
                  <a:t>s</a:t>
                </a:r>
                <a:r>
                  <a:rPr lang="en-GB" sz="2200" dirty="0">
                    <a:solidFill>
                      <a:srgbClr val="FF0000"/>
                    </a:solidFill>
                    <a:cs typeface="Arial"/>
                  </a:rPr>
                  <a:t> </a:t>
                </a:r>
                <a:r>
                  <a:rPr lang="en-GB" sz="2200" dirty="0">
                    <a:solidFill>
                      <a:srgbClr val="000000"/>
                    </a:solidFill>
                    <a:latin typeface="Arial"/>
                    <a:cs typeface="Arial"/>
                  </a:rPr>
                  <a:t>(Female)   = </a:t>
                </a:r>
                <a14:m>
                  <m:oMath xmlns:m="http://schemas.openxmlformats.org/officeDocument/2006/math">
                    <m:f>
                      <m:fPr>
                        <m:ctrlPr>
                          <a:rPr lang="en-GB" sz="2200" i="1">
                            <a:solidFill>
                              <a:srgbClr val="000000"/>
                            </a:solidFill>
                            <a:latin typeface="Cambria Math" panose="02040503050406030204" pitchFamily="18" charset="0"/>
                            <a:cs typeface="Arial"/>
                          </a:rPr>
                        </m:ctrlPr>
                      </m:fPr>
                      <m:num>
                        <m:r>
                          <a:rPr lang="en-GB" sz="2200" b="0" i="1" smtClean="0">
                            <a:solidFill>
                              <a:srgbClr val="000000"/>
                            </a:solidFill>
                            <a:latin typeface="Cambria Math"/>
                            <a:cs typeface="Arial"/>
                          </a:rPr>
                          <m:t>243</m:t>
                        </m:r>
                      </m:num>
                      <m:den>
                        <m:r>
                          <a:rPr lang="en-GB" sz="2200" b="0" i="1" smtClean="0">
                            <a:solidFill>
                              <a:srgbClr val="000000"/>
                            </a:solidFill>
                            <a:latin typeface="Cambria Math"/>
                            <a:cs typeface="Arial"/>
                          </a:rPr>
                          <m:t>278</m:t>
                        </m:r>
                      </m:den>
                    </m:f>
                    <m:r>
                      <a:rPr lang="en-GB" sz="2200" i="1">
                        <a:solidFill>
                          <a:srgbClr val="000000"/>
                        </a:solidFill>
                        <a:latin typeface="Cambria Math"/>
                        <a:cs typeface="Arial"/>
                      </a:rPr>
                      <m:t> </m:t>
                    </m:r>
                  </m:oMath>
                </a14:m>
                <a:r>
                  <a:rPr lang="en-GB" sz="2200" dirty="0">
                    <a:solidFill>
                      <a:srgbClr val="000000"/>
                    </a:solidFill>
                    <a:latin typeface="Arial"/>
                    <a:cs typeface="Arial"/>
                  </a:rPr>
                  <a:t> = 0.874</a:t>
                </a:r>
              </a:p>
            </p:txBody>
          </p:sp>
        </mc:Choice>
        <mc:Fallback xmlns="">
          <p:sp>
            <p:nvSpPr>
              <p:cNvPr id="5" name="TextBox 4"/>
              <p:cNvSpPr txBox="1">
                <a:spLocks noRot="1" noChangeAspect="1" noMove="1" noResize="1" noEditPoints="1" noAdjustHandles="1" noChangeArrowheads="1" noChangeShapeType="1" noTextEdit="1"/>
              </p:cNvSpPr>
              <p:nvPr/>
            </p:nvSpPr>
            <p:spPr>
              <a:xfrm>
                <a:off x="755576" y="1844824"/>
                <a:ext cx="5184576" cy="1535357"/>
              </a:xfrm>
              <a:prstGeom prst="rect">
                <a:avLst/>
              </a:prstGeom>
              <a:blipFill rotWithShape="1">
                <a:blip r:embed="rId2"/>
                <a:stretch>
                  <a:fillRect l="-1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07704" y="3714320"/>
                <a:ext cx="5976664" cy="2139560"/>
              </a:xfrm>
              <a:prstGeom prst="rect">
                <a:avLst/>
              </a:prstGeom>
              <a:noFill/>
            </p:spPr>
            <p:txBody>
              <a:bodyPr wrap="square" rtlCol="0">
                <a:spAutoFit/>
              </a:bodyPr>
              <a:lstStyle/>
              <a:p>
                <a:pPr algn="ctr">
                  <a:lnSpc>
                    <a:spcPct val="150000"/>
                  </a:lnSpc>
                </a:pPr>
                <a:r>
                  <a:rPr lang="en-GB" sz="2200" dirty="0">
                    <a:solidFill>
                      <a:srgbClr val="000000"/>
                    </a:solidFill>
                    <a:latin typeface="Arial"/>
                    <a:cs typeface="Arial"/>
                  </a:rPr>
                  <a:t>OR 	= </a:t>
                </a:r>
                <a14:m>
                  <m:oMath xmlns:m="http://schemas.openxmlformats.org/officeDocument/2006/math">
                    <m:f>
                      <m:fPr>
                        <m:ctrlPr>
                          <a:rPr lang="en-GB" sz="2200" i="1">
                            <a:solidFill>
                              <a:srgbClr val="000000"/>
                            </a:solidFill>
                            <a:latin typeface="Cambria Math" panose="02040503050406030204" pitchFamily="18" charset="0"/>
                            <a:cs typeface="Arial"/>
                          </a:rPr>
                        </m:ctrlPr>
                      </m:fPr>
                      <m:num>
                        <m:r>
                          <m:rPr>
                            <m:sty m:val="p"/>
                          </m:rPr>
                          <a:rPr lang="en-GB" sz="2200" b="0" i="0" smtClean="0">
                            <a:solidFill>
                              <a:srgbClr val="000000"/>
                            </a:solidFill>
                            <a:latin typeface="Cambria Math"/>
                            <a:cs typeface="Arial"/>
                          </a:rPr>
                          <m:t>Odds</m:t>
                        </m:r>
                        <m:r>
                          <a:rPr lang="en-GB" sz="2200" b="0" i="0" smtClean="0">
                            <a:solidFill>
                              <a:srgbClr val="000000"/>
                            </a:solidFill>
                            <a:latin typeface="Cambria Math"/>
                            <a:cs typeface="Arial"/>
                          </a:rPr>
                          <m:t> (</m:t>
                        </m:r>
                        <m:r>
                          <m:rPr>
                            <m:sty m:val="p"/>
                          </m:rPr>
                          <a:rPr lang="en-GB" sz="2200" b="0" i="0" smtClean="0">
                            <a:solidFill>
                              <a:srgbClr val="000000"/>
                            </a:solidFill>
                            <a:latin typeface="Cambria Math"/>
                            <a:cs typeface="Arial"/>
                          </a:rPr>
                          <m:t>Male</m:t>
                        </m:r>
                        <m:r>
                          <a:rPr lang="en-GB" sz="2200" b="0" i="0" smtClean="0">
                            <a:solidFill>
                              <a:srgbClr val="000000"/>
                            </a:solidFill>
                            <a:latin typeface="Cambria Math"/>
                            <a:cs typeface="Arial"/>
                          </a:rPr>
                          <m:t>)</m:t>
                        </m:r>
                      </m:num>
                      <m:den>
                        <m:r>
                          <m:rPr>
                            <m:sty m:val="p"/>
                          </m:rPr>
                          <a:rPr lang="en-GB" sz="2200" b="0" i="0" smtClean="0">
                            <a:solidFill>
                              <a:srgbClr val="000000"/>
                            </a:solidFill>
                            <a:latin typeface="Cambria Math"/>
                            <a:cs typeface="Arial"/>
                          </a:rPr>
                          <m:t>Odds</m:t>
                        </m:r>
                        <m:r>
                          <a:rPr lang="en-GB" sz="2200" b="0" i="0" smtClean="0">
                            <a:solidFill>
                              <a:srgbClr val="000000"/>
                            </a:solidFill>
                            <a:latin typeface="Cambria Math"/>
                            <a:cs typeface="Arial"/>
                          </a:rPr>
                          <m:t> (</m:t>
                        </m:r>
                        <m:r>
                          <m:rPr>
                            <m:sty m:val="p"/>
                          </m:rPr>
                          <a:rPr lang="en-GB" sz="2200" b="0" i="0" smtClean="0">
                            <a:solidFill>
                              <a:srgbClr val="000000"/>
                            </a:solidFill>
                            <a:latin typeface="Cambria Math"/>
                            <a:cs typeface="Arial"/>
                          </a:rPr>
                          <m:t>Female</m:t>
                        </m:r>
                        <m:r>
                          <a:rPr lang="en-GB" sz="2200" b="0" i="0" smtClean="0">
                            <a:solidFill>
                              <a:srgbClr val="000000"/>
                            </a:solidFill>
                            <a:latin typeface="Cambria Math"/>
                            <a:cs typeface="Arial"/>
                          </a:rPr>
                          <m:t>)</m:t>
                        </m:r>
                      </m:den>
                    </m:f>
                  </m:oMath>
                </a14:m>
                <a:endParaRPr lang="en-GB" sz="2200" dirty="0">
                  <a:solidFill>
                    <a:srgbClr val="000000"/>
                  </a:solidFill>
                  <a:latin typeface="Arial"/>
                  <a:cs typeface="Arial"/>
                </a:endParaRPr>
              </a:p>
              <a:p>
                <a:pPr>
                  <a:lnSpc>
                    <a:spcPct val="150000"/>
                  </a:lnSpc>
                </a:pPr>
                <a:r>
                  <a:rPr lang="en-GB" sz="2200" dirty="0">
                    <a:solidFill>
                      <a:srgbClr val="000000"/>
                    </a:solidFill>
                    <a:latin typeface="Arial"/>
                    <a:cs typeface="Arial"/>
                  </a:rPr>
                  <a:t>	</a:t>
                </a:r>
              </a:p>
              <a:p>
                <a:pPr algn="ctr">
                  <a:lnSpc>
                    <a:spcPct val="150000"/>
                  </a:lnSpc>
                </a:pPr>
                <a:r>
                  <a:rPr lang="en-GB" sz="2200" dirty="0">
                    <a:solidFill>
                      <a:srgbClr val="000000"/>
                    </a:solidFill>
                    <a:latin typeface="Arial"/>
                    <a:cs typeface="Arial"/>
                  </a:rPr>
                  <a:t>= </a:t>
                </a:r>
                <a14:m>
                  <m:oMath xmlns:m="http://schemas.openxmlformats.org/officeDocument/2006/math">
                    <m:f>
                      <m:fPr>
                        <m:ctrlPr>
                          <a:rPr lang="en-GB" sz="2200" i="1">
                            <a:solidFill>
                              <a:srgbClr val="000000"/>
                            </a:solidFill>
                            <a:latin typeface="Cambria Math" panose="02040503050406030204" pitchFamily="18" charset="0"/>
                            <a:cs typeface="Arial"/>
                          </a:rPr>
                        </m:ctrlPr>
                      </m:fPr>
                      <m:num>
                        <m:r>
                          <a:rPr lang="en-GB" sz="2200" b="0" i="1" smtClean="0">
                            <a:solidFill>
                              <a:srgbClr val="000000"/>
                            </a:solidFill>
                            <a:latin typeface="Cambria Math"/>
                            <a:cs typeface="Arial"/>
                          </a:rPr>
                          <m:t>0.905</m:t>
                        </m:r>
                      </m:num>
                      <m:den>
                        <m:r>
                          <a:rPr lang="en-GB" sz="2200" b="0" i="1" smtClean="0">
                            <a:solidFill>
                              <a:srgbClr val="000000"/>
                            </a:solidFill>
                            <a:latin typeface="Cambria Math"/>
                            <a:cs typeface="Arial"/>
                          </a:rPr>
                          <m:t>0.874</m:t>
                        </m:r>
                      </m:den>
                    </m:f>
                    <m:r>
                      <a:rPr lang="en-GB" sz="2200" i="1">
                        <a:solidFill>
                          <a:srgbClr val="000000"/>
                        </a:solidFill>
                        <a:latin typeface="Cambria Math"/>
                        <a:cs typeface="Arial"/>
                      </a:rPr>
                      <m:t> </m:t>
                    </m:r>
                  </m:oMath>
                </a14:m>
                <a:r>
                  <a:rPr lang="en-GB" sz="2200" dirty="0">
                    <a:solidFill>
                      <a:srgbClr val="000000"/>
                    </a:solidFill>
                    <a:latin typeface="Arial"/>
                    <a:cs typeface="Arial"/>
                  </a:rPr>
                  <a:t>= 1.04 </a:t>
                </a:r>
              </a:p>
            </p:txBody>
          </p:sp>
        </mc:Choice>
        <mc:Fallback xmlns="">
          <p:sp>
            <p:nvSpPr>
              <p:cNvPr id="6" name="TextBox 5"/>
              <p:cNvSpPr txBox="1">
                <a:spLocks noRot="1" noChangeAspect="1" noMove="1" noResize="1" noEditPoints="1" noAdjustHandles="1" noChangeArrowheads="1" noChangeShapeType="1" noTextEdit="1"/>
              </p:cNvSpPr>
              <p:nvPr/>
            </p:nvSpPr>
            <p:spPr>
              <a:xfrm>
                <a:off x="1907704" y="3714320"/>
                <a:ext cx="5976664" cy="2139560"/>
              </a:xfrm>
              <a:prstGeom prst="rect">
                <a:avLst/>
              </a:prstGeom>
              <a:blipFill rotWithShape="1">
                <a:blip r:embed="rId3"/>
                <a:stretch>
                  <a:fillRect/>
                </a:stretch>
              </a:blipFill>
            </p:spPr>
            <p:txBody>
              <a:bodyPr/>
              <a:lstStyle/>
              <a:p>
                <a:r>
                  <a:rPr lang="en-GB">
                    <a:noFill/>
                  </a:rPr>
                  <a:t> </a:t>
                </a:r>
              </a:p>
            </p:txBody>
          </p:sp>
        </mc:Fallback>
      </mc:AlternateContent>
      <p:sp>
        <p:nvSpPr>
          <p:cNvPr id="8" name="Date Placeholder 2"/>
          <p:cNvSpPr>
            <a:spLocks noGrp="1"/>
          </p:cNvSpPr>
          <p:nvPr>
            <p:ph type="dt" sz="half" idx="10"/>
          </p:nvPr>
        </p:nvSpPr>
        <p:spPr/>
        <p:txBody>
          <a:bodyPr/>
          <a:lstStyle/>
          <a:p>
            <a:endParaRPr lang="en-GB" dirty="0"/>
          </a:p>
        </p:txBody>
      </p:sp>
      <p:sp>
        <p:nvSpPr>
          <p:cNvPr id="7" name="Slide Number Placeholder 1"/>
          <p:cNvSpPr>
            <a:spLocks noGrp="1"/>
          </p:cNvSpPr>
          <p:nvPr>
            <p:ph type="sldNum" sz="quarter" idx="12"/>
          </p:nvPr>
        </p:nvSpPr>
        <p:spPr/>
        <p:txBody>
          <a:bodyPr/>
          <a:lstStyle/>
          <a:p>
            <a:fld id="{027F8F33-E833-410C-86D4-1EA22AEB9AFA}" type="slidenum">
              <a:rPr lang="en-GB" smtClean="0">
                <a:solidFill>
                  <a:schemeClr val="tx2"/>
                </a:solidFill>
              </a:rPr>
              <a:t>79</a:t>
            </a:fld>
            <a:endParaRPr lang="en-GB" dirty="0">
              <a:solidFill>
                <a:schemeClr val="tx2"/>
              </a:solidFill>
            </a:endParaRP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2799749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340768"/>
            <a:ext cx="8280920" cy="4680520"/>
          </a:xfrm>
        </p:spPr>
        <p:txBody>
          <a:bodyPr>
            <a:noAutofit/>
          </a:bodyPr>
          <a:lstStyle/>
          <a:p>
            <a:pPr algn="just">
              <a:lnSpc>
                <a:spcPct val="170000"/>
              </a:lnSpc>
            </a:pPr>
            <a:r>
              <a:rPr lang="en-GB" sz="2200" dirty="0">
                <a:latin typeface="Arial" panose="020B0604020202020204" pitchFamily="34" charset="0"/>
                <a:cs typeface="Arial" panose="020B0604020202020204" pitchFamily="34" charset="0"/>
              </a:rPr>
              <a:t>In health, education, medical and social sciences, we frequently deal with dichotomous or binary outcomes.</a:t>
            </a:r>
          </a:p>
          <a:p>
            <a:pPr algn="just">
              <a:lnSpc>
                <a:spcPct val="170000"/>
              </a:lnSpc>
            </a:pPr>
            <a:r>
              <a:rPr lang="en-GB" sz="2200" dirty="0">
                <a:latin typeface="Arial" panose="020B0604020202020204" pitchFamily="34" charset="0"/>
                <a:cs typeface="Arial" panose="020B0604020202020204" pitchFamily="34" charset="0"/>
              </a:rPr>
              <a:t>For example, we may have data on presence (Yes) or absence (No) of an event. For example; presence or absence of :</a:t>
            </a:r>
          </a:p>
          <a:p>
            <a:pPr lvl="2" algn="just">
              <a:lnSpc>
                <a:spcPct val="150000"/>
              </a:lnSpc>
              <a:buClrTx/>
              <a:buFont typeface="Wingdings" panose="05000000000000000000" pitchFamily="2" charset="2"/>
              <a:buChar char="Ø"/>
            </a:pPr>
            <a:r>
              <a:rPr lang="en-GB" sz="2200" dirty="0">
                <a:latin typeface="Arial" panose="020B0604020202020204" pitchFamily="34" charset="0"/>
                <a:cs typeface="Arial" panose="020B0604020202020204" pitchFamily="34" charset="0"/>
              </a:rPr>
              <a:t> Anaemia</a:t>
            </a:r>
          </a:p>
          <a:p>
            <a:pPr lvl="2" algn="just">
              <a:lnSpc>
                <a:spcPct val="150000"/>
              </a:lnSpc>
              <a:buClrTx/>
              <a:buFont typeface="Wingdings" panose="05000000000000000000" pitchFamily="2" charset="2"/>
              <a:buChar char="Ø"/>
            </a:pPr>
            <a:r>
              <a:rPr lang="en-GB" sz="2200" dirty="0">
                <a:latin typeface="Arial" panose="020B0604020202020204" pitchFamily="34" charset="0"/>
                <a:cs typeface="Arial" panose="020B0604020202020204" pitchFamily="34" charset="0"/>
              </a:rPr>
              <a:t>Ebola</a:t>
            </a:r>
          </a:p>
          <a:p>
            <a:pPr lvl="2" algn="just">
              <a:lnSpc>
                <a:spcPct val="150000"/>
              </a:lnSpc>
              <a:buClrTx/>
              <a:buFont typeface="Wingdings" panose="05000000000000000000" pitchFamily="2" charset="2"/>
              <a:buChar char="Ø"/>
            </a:pPr>
            <a:r>
              <a:rPr lang="en-GB" sz="2200" dirty="0">
                <a:latin typeface="Arial" panose="020B0604020202020204" pitchFamily="34" charset="0"/>
                <a:cs typeface="Arial" panose="020B0604020202020204" pitchFamily="34" charset="0"/>
              </a:rPr>
              <a:t>Diabetes</a:t>
            </a:r>
          </a:p>
        </p:txBody>
      </p:sp>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8</a:t>
            </a:fld>
            <a:endParaRPr lang="en-GB" dirty="0">
              <a:solidFill>
                <a:schemeClr val="tx2"/>
              </a:solidFill>
            </a:endParaRPr>
          </a:p>
        </p:txBody>
      </p:sp>
      <p:sp>
        <p:nvSpPr>
          <p:cNvPr id="10" name="Title 1"/>
          <p:cNvSpPr txBox="1">
            <a:spLocks/>
          </p:cNvSpPr>
          <p:nvPr/>
        </p:nvSpPr>
        <p:spPr>
          <a:xfrm>
            <a:off x="971600" y="207079"/>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p:spTree>
    <p:extLst>
      <p:ext uri="{BB962C8B-B14F-4D97-AF65-F5344CB8AC3E}">
        <p14:creationId xmlns:p14="http://schemas.microsoft.com/office/powerpoint/2010/main" val="1843969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11560" y="1340768"/>
            <a:ext cx="8229600" cy="792088"/>
          </a:xfrm>
        </p:spPr>
        <p:txBody>
          <a:bodyPr>
            <a:normAutofit/>
          </a:bodyPr>
          <a:lstStyle/>
          <a:p>
            <a:pPr marL="285750" indent="-285750">
              <a:lnSpc>
                <a:spcPct val="150000"/>
              </a:lnSpc>
              <a:buFont typeface="Arial" panose="020B0604020202020204" pitchFamily="34" charset="0"/>
              <a:buChar char="•"/>
            </a:pPr>
            <a:r>
              <a:rPr lang="en-GB" sz="2200" dirty="0">
                <a:solidFill>
                  <a:srgbClr val="000000"/>
                </a:solidFill>
                <a:cs typeface="Arial"/>
              </a:rPr>
              <a:t>Odds and Odd ratio can also be calculated from probabilities.</a:t>
            </a:r>
          </a:p>
          <a:p>
            <a:pPr marL="0" indent="0">
              <a:lnSpc>
                <a:spcPct val="150000"/>
              </a:lnSpc>
              <a:buNone/>
            </a:pPr>
            <a:endParaRPr lang="en-GB" sz="1300" b="1" dirty="0">
              <a:solidFill>
                <a:srgbClr val="000000"/>
              </a:solidFill>
              <a:cs typeface="Arial"/>
            </a:endParaRPr>
          </a:p>
          <a:p>
            <a:pPr marL="0" indent="0">
              <a:lnSpc>
                <a:spcPct val="150000"/>
              </a:lnSpc>
              <a:buNone/>
            </a:pPr>
            <a:endParaRPr lang="en-GB" sz="2000" dirty="0">
              <a:solidFill>
                <a:srgbClr val="000000"/>
              </a:solidFill>
              <a:cs typeface="Arial"/>
            </a:endParaRPr>
          </a:p>
          <a:p>
            <a:endParaRPr lang="en-GB" dirty="0"/>
          </a:p>
        </p:txBody>
      </p:sp>
      <p:sp>
        <p:nvSpPr>
          <p:cNvPr id="8" name="Date Placeholder 2"/>
          <p:cNvSpPr>
            <a:spLocks noGrp="1"/>
          </p:cNvSpPr>
          <p:nvPr>
            <p:ph type="dt" sz="half" idx="10"/>
          </p:nvPr>
        </p:nvSpPr>
        <p:spPr/>
        <p:txBody>
          <a:bodyPr/>
          <a:lstStyle/>
          <a:p>
            <a:endParaRPr lang="en-GB" dirty="0"/>
          </a:p>
        </p:txBody>
      </p:sp>
      <p:sp>
        <p:nvSpPr>
          <p:cNvPr id="7" name="Slide Number Placeholder 1"/>
          <p:cNvSpPr>
            <a:spLocks noGrp="1"/>
          </p:cNvSpPr>
          <p:nvPr>
            <p:ph type="sldNum" sz="quarter" idx="12"/>
          </p:nvPr>
        </p:nvSpPr>
        <p:spPr/>
        <p:txBody>
          <a:bodyPr/>
          <a:lstStyle/>
          <a:p>
            <a:fld id="{027F8F33-E833-410C-86D4-1EA22AEB9AFA}" type="slidenum">
              <a:rPr lang="en-GB" smtClean="0">
                <a:solidFill>
                  <a:schemeClr val="tx2"/>
                </a:solidFill>
              </a:rPr>
              <a:t>80</a:t>
            </a:fld>
            <a:endParaRPr lang="en-GB" dirty="0">
              <a:solidFill>
                <a:schemeClr val="tx2"/>
              </a:solidFill>
            </a:endParaRPr>
          </a:p>
        </p:txBody>
      </p:sp>
      <mc:AlternateContent xmlns:mc="http://schemas.openxmlformats.org/markup-compatibility/2006" xmlns:a14="http://schemas.microsoft.com/office/drawing/2010/main">
        <mc:Choice Requires="a14">
          <p:sp>
            <p:nvSpPr>
              <p:cNvPr id="10" name="TextBox 9"/>
              <p:cNvSpPr txBox="1"/>
              <p:nvPr/>
            </p:nvSpPr>
            <p:spPr>
              <a:xfrm>
                <a:off x="1463671" y="2031639"/>
                <a:ext cx="5184576" cy="171277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GB" sz="2000" dirty="0">
                    <a:solidFill>
                      <a:srgbClr val="000000"/>
                    </a:solidFill>
                    <a:latin typeface="Arial"/>
                    <a:cs typeface="Arial"/>
                  </a:rPr>
                  <a:t>Odd</a:t>
                </a:r>
                <a:r>
                  <a:rPr lang="en-GB" sz="2000" dirty="0">
                    <a:latin typeface="Arial"/>
                    <a:cs typeface="Arial"/>
                  </a:rPr>
                  <a:t>s</a:t>
                </a:r>
                <a:r>
                  <a:rPr lang="en-GB" sz="2000" dirty="0">
                    <a:solidFill>
                      <a:srgbClr val="000000"/>
                    </a:solidFill>
                    <a:latin typeface="Arial"/>
                    <a:cs typeface="Arial"/>
                  </a:rPr>
                  <a:t>(Male) 	= </a:t>
                </a:r>
                <a14:m>
                  <m:oMath xmlns:m="http://schemas.openxmlformats.org/officeDocument/2006/math">
                    <m:f>
                      <m:fPr>
                        <m:ctrlPr>
                          <a:rPr lang="en-GB" sz="2400" i="1">
                            <a:solidFill>
                              <a:srgbClr val="000000"/>
                            </a:solidFill>
                            <a:latin typeface="Cambria Math" panose="02040503050406030204" pitchFamily="18" charset="0"/>
                            <a:cs typeface="Arial"/>
                          </a:rPr>
                        </m:ctrlPr>
                      </m:fPr>
                      <m:num>
                        <m:sSub>
                          <m:sSubPr>
                            <m:ctrlPr>
                              <a:rPr lang="en-GB" sz="2400" i="1" smtClean="0">
                                <a:solidFill>
                                  <a:srgbClr val="000000"/>
                                </a:solidFill>
                                <a:latin typeface="Cambria Math" panose="02040503050406030204" pitchFamily="18" charset="0"/>
                                <a:cs typeface="Arial"/>
                              </a:rPr>
                            </m:ctrlPr>
                          </m:sSubPr>
                          <m:e>
                            <m:acc>
                              <m:accPr>
                                <m:chr m:val="̂"/>
                                <m:ctrlPr>
                                  <a:rPr lang="en-GB" sz="2400" i="1" smtClean="0">
                                    <a:solidFill>
                                      <a:srgbClr val="000000"/>
                                    </a:solidFill>
                                    <a:latin typeface="Cambria Math" panose="02040503050406030204" pitchFamily="18" charset="0"/>
                                    <a:cs typeface="Arial"/>
                                  </a:rPr>
                                </m:ctrlPr>
                              </m:accPr>
                              <m:e>
                                <m:r>
                                  <a:rPr lang="en-GB" sz="2400" b="0" i="1" smtClean="0">
                                    <a:solidFill>
                                      <a:srgbClr val="000000"/>
                                    </a:solidFill>
                                    <a:latin typeface="Cambria Math"/>
                                    <a:cs typeface="Arial"/>
                                  </a:rPr>
                                  <m:t>𝑝</m:t>
                                </m:r>
                              </m:e>
                            </m:acc>
                          </m:e>
                          <m:sub>
                            <m:r>
                              <a:rPr lang="en-GB" sz="2400" b="0" i="1" smtClean="0">
                                <a:solidFill>
                                  <a:srgbClr val="000000"/>
                                </a:solidFill>
                                <a:latin typeface="Cambria Math"/>
                                <a:cs typeface="Arial"/>
                              </a:rPr>
                              <m:t>1</m:t>
                            </m:r>
                          </m:sub>
                        </m:sSub>
                      </m:num>
                      <m:den>
                        <m:r>
                          <a:rPr lang="en-GB" sz="2400" b="0" i="1" smtClean="0">
                            <a:solidFill>
                              <a:srgbClr val="000000"/>
                            </a:solidFill>
                            <a:latin typeface="Cambria Math"/>
                            <a:cs typeface="Arial"/>
                          </a:rPr>
                          <m:t>1−</m:t>
                        </m:r>
                        <m:sSub>
                          <m:sSubPr>
                            <m:ctrlPr>
                              <a:rPr lang="en-GB" sz="2400" i="1">
                                <a:solidFill>
                                  <a:srgbClr val="000000"/>
                                </a:solidFill>
                                <a:latin typeface="Cambria Math" panose="02040503050406030204" pitchFamily="18" charset="0"/>
                                <a:cs typeface="Arial"/>
                              </a:rPr>
                            </m:ctrlPr>
                          </m:sSubPr>
                          <m:e>
                            <m:acc>
                              <m:accPr>
                                <m:chr m:val="̂"/>
                                <m:ctrlPr>
                                  <a:rPr lang="en-GB" sz="2400" i="1">
                                    <a:solidFill>
                                      <a:srgbClr val="000000"/>
                                    </a:solidFill>
                                    <a:latin typeface="Cambria Math" panose="02040503050406030204" pitchFamily="18" charset="0"/>
                                    <a:cs typeface="Arial"/>
                                  </a:rPr>
                                </m:ctrlPr>
                              </m:accPr>
                              <m:e>
                                <m:r>
                                  <a:rPr lang="en-GB" sz="2400" i="1">
                                    <a:solidFill>
                                      <a:srgbClr val="000000"/>
                                    </a:solidFill>
                                    <a:latin typeface="Cambria Math"/>
                                    <a:cs typeface="Arial"/>
                                  </a:rPr>
                                  <m:t>𝑝</m:t>
                                </m:r>
                              </m:e>
                            </m:acc>
                          </m:e>
                          <m:sub>
                            <m:r>
                              <a:rPr lang="en-GB" sz="2400" i="1">
                                <a:solidFill>
                                  <a:srgbClr val="000000"/>
                                </a:solidFill>
                                <a:latin typeface="Cambria Math"/>
                                <a:cs typeface="Arial"/>
                              </a:rPr>
                              <m:t>1</m:t>
                            </m:r>
                          </m:sub>
                        </m:sSub>
                      </m:den>
                    </m:f>
                  </m:oMath>
                </a14:m>
                <a:endParaRPr lang="en-GB" sz="2000" dirty="0">
                  <a:solidFill>
                    <a:srgbClr val="000000"/>
                  </a:solidFill>
                  <a:latin typeface="Arial"/>
                  <a:cs typeface="Arial"/>
                </a:endParaRPr>
              </a:p>
              <a:p>
                <a:pPr marL="342900" indent="-342900">
                  <a:lnSpc>
                    <a:spcPct val="150000"/>
                  </a:lnSpc>
                  <a:buFont typeface="Wingdings" panose="05000000000000000000" pitchFamily="2" charset="2"/>
                  <a:buChar char="Ø"/>
                </a:pPr>
                <a:r>
                  <a:rPr lang="en-GB" sz="2000" dirty="0">
                    <a:solidFill>
                      <a:srgbClr val="000000"/>
                    </a:solidFill>
                    <a:latin typeface="Arial"/>
                    <a:cs typeface="Arial"/>
                  </a:rPr>
                  <a:t>Odd</a:t>
                </a:r>
                <a:r>
                  <a:rPr lang="en-GB" sz="2000" dirty="0">
                    <a:cs typeface="Arial"/>
                  </a:rPr>
                  <a:t>s</a:t>
                </a:r>
                <a:r>
                  <a:rPr lang="en-GB" sz="2000" dirty="0">
                    <a:solidFill>
                      <a:srgbClr val="FF0000"/>
                    </a:solidFill>
                    <a:cs typeface="Arial"/>
                  </a:rPr>
                  <a:t> </a:t>
                </a:r>
                <a:r>
                  <a:rPr lang="en-GB" sz="2000" dirty="0">
                    <a:solidFill>
                      <a:srgbClr val="000000"/>
                    </a:solidFill>
                    <a:latin typeface="Arial"/>
                    <a:cs typeface="Arial"/>
                  </a:rPr>
                  <a:t>(Female) =</a:t>
                </a:r>
                <a14:m>
                  <m:oMath xmlns:m="http://schemas.openxmlformats.org/officeDocument/2006/math">
                    <m:f>
                      <m:fPr>
                        <m:ctrlPr>
                          <a:rPr lang="en-GB" sz="2000" i="1">
                            <a:solidFill>
                              <a:srgbClr val="000000"/>
                            </a:solidFill>
                            <a:latin typeface="Cambria Math" panose="02040503050406030204" pitchFamily="18" charset="0"/>
                            <a:cs typeface="Arial"/>
                          </a:rPr>
                        </m:ctrlPr>
                      </m:fPr>
                      <m:num>
                        <m:sSub>
                          <m:sSubPr>
                            <m:ctrlPr>
                              <a:rPr lang="en-GB" sz="2000" i="1">
                                <a:solidFill>
                                  <a:srgbClr val="000000"/>
                                </a:solidFill>
                                <a:latin typeface="Cambria Math" panose="02040503050406030204" pitchFamily="18" charset="0"/>
                                <a:cs typeface="Arial"/>
                              </a:rPr>
                            </m:ctrlPr>
                          </m:sSubPr>
                          <m:e>
                            <m:acc>
                              <m:accPr>
                                <m:chr m:val="̂"/>
                                <m:ctrlPr>
                                  <a:rPr lang="en-GB" sz="2000" i="1">
                                    <a:solidFill>
                                      <a:srgbClr val="000000"/>
                                    </a:solidFill>
                                    <a:latin typeface="Cambria Math" panose="02040503050406030204" pitchFamily="18" charset="0"/>
                                    <a:cs typeface="Arial"/>
                                  </a:rPr>
                                </m:ctrlPr>
                              </m:accPr>
                              <m:e>
                                <m:r>
                                  <a:rPr lang="en-GB" sz="2000" i="1">
                                    <a:solidFill>
                                      <a:srgbClr val="000000"/>
                                    </a:solidFill>
                                    <a:latin typeface="Cambria Math"/>
                                    <a:cs typeface="Arial"/>
                                  </a:rPr>
                                  <m:t>𝑝</m:t>
                                </m:r>
                              </m:e>
                            </m:acc>
                          </m:e>
                          <m:sub>
                            <m:r>
                              <a:rPr lang="en-GB" sz="2000" b="0" i="1" smtClean="0">
                                <a:solidFill>
                                  <a:srgbClr val="000000"/>
                                </a:solidFill>
                                <a:latin typeface="Cambria Math"/>
                                <a:cs typeface="Arial"/>
                              </a:rPr>
                              <m:t>2</m:t>
                            </m:r>
                          </m:sub>
                        </m:sSub>
                      </m:num>
                      <m:den>
                        <m:r>
                          <a:rPr lang="en-GB" sz="2000" b="0" i="1" smtClean="0">
                            <a:solidFill>
                              <a:srgbClr val="000000"/>
                            </a:solidFill>
                            <a:latin typeface="Cambria Math"/>
                            <a:cs typeface="Arial"/>
                          </a:rPr>
                          <m:t>1−</m:t>
                        </m:r>
                        <m:sSub>
                          <m:sSubPr>
                            <m:ctrlPr>
                              <a:rPr lang="en-GB" sz="2000" i="1">
                                <a:solidFill>
                                  <a:srgbClr val="000000"/>
                                </a:solidFill>
                                <a:latin typeface="Cambria Math" panose="02040503050406030204" pitchFamily="18" charset="0"/>
                                <a:cs typeface="Arial"/>
                              </a:rPr>
                            </m:ctrlPr>
                          </m:sSubPr>
                          <m:e>
                            <m:acc>
                              <m:accPr>
                                <m:chr m:val="̂"/>
                                <m:ctrlPr>
                                  <a:rPr lang="en-GB" sz="2000" i="1">
                                    <a:solidFill>
                                      <a:srgbClr val="000000"/>
                                    </a:solidFill>
                                    <a:latin typeface="Cambria Math" panose="02040503050406030204" pitchFamily="18" charset="0"/>
                                    <a:cs typeface="Arial"/>
                                  </a:rPr>
                                </m:ctrlPr>
                              </m:accPr>
                              <m:e>
                                <m:r>
                                  <a:rPr lang="en-GB" sz="2000" i="1">
                                    <a:solidFill>
                                      <a:srgbClr val="000000"/>
                                    </a:solidFill>
                                    <a:latin typeface="Cambria Math"/>
                                    <a:cs typeface="Arial"/>
                                  </a:rPr>
                                  <m:t>𝑝</m:t>
                                </m:r>
                              </m:e>
                            </m:acc>
                          </m:e>
                          <m:sub>
                            <m:r>
                              <a:rPr lang="en-GB" sz="2000" b="0" i="1" smtClean="0">
                                <a:solidFill>
                                  <a:srgbClr val="000000"/>
                                </a:solidFill>
                                <a:latin typeface="Cambria Math"/>
                                <a:cs typeface="Arial"/>
                              </a:rPr>
                              <m:t>2</m:t>
                            </m:r>
                          </m:sub>
                        </m:sSub>
                      </m:den>
                    </m:f>
                  </m:oMath>
                </a14:m>
                <a:endParaRPr lang="en-GB" sz="2000" dirty="0">
                  <a:solidFill>
                    <a:srgbClr val="000000"/>
                  </a:solidFill>
                  <a:latin typeface="Arial"/>
                  <a:cs typeface="Aria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463671" y="2031639"/>
                <a:ext cx="5184576" cy="1712777"/>
              </a:xfrm>
              <a:prstGeom prst="rect">
                <a:avLst/>
              </a:prstGeom>
              <a:blipFill rotWithShape="1">
                <a:blip r:embed="rId2"/>
                <a:stretch>
                  <a:fillRect l="-94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55576" y="4077071"/>
                <a:ext cx="5976664" cy="907749"/>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solidFill>
                      <a:srgbClr val="000000"/>
                    </a:solidFill>
                    <a:latin typeface="Arial"/>
                    <a:cs typeface="Arial"/>
                  </a:rPr>
                  <a:t>OR 	= </a:t>
                </a:r>
                <a14:m>
                  <m:oMath xmlns:m="http://schemas.openxmlformats.org/officeDocument/2006/math">
                    <m:f>
                      <m:fPr>
                        <m:ctrlPr>
                          <a:rPr lang="en-GB" sz="2200" i="1">
                            <a:solidFill>
                              <a:srgbClr val="000000"/>
                            </a:solidFill>
                            <a:latin typeface="Cambria Math" panose="02040503050406030204" pitchFamily="18" charset="0"/>
                            <a:cs typeface="Arial"/>
                          </a:rPr>
                        </m:ctrlPr>
                      </m:fPr>
                      <m:num>
                        <m:r>
                          <m:rPr>
                            <m:sty m:val="p"/>
                          </m:rPr>
                          <a:rPr lang="en-GB" sz="2200" b="0" i="0" smtClean="0">
                            <a:solidFill>
                              <a:srgbClr val="000000"/>
                            </a:solidFill>
                            <a:latin typeface="Cambria Math"/>
                            <a:cs typeface="Arial"/>
                          </a:rPr>
                          <m:t>Odds</m:t>
                        </m:r>
                        <m:r>
                          <a:rPr lang="en-GB" sz="2200" b="0" i="0" smtClean="0">
                            <a:solidFill>
                              <a:srgbClr val="000000"/>
                            </a:solidFill>
                            <a:latin typeface="Cambria Math"/>
                            <a:cs typeface="Arial"/>
                          </a:rPr>
                          <m:t> (</m:t>
                        </m:r>
                        <m:r>
                          <m:rPr>
                            <m:sty m:val="p"/>
                          </m:rPr>
                          <a:rPr lang="en-GB" sz="2200" b="0" i="0" smtClean="0">
                            <a:solidFill>
                              <a:srgbClr val="000000"/>
                            </a:solidFill>
                            <a:latin typeface="Cambria Math"/>
                            <a:cs typeface="Arial"/>
                          </a:rPr>
                          <m:t>Male</m:t>
                        </m:r>
                        <m:r>
                          <a:rPr lang="en-GB" sz="2200" b="0" i="0" smtClean="0">
                            <a:solidFill>
                              <a:srgbClr val="000000"/>
                            </a:solidFill>
                            <a:latin typeface="Cambria Math"/>
                            <a:cs typeface="Arial"/>
                          </a:rPr>
                          <m:t>)</m:t>
                        </m:r>
                      </m:num>
                      <m:den>
                        <m:r>
                          <m:rPr>
                            <m:sty m:val="p"/>
                          </m:rPr>
                          <a:rPr lang="en-GB" sz="2200" b="0" i="0" smtClean="0">
                            <a:solidFill>
                              <a:srgbClr val="000000"/>
                            </a:solidFill>
                            <a:latin typeface="Cambria Math"/>
                            <a:cs typeface="Arial"/>
                          </a:rPr>
                          <m:t>Odds</m:t>
                        </m:r>
                        <m:r>
                          <a:rPr lang="en-GB" sz="2200" b="0" i="0" smtClean="0">
                            <a:solidFill>
                              <a:srgbClr val="000000"/>
                            </a:solidFill>
                            <a:latin typeface="Cambria Math"/>
                            <a:cs typeface="Arial"/>
                          </a:rPr>
                          <m:t> (</m:t>
                        </m:r>
                        <m:r>
                          <m:rPr>
                            <m:sty m:val="p"/>
                          </m:rPr>
                          <a:rPr lang="en-GB" sz="2200" b="0" i="0" smtClean="0">
                            <a:solidFill>
                              <a:srgbClr val="000000"/>
                            </a:solidFill>
                            <a:latin typeface="Cambria Math"/>
                            <a:cs typeface="Arial"/>
                          </a:rPr>
                          <m:t>Female</m:t>
                        </m:r>
                        <m:r>
                          <a:rPr lang="en-GB" sz="2200" b="0" i="0" smtClean="0">
                            <a:solidFill>
                              <a:srgbClr val="000000"/>
                            </a:solidFill>
                            <a:latin typeface="Cambria Math"/>
                            <a:cs typeface="Arial"/>
                          </a:rPr>
                          <m:t>)</m:t>
                        </m:r>
                      </m:den>
                    </m:f>
                    <m:r>
                      <a:rPr lang="en-GB" sz="2200" b="0" i="1" smtClean="0">
                        <a:solidFill>
                          <a:srgbClr val="000000"/>
                        </a:solidFill>
                        <a:latin typeface="Cambria Math"/>
                        <a:cs typeface="Arial"/>
                      </a:rPr>
                      <m:t>= </m:t>
                    </m:r>
                    <m:d>
                      <m:dPr>
                        <m:ctrlPr>
                          <a:rPr lang="en-GB" sz="2200" b="0" i="1" smtClean="0">
                            <a:solidFill>
                              <a:srgbClr val="000000"/>
                            </a:solidFill>
                            <a:latin typeface="Cambria Math" panose="02040503050406030204" pitchFamily="18" charset="0"/>
                            <a:cs typeface="Arial"/>
                          </a:rPr>
                        </m:ctrlPr>
                      </m:dPr>
                      <m:e>
                        <m:f>
                          <m:fPr>
                            <m:ctrlPr>
                              <a:rPr lang="en-GB" sz="2200" i="1">
                                <a:solidFill>
                                  <a:srgbClr val="000000"/>
                                </a:solidFill>
                                <a:latin typeface="Cambria Math" panose="02040503050406030204" pitchFamily="18" charset="0"/>
                                <a:cs typeface="Arial"/>
                              </a:rPr>
                            </m:ctrlPr>
                          </m:fPr>
                          <m:num>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i="1">
                                    <a:solidFill>
                                      <a:srgbClr val="000000"/>
                                    </a:solidFill>
                                    <a:latin typeface="Cambria Math"/>
                                    <a:cs typeface="Arial"/>
                                  </a:rPr>
                                  <m:t>1</m:t>
                                </m:r>
                              </m:sub>
                            </m:sSub>
                          </m:num>
                          <m:den>
                            <m:r>
                              <a:rPr lang="en-GB" sz="2200" i="1">
                                <a:solidFill>
                                  <a:srgbClr val="000000"/>
                                </a:solidFill>
                                <a:latin typeface="Cambria Math"/>
                                <a:cs typeface="Arial"/>
                              </a:rPr>
                              <m:t>1−</m:t>
                            </m:r>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i="1">
                                    <a:solidFill>
                                      <a:srgbClr val="000000"/>
                                    </a:solidFill>
                                    <a:latin typeface="Cambria Math"/>
                                    <a:cs typeface="Arial"/>
                                  </a:rPr>
                                  <m:t>1</m:t>
                                </m:r>
                              </m:sub>
                            </m:sSub>
                          </m:den>
                        </m:f>
                      </m:e>
                    </m:d>
                    <m:r>
                      <a:rPr lang="en-GB" sz="2200" b="0" i="1" smtClean="0">
                        <a:solidFill>
                          <a:srgbClr val="000000"/>
                        </a:solidFill>
                        <a:latin typeface="Cambria Math"/>
                        <a:cs typeface="Arial"/>
                      </a:rPr>
                      <m:t> </m:t>
                    </m:r>
                  </m:oMath>
                </a14:m>
                <a:r>
                  <a:rPr lang="en-GB" sz="2200" dirty="0">
                    <a:solidFill>
                      <a:srgbClr val="000000"/>
                    </a:solidFill>
                    <a:latin typeface="Arial"/>
                    <a:cs typeface="Arial"/>
                  </a:rPr>
                  <a:t>/ </a:t>
                </a:r>
                <a14:m>
                  <m:oMath xmlns:m="http://schemas.openxmlformats.org/officeDocument/2006/math">
                    <m:d>
                      <m:dPr>
                        <m:ctrlPr>
                          <a:rPr lang="en-GB" sz="2200" i="1">
                            <a:solidFill>
                              <a:srgbClr val="000000"/>
                            </a:solidFill>
                            <a:latin typeface="Cambria Math" panose="02040503050406030204" pitchFamily="18" charset="0"/>
                            <a:cs typeface="Arial"/>
                          </a:rPr>
                        </m:ctrlPr>
                      </m:dPr>
                      <m:e>
                        <m:f>
                          <m:fPr>
                            <m:ctrlPr>
                              <a:rPr lang="en-GB" sz="2200" i="1">
                                <a:solidFill>
                                  <a:srgbClr val="000000"/>
                                </a:solidFill>
                                <a:latin typeface="Cambria Math" panose="02040503050406030204" pitchFamily="18" charset="0"/>
                                <a:cs typeface="Arial"/>
                              </a:rPr>
                            </m:ctrlPr>
                          </m:fPr>
                          <m:num>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b="0" i="1" smtClean="0">
                                    <a:solidFill>
                                      <a:srgbClr val="000000"/>
                                    </a:solidFill>
                                    <a:latin typeface="Cambria Math"/>
                                    <a:cs typeface="Arial"/>
                                  </a:rPr>
                                  <m:t>2</m:t>
                                </m:r>
                              </m:sub>
                            </m:sSub>
                          </m:num>
                          <m:den>
                            <m:r>
                              <a:rPr lang="en-GB" sz="2200" i="1">
                                <a:solidFill>
                                  <a:srgbClr val="000000"/>
                                </a:solidFill>
                                <a:latin typeface="Cambria Math"/>
                                <a:cs typeface="Arial"/>
                              </a:rPr>
                              <m:t>1−</m:t>
                            </m:r>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i="1">
                                    <a:solidFill>
                                      <a:srgbClr val="000000"/>
                                    </a:solidFill>
                                    <a:latin typeface="Cambria Math"/>
                                    <a:cs typeface="Arial"/>
                                  </a:rPr>
                                  <m:t>2</m:t>
                                </m:r>
                              </m:sub>
                            </m:sSub>
                          </m:den>
                        </m:f>
                      </m:e>
                    </m:d>
                  </m:oMath>
                </a14:m>
                <a:endParaRPr lang="en-GB" sz="2200" dirty="0">
                  <a:solidFill>
                    <a:srgbClr val="000000"/>
                  </a:solidFill>
                  <a:latin typeface="Arial"/>
                  <a:cs typeface="Aria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5576" y="4077071"/>
                <a:ext cx="5976664" cy="907749"/>
              </a:xfrm>
              <a:prstGeom prst="rect">
                <a:avLst/>
              </a:prstGeom>
              <a:blipFill rotWithShape="1">
                <a:blip r:embed="rId3"/>
                <a:stretch>
                  <a:fillRect l="-12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083480" y="5304341"/>
                <a:ext cx="1944956" cy="972126"/>
              </a:xfrm>
              <a:prstGeom prst="rect">
                <a:avLst/>
              </a:prstGeom>
            </p:spPr>
            <p:txBody>
              <a:bodyPr wrap="none">
                <a:spAutoFit/>
              </a:bodyPr>
              <a:lstStyle/>
              <a:p>
                <a:pPr algn="ctr">
                  <a:lnSpc>
                    <a:spcPct val="150000"/>
                  </a:lnSpc>
                </a:pPr>
                <a:r>
                  <a:rPr lang="en-GB" sz="2200" dirty="0">
                    <a:solidFill>
                      <a:srgbClr val="000000"/>
                    </a:solidFill>
                    <a:latin typeface="Cambria Math" panose="02040503050406030204" pitchFamily="18" charset="0"/>
                    <a:ea typeface="Cambria Math" panose="02040503050406030204" pitchFamily="18" charset="0"/>
                    <a:cs typeface="Arial"/>
                  </a:rPr>
                  <a:t>OR = </a:t>
                </a:r>
                <a14:m>
                  <m:oMath xmlns:m="http://schemas.openxmlformats.org/officeDocument/2006/math">
                    <m:f>
                      <m:fPr>
                        <m:ctrlPr>
                          <a:rPr lang="en-GB" sz="2200" i="1">
                            <a:solidFill>
                              <a:srgbClr val="000000"/>
                            </a:solidFill>
                            <a:latin typeface="Cambria Math" panose="02040503050406030204" pitchFamily="18" charset="0"/>
                            <a:ea typeface="Cambria Math" panose="02040503050406030204" pitchFamily="18" charset="0"/>
                            <a:cs typeface="Arial"/>
                          </a:rPr>
                        </m:ctrlPr>
                      </m:fPr>
                      <m:num>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i="1">
                                <a:solidFill>
                                  <a:srgbClr val="000000"/>
                                </a:solidFill>
                                <a:latin typeface="Cambria Math"/>
                                <a:cs typeface="Arial"/>
                              </a:rPr>
                              <m:t>1</m:t>
                            </m:r>
                          </m:sub>
                        </m:sSub>
                        <m:r>
                          <a:rPr lang="en-GB" sz="2200" i="1" smtClean="0">
                            <a:solidFill>
                              <a:srgbClr val="000000"/>
                            </a:solidFill>
                            <a:latin typeface="Cambria Math" panose="02040503050406030204" pitchFamily="18" charset="0"/>
                            <a:ea typeface="Cambria Math" panose="02040503050406030204" pitchFamily="18" charset="0"/>
                            <a:cs typeface="Arial"/>
                          </a:rPr>
                          <m:t>∗</m:t>
                        </m:r>
                        <m:r>
                          <a:rPr lang="en-GB" sz="2200" b="0" i="1" smtClean="0">
                            <a:solidFill>
                              <a:srgbClr val="000000"/>
                            </a:solidFill>
                            <a:latin typeface="Cambria Math"/>
                            <a:ea typeface="Cambria Math" panose="02040503050406030204" pitchFamily="18" charset="0"/>
                            <a:cs typeface="Arial"/>
                          </a:rPr>
                          <m:t>(1−</m:t>
                        </m:r>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i="1">
                                <a:solidFill>
                                  <a:srgbClr val="000000"/>
                                </a:solidFill>
                                <a:latin typeface="Cambria Math"/>
                                <a:cs typeface="Arial"/>
                              </a:rPr>
                              <m:t>2</m:t>
                            </m:r>
                          </m:sub>
                        </m:sSub>
                        <m:r>
                          <a:rPr lang="en-GB" sz="2200" b="0" i="1" smtClean="0">
                            <a:solidFill>
                              <a:srgbClr val="000000"/>
                            </a:solidFill>
                            <a:latin typeface="Cambria Math"/>
                            <a:ea typeface="Cambria Math" panose="02040503050406030204" pitchFamily="18" charset="0"/>
                            <a:cs typeface="Arial"/>
                          </a:rPr>
                          <m:t>)</m:t>
                        </m:r>
                      </m:num>
                      <m:den>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i="1">
                                <a:solidFill>
                                  <a:srgbClr val="000000"/>
                                </a:solidFill>
                                <a:latin typeface="Cambria Math"/>
                                <a:cs typeface="Arial"/>
                              </a:rPr>
                              <m:t>2</m:t>
                            </m:r>
                          </m:sub>
                        </m:sSub>
                        <m:r>
                          <a:rPr lang="en-GB" sz="2200" i="1">
                            <a:solidFill>
                              <a:srgbClr val="000000"/>
                            </a:solidFill>
                            <a:latin typeface="Cambria Math" panose="02040503050406030204" pitchFamily="18" charset="0"/>
                            <a:ea typeface="Cambria Math" panose="02040503050406030204" pitchFamily="18" charset="0"/>
                            <a:cs typeface="Arial"/>
                          </a:rPr>
                          <m:t>∗</m:t>
                        </m:r>
                        <m:sSub>
                          <m:sSubPr>
                            <m:ctrlPr>
                              <a:rPr lang="en-GB" sz="2200" i="1">
                                <a:solidFill>
                                  <a:srgbClr val="000000"/>
                                </a:solidFill>
                                <a:latin typeface="Cambria Math" panose="02040503050406030204" pitchFamily="18" charset="0"/>
                                <a:ea typeface="Cambria Math" panose="02040503050406030204" pitchFamily="18" charset="0"/>
                                <a:cs typeface="Arial"/>
                              </a:rPr>
                            </m:ctrlPr>
                          </m:sSubPr>
                          <m:e>
                            <m:r>
                              <a:rPr lang="en-GB" sz="2200" b="0" i="1" smtClean="0">
                                <a:solidFill>
                                  <a:srgbClr val="000000"/>
                                </a:solidFill>
                                <a:latin typeface="Cambria Math"/>
                                <a:ea typeface="Cambria Math" panose="02040503050406030204" pitchFamily="18" charset="0"/>
                                <a:cs typeface="Arial"/>
                              </a:rPr>
                              <m:t>(1−</m:t>
                            </m:r>
                          </m:e>
                          <m:sub>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i="1">
                                    <a:solidFill>
                                      <a:srgbClr val="000000"/>
                                    </a:solidFill>
                                    <a:latin typeface="Cambria Math"/>
                                    <a:cs typeface="Arial"/>
                                  </a:rPr>
                                  <m:t>1</m:t>
                                </m:r>
                              </m:sub>
                            </m:sSub>
                            <m:r>
                              <a:rPr lang="en-GB" sz="2200" b="0" i="1" smtClean="0">
                                <a:solidFill>
                                  <a:srgbClr val="000000"/>
                                </a:solidFill>
                                <a:latin typeface="Cambria Math"/>
                                <a:ea typeface="Cambria Math" panose="02040503050406030204" pitchFamily="18" charset="0"/>
                                <a:cs typeface="Arial"/>
                              </a:rPr>
                              <m:t>)</m:t>
                            </m:r>
                          </m:sub>
                        </m:sSub>
                      </m:den>
                    </m:f>
                    <m:r>
                      <a:rPr lang="en-GB" sz="2200" i="1">
                        <a:solidFill>
                          <a:srgbClr val="000000"/>
                        </a:solidFill>
                        <a:latin typeface="Cambria Math" panose="02040503050406030204" pitchFamily="18" charset="0"/>
                        <a:ea typeface="Cambria Math" panose="02040503050406030204" pitchFamily="18" charset="0"/>
                        <a:cs typeface="Arial"/>
                      </a:rPr>
                      <m:t> </m:t>
                    </m:r>
                  </m:oMath>
                </a14:m>
                <a:endParaRPr lang="en-GB" sz="2200" dirty="0">
                  <a:solidFill>
                    <a:srgbClr val="000000"/>
                  </a:solidFill>
                  <a:latin typeface="Cambria Math" panose="02040503050406030204" pitchFamily="18" charset="0"/>
                  <a:ea typeface="Cambria Math" panose="02040503050406030204" pitchFamily="18" charset="0"/>
                  <a:cs typeface="Arial"/>
                </a:endParaRPr>
              </a:p>
            </p:txBody>
          </p:sp>
        </mc:Choice>
        <mc:Fallback xmlns="">
          <p:sp>
            <p:nvSpPr>
              <p:cNvPr id="12" name="Rectangle 11"/>
              <p:cNvSpPr>
                <a:spLocks noRot="1" noChangeAspect="1" noMove="1" noResize="1" noEditPoints="1" noAdjustHandles="1" noChangeArrowheads="1" noChangeShapeType="1" noTextEdit="1"/>
              </p:cNvSpPr>
              <p:nvPr/>
            </p:nvSpPr>
            <p:spPr>
              <a:xfrm>
                <a:off x="3083480" y="5304341"/>
                <a:ext cx="1944956" cy="972126"/>
              </a:xfrm>
              <a:prstGeom prst="rect">
                <a:avLst/>
              </a:prstGeom>
              <a:blipFill rotWithShape="1">
                <a:blip r:embed="rId4"/>
                <a:stretch>
                  <a:fillRect l="-3762"/>
                </a:stretch>
              </a:blipFill>
            </p:spPr>
            <p:txBody>
              <a:bodyPr/>
              <a:lstStyle/>
              <a:p>
                <a:r>
                  <a:rPr lang="en-GB">
                    <a:noFill/>
                  </a:rPr>
                  <a:t> </a:t>
                </a:r>
              </a:p>
            </p:txBody>
          </p:sp>
        </mc:Fallback>
      </mc:AlternateContent>
      <p:sp>
        <p:nvSpPr>
          <p:cNvPr id="14"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28194053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7668" y="4141889"/>
            <a:ext cx="6328320" cy="496996"/>
          </a:xfrm>
          <a:prstGeom prst="rect">
            <a:avLst/>
          </a:prstGeom>
          <a:noFill/>
        </p:spPr>
        <p:txBody>
          <a:bodyPr wrap="square" rtlCol="0">
            <a:spAutoFit/>
          </a:bodyPr>
          <a:lstStyle/>
          <a:p>
            <a:pPr>
              <a:lnSpc>
                <a:spcPct val="150000"/>
              </a:lnSpc>
            </a:pPr>
            <a:r>
              <a:rPr lang="en-GB" sz="2000" dirty="0">
                <a:solidFill>
                  <a:srgbClr val="000000"/>
                </a:solidFill>
                <a:latin typeface="Arial"/>
                <a:cs typeface="Arial"/>
              </a:rPr>
              <a:t>			</a:t>
            </a:r>
          </a:p>
        </p:txBody>
      </p:sp>
      <mc:AlternateContent xmlns:mc="http://schemas.openxmlformats.org/markup-compatibility/2006" xmlns:a14="http://schemas.microsoft.com/office/drawing/2010/main">
        <mc:Choice Requires="a14">
          <p:sp>
            <p:nvSpPr>
              <p:cNvPr id="6" name="Rectangle 5"/>
              <p:cNvSpPr/>
              <p:nvPr/>
            </p:nvSpPr>
            <p:spPr>
              <a:xfrm>
                <a:off x="2339752" y="3074640"/>
                <a:ext cx="3782830" cy="631648"/>
              </a:xfrm>
              <a:prstGeom prst="rect">
                <a:avLst/>
              </a:prstGeom>
            </p:spPr>
            <p:txBody>
              <a:bodyPr wrap="none">
                <a:spAutoFit/>
              </a:bodyPr>
              <a:lstStyle/>
              <a:p>
                <a:r>
                  <a:rPr lang="en-GB" sz="2200" dirty="0">
                    <a:solidFill>
                      <a:srgbClr val="000000"/>
                    </a:solidFill>
                    <a:latin typeface="Cambria Math" panose="02040503050406030204" pitchFamily="18" charset="0"/>
                    <a:ea typeface="Cambria Math" panose="02040503050406030204" pitchFamily="18" charset="0"/>
                    <a:cs typeface="Arial"/>
                  </a:rPr>
                  <a:t>OR (</a:t>
                </a:r>
                <a:r>
                  <a:rPr lang="en-GB" sz="2200" dirty="0" err="1">
                    <a:solidFill>
                      <a:srgbClr val="000000"/>
                    </a:solidFill>
                    <a:latin typeface="Cambria Math" panose="02040503050406030204" pitchFamily="18" charset="0"/>
                    <a:ea typeface="Cambria Math" panose="02040503050406030204" pitchFamily="18" charset="0"/>
                    <a:cs typeface="Arial"/>
                  </a:rPr>
                  <a:t>Anemic</a:t>
                </a:r>
                <a:r>
                  <a:rPr lang="en-GB" sz="2200" dirty="0">
                    <a:solidFill>
                      <a:srgbClr val="000000"/>
                    </a:solidFill>
                    <a:latin typeface="Cambria Math" panose="02040503050406030204" pitchFamily="18" charset="0"/>
                    <a:ea typeface="Cambria Math" panose="02040503050406030204" pitchFamily="18" charset="0"/>
                    <a:cs typeface="Arial"/>
                  </a:rPr>
                  <a:t>) </a:t>
                </a:r>
                <a:r>
                  <a:rPr lang="en-GB" sz="2200" dirty="0">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f>
                      <m:fPr>
                        <m:ctrlPr>
                          <a:rPr lang="en-GB" sz="2200" i="1" dirty="0">
                            <a:latin typeface="Cambria Math" panose="02040503050406030204" pitchFamily="18" charset="0"/>
                            <a:ea typeface="Cambria Math" panose="02040503050406030204" pitchFamily="18" charset="0"/>
                            <a:cs typeface="Arial" panose="020B0604020202020204" pitchFamily="34" charset="0"/>
                          </a:rPr>
                        </m:ctrlPr>
                      </m:fPr>
                      <m:num>
                        <m:r>
                          <a:rPr lang="en-GB" sz="2200" i="1" dirty="0">
                            <a:latin typeface="Cambria Math" panose="02040503050406030204" pitchFamily="18" charset="0"/>
                            <a:ea typeface="Cambria Math" panose="02040503050406030204" pitchFamily="18" charset="0"/>
                            <a:cs typeface="Arial" panose="020B0604020202020204" pitchFamily="34" charset="0"/>
                          </a:rPr>
                          <m:t>0.475</m:t>
                        </m:r>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r>
                              <a:rPr lang="en-GB" sz="2200" i="1" dirty="0">
                                <a:latin typeface="Cambria Math" panose="02040503050406030204" pitchFamily="18" charset="0"/>
                                <a:ea typeface="Cambria Math" panose="02040503050406030204" pitchFamily="18" charset="0"/>
                                <a:cs typeface="Arial" panose="020B0604020202020204" pitchFamily="34" charset="0"/>
                              </a:rPr>
                              <m:t>1 −0.466</m:t>
                            </m:r>
                          </m:e>
                        </m:d>
                      </m:num>
                      <m:den>
                        <m:r>
                          <a:rPr lang="en-GB" sz="2200" i="1" dirty="0">
                            <a:latin typeface="Cambria Math" panose="02040503050406030204" pitchFamily="18" charset="0"/>
                            <a:ea typeface="Cambria Math" panose="02040503050406030204" pitchFamily="18" charset="0"/>
                            <a:cs typeface="Arial" panose="020B0604020202020204" pitchFamily="34" charset="0"/>
                          </a:rPr>
                          <m:t>0.466</m:t>
                        </m:r>
                        <m:d>
                          <m:dPr>
                            <m:ctrlPr>
                              <a:rPr lang="en-GB" sz="2200" i="1" dirty="0">
                                <a:latin typeface="Cambria Math" panose="02040503050406030204" pitchFamily="18" charset="0"/>
                                <a:ea typeface="Cambria Math" panose="02040503050406030204" pitchFamily="18" charset="0"/>
                                <a:cs typeface="Arial" panose="020B0604020202020204" pitchFamily="34" charset="0"/>
                              </a:rPr>
                            </m:ctrlPr>
                          </m:dPr>
                          <m:e>
                            <m:r>
                              <a:rPr lang="en-GB" sz="2200" i="1" dirty="0">
                                <a:latin typeface="Cambria Math" panose="02040503050406030204" pitchFamily="18" charset="0"/>
                                <a:ea typeface="Cambria Math" panose="02040503050406030204" pitchFamily="18" charset="0"/>
                                <a:cs typeface="Arial" panose="020B0604020202020204" pitchFamily="34" charset="0"/>
                              </a:rPr>
                              <m:t>1 −0.475</m:t>
                            </m:r>
                          </m:e>
                        </m:d>
                        <m:r>
                          <a:rPr lang="en-GB" sz="2200" i="1" dirty="0">
                            <a:latin typeface="Cambria Math" panose="02040503050406030204" pitchFamily="18" charset="0"/>
                            <a:ea typeface="Cambria Math" panose="02040503050406030204" pitchFamily="18" charset="0"/>
                            <a:cs typeface="Arial" panose="020B0604020202020204" pitchFamily="34" charset="0"/>
                          </a:rPr>
                          <m:t> </m:t>
                        </m:r>
                      </m:den>
                    </m:f>
                  </m:oMath>
                </a14:m>
                <a:endParaRPr lang="en-GB" sz="2200" dirty="0">
                  <a:latin typeface="Cambria Math" panose="02040503050406030204" pitchFamily="18" charset="0"/>
                  <a:ea typeface="Cambria Math" panose="020405030504060302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339752" y="3074640"/>
                <a:ext cx="3782830" cy="631648"/>
              </a:xfrm>
              <a:prstGeom prst="rect">
                <a:avLst/>
              </a:prstGeom>
              <a:blipFill rotWithShape="1">
                <a:blip r:embed="rId2"/>
                <a:stretch>
                  <a:fillRect l="-20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483768" y="4390387"/>
                <a:ext cx="2608406" cy="430887"/>
              </a:xfrm>
              <a:prstGeom prst="rect">
                <a:avLst/>
              </a:prstGeom>
            </p:spPr>
            <p:txBody>
              <a:bodyPr wrap="none">
                <a:spAutoFit/>
              </a:bodyPr>
              <a:lstStyle/>
              <a:p>
                <a:r>
                  <a:rPr lang="en-GB" sz="2200" dirty="0">
                    <a:solidFill>
                      <a:srgbClr val="000000"/>
                    </a:solidFill>
                    <a:latin typeface="Cambria Math" panose="02040503050406030204" pitchFamily="18" charset="0"/>
                    <a:ea typeface="Cambria Math" panose="02040503050406030204" pitchFamily="18" charset="0"/>
                    <a:cs typeface="Arial"/>
                  </a:rPr>
                  <a:t>OR (</a:t>
                </a:r>
                <a:r>
                  <a:rPr lang="en-GB" sz="2200" dirty="0" err="1">
                    <a:solidFill>
                      <a:srgbClr val="000000"/>
                    </a:solidFill>
                    <a:latin typeface="Cambria Math" panose="02040503050406030204" pitchFamily="18" charset="0"/>
                    <a:ea typeface="Cambria Math" panose="02040503050406030204" pitchFamily="18" charset="0"/>
                    <a:cs typeface="Arial"/>
                  </a:rPr>
                  <a:t>Anemic</a:t>
                </a:r>
                <a:r>
                  <a:rPr lang="en-GB" sz="2200" dirty="0">
                    <a:solidFill>
                      <a:srgbClr val="000000"/>
                    </a:solidFill>
                    <a:latin typeface="Cambria Math" panose="02040503050406030204" pitchFamily="18" charset="0"/>
                    <a:ea typeface="Cambria Math" panose="02040503050406030204" pitchFamily="18" charset="0"/>
                    <a:cs typeface="Arial"/>
                  </a:rPr>
                  <a:t>) </a:t>
                </a:r>
                <a:r>
                  <a:rPr lang="en-GB" sz="2200" dirty="0">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r>
                      <a:rPr lang="en-GB" sz="2200" b="0" i="1" dirty="0" smtClean="0">
                        <a:latin typeface="Cambria Math"/>
                        <a:ea typeface="Cambria Math" panose="02040503050406030204" pitchFamily="18" charset="0"/>
                        <a:cs typeface="Arial" panose="020B0604020202020204" pitchFamily="34" charset="0"/>
                      </a:rPr>
                      <m:t>1.04</m:t>
                    </m:r>
                  </m:oMath>
                </a14:m>
                <a:endParaRPr lang="en-GB" sz="2200" dirty="0">
                  <a:latin typeface="Cambria Math" panose="02040503050406030204" pitchFamily="18" charset="0"/>
                  <a:ea typeface="Cambria Math" panose="020405030504060302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483768" y="4390387"/>
                <a:ext cx="2608406" cy="430887"/>
              </a:xfrm>
              <a:prstGeom prst="rect">
                <a:avLst/>
              </a:prstGeom>
              <a:blipFill rotWithShape="1">
                <a:blip r:embed="rId3"/>
                <a:stretch>
                  <a:fillRect l="-2804" t="-8451" b="-267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99792" y="1484784"/>
                <a:ext cx="1944956" cy="972126"/>
              </a:xfrm>
              <a:prstGeom prst="rect">
                <a:avLst/>
              </a:prstGeom>
            </p:spPr>
            <p:txBody>
              <a:bodyPr wrap="none">
                <a:spAutoFit/>
              </a:bodyPr>
              <a:lstStyle/>
              <a:p>
                <a:pPr algn="ctr">
                  <a:lnSpc>
                    <a:spcPct val="150000"/>
                  </a:lnSpc>
                </a:pPr>
                <a:r>
                  <a:rPr lang="en-GB" sz="2200" dirty="0">
                    <a:solidFill>
                      <a:srgbClr val="000000"/>
                    </a:solidFill>
                    <a:latin typeface="Cambria Math" panose="02040503050406030204" pitchFamily="18" charset="0"/>
                    <a:ea typeface="Cambria Math" panose="02040503050406030204" pitchFamily="18" charset="0"/>
                    <a:cs typeface="Arial"/>
                  </a:rPr>
                  <a:t>OR = </a:t>
                </a:r>
                <a14:m>
                  <m:oMath xmlns:m="http://schemas.openxmlformats.org/officeDocument/2006/math">
                    <m:f>
                      <m:fPr>
                        <m:ctrlPr>
                          <a:rPr lang="en-GB" sz="2200" i="1">
                            <a:solidFill>
                              <a:srgbClr val="000000"/>
                            </a:solidFill>
                            <a:latin typeface="Cambria Math" panose="02040503050406030204" pitchFamily="18" charset="0"/>
                            <a:ea typeface="Cambria Math" panose="02040503050406030204" pitchFamily="18" charset="0"/>
                            <a:cs typeface="Arial"/>
                          </a:rPr>
                        </m:ctrlPr>
                      </m:fPr>
                      <m:num>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i="1">
                                <a:solidFill>
                                  <a:srgbClr val="000000"/>
                                </a:solidFill>
                                <a:latin typeface="Cambria Math"/>
                                <a:cs typeface="Arial"/>
                              </a:rPr>
                              <m:t>1</m:t>
                            </m:r>
                          </m:sub>
                        </m:sSub>
                        <m:r>
                          <a:rPr lang="en-GB" sz="2200" i="1" smtClean="0">
                            <a:solidFill>
                              <a:srgbClr val="000000"/>
                            </a:solidFill>
                            <a:latin typeface="Cambria Math" panose="02040503050406030204" pitchFamily="18" charset="0"/>
                            <a:ea typeface="Cambria Math" panose="02040503050406030204" pitchFamily="18" charset="0"/>
                            <a:cs typeface="Arial"/>
                          </a:rPr>
                          <m:t>∗</m:t>
                        </m:r>
                        <m:r>
                          <a:rPr lang="en-GB" sz="2200" b="0" i="1" smtClean="0">
                            <a:solidFill>
                              <a:srgbClr val="000000"/>
                            </a:solidFill>
                            <a:latin typeface="Cambria Math"/>
                            <a:ea typeface="Cambria Math" panose="02040503050406030204" pitchFamily="18" charset="0"/>
                            <a:cs typeface="Arial"/>
                          </a:rPr>
                          <m:t>(1−</m:t>
                        </m:r>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i="1">
                                <a:solidFill>
                                  <a:srgbClr val="000000"/>
                                </a:solidFill>
                                <a:latin typeface="Cambria Math"/>
                                <a:cs typeface="Arial"/>
                              </a:rPr>
                              <m:t>2</m:t>
                            </m:r>
                          </m:sub>
                        </m:sSub>
                        <m:r>
                          <a:rPr lang="en-GB" sz="2200" b="0" i="1" smtClean="0">
                            <a:solidFill>
                              <a:srgbClr val="000000"/>
                            </a:solidFill>
                            <a:latin typeface="Cambria Math"/>
                            <a:ea typeface="Cambria Math" panose="02040503050406030204" pitchFamily="18" charset="0"/>
                            <a:cs typeface="Arial"/>
                          </a:rPr>
                          <m:t>)</m:t>
                        </m:r>
                      </m:num>
                      <m:den>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i="1">
                                <a:solidFill>
                                  <a:srgbClr val="000000"/>
                                </a:solidFill>
                                <a:latin typeface="Cambria Math"/>
                                <a:cs typeface="Arial"/>
                              </a:rPr>
                              <m:t>2</m:t>
                            </m:r>
                          </m:sub>
                        </m:sSub>
                        <m:r>
                          <a:rPr lang="en-GB" sz="2200" i="1">
                            <a:solidFill>
                              <a:srgbClr val="000000"/>
                            </a:solidFill>
                            <a:latin typeface="Cambria Math" panose="02040503050406030204" pitchFamily="18" charset="0"/>
                            <a:ea typeface="Cambria Math" panose="02040503050406030204" pitchFamily="18" charset="0"/>
                            <a:cs typeface="Arial"/>
                          </a:rPr>
                          <m:t>∗</m:t>
                        </m:r>
                        <m:sSub>
                          <m:sSubPr>
                            <m:ctrlPr>
                              <a:rPr lang="en-GB" sz="2200" i="1">
                                <a:solidFill>
                                  <a:srgbClr val="000000"/>
                                </a:solidFill>
                                <a:latin typeface="Cambria Math" panose="02040503050406030204" pitchFamily="18" charset="0"/>
                                <a:ea typeface="Cambria Math" panose="02040503050406030204" pitchFamily="18" charset="0"/>
                                <a:cs typeface="Arial"/>
                              </a:rPr>
                            </m:ctrlPr>
                          </m:sSubPr>
                          <m:e>
                            <m:r>
                              <a:rPr lang="en-GB" sz="2200" b="0" i="1" smtClean="0">
                                <a:solidFill>
                                  <a:srgbClr val="000000"/>
                                </a:solidFill>
                                <a:latin typeface="Cambria Math"/>
                                <a:ea typeface="Cambria Math" panose="02040503050406030204" pitchFamily="18" charset="0"/>
                                <a:cs typeface="Arial"/>
                              </a:rPr>
                              <m:t>(1−</m:t>
                            </m:r>
                          </m:e>
                          <m:sub>
                            <m:sSub>
                              <m:sSubPr>
                                <m:ctrlPr>
                                  <a:rPr lang="en-GB" sz="2200" i="1">
                                    <a:solidFill>
                                      <a:srgbClr val="000000"/>
                                    </a:solidFill>
                                    <a:latin typeface="Cambria Math" panose="02040503050406030204" pitchFamily="18" charset="0"/>
                                    <a:cs typeface="Arial"/>
                                  </a:rPr>
                                </m:ctrlPr>
                              </m:sSubPr>
                              <m:e>
                                <m:acc>
                                  <m:accPr>
                                    <m:chr m:val="̂"/>
                                    <m:ctrlPr>
                                      <a:rPr lang="en-GB" sz="2200" i="1">
                                        <a:solidFill>
                                          <a:srgbClr val="000000"/>
                                        </a:solidFill>
                                        <a:latin typeface="Cambria Math" panose="02040503050406030204" pitchFamily="18" charset="0"/>
                                        <a:cs typeface="Arial"/>
                                      </a:rPr>
                                    </m:ctrlPr>
                                  </m:accPr>
                                  <m:e>
                                    <m:r>
                                      <a:rPr lang="en-GB" sz="2200" i="1">
                                        <a:solidFill>
                                          <a:srgbClr val="000000"/>
                                        </a:solidFill>
                                        <a:latin typeface="Cambria Math"/>
                                        <a:cs typeface="Arial"/>
                                      </a:rPr>
                                      <m:t>𝑝</m:t>
                                    </m:r>
                                  </m:e>
                                </m:acc>
                              </m:e>
                              <m:sub>
                                <m:r>
                                  <a:rPr lang="en-GB" sz="2200" i="1">
                                    <a:solidFill>
                                      <a:srgbClr val="000000"/>
                                    </a:solidFill>
                                    <a:latin typeface="Cambria Math"/>
                                    <a:cs typeface="Arial"/>
                                  </a:rPr>
                                  <m:t>1</m:t>
                                </m:r>
                              </m:sub>
                            </m:sSub>
                            <m:r>
                              <a:rPr lang="en-GB" sz="2200" b="0" i="1" smtClean="0">
                                <a:solidFill>
                                  <a:srgbClr val="000000"/>
                                </a:solidFill>
                                <a:latin typeface="Cambria Math"/>
                                <a:ea typeface="Cambria Math" panose="02040503050406030204" pitchFamily="18" charset="0"/>
                                <a:cs typeface="Arial"/>
                              </a:rPr>
                              <m:t>)</m:t>
                            </m:r>
                          </m:sub>
                        </m:sSub>
                      </m:den>
                    </m:f>
                    <m:r>
                      <a:rPr lang="en-GB" sz="2200" i="1">
                        <a:solidFill>
                          <a:srgbClr val="000000"/>
                        </a:solidFill>
                        <a:latin typeface="Cambria Math" panose="02040503050406030204" pitchFamily="18" charset="0"/>
                        <a:ea typeface="Cambria Math" panose="02040503050406030204" pitchFamily="18" charset="0"/>
                        <a:cs typeface="Arial"/>
                      </a:rPr>
                      <m:t> </m:t>
                    </m:r>
                  </m:oMath>
                </a14:m>
                <a:endParaRPr lang="en-GB" sz="2200" dirty="0">
                  <a:solidFill>
                    <a:srgbClr val="000000"/>
                  </a:solidFill>
                  <a:latin typeface="Cambria Math" panose="02040503050406030204" pitchFamily="18" charset="0"/>
                  <a:ea typeface="Cambria Math" panose="02040503050406030204" pitchFamily="18" charset="0"/>
                  <a:cs typeface="Arial"/>
                </a:endParaRPr>
              </a:p>
            </p:txBody>
          </p:sp>
        </mc:Choice>
        <mc:Fallback xmlns="">
          <p:sp>
            <p:nvSpPr>
              <p:cNvPr id="7" name="Rectangle 6"/>
              <p:cNvSpPr>
                <a:spLocks noRot="1" noChangeAspect="1" noMove="1" noResize="1" noEditPoints="1" noAdjustHandles="1" noChangeArrowheads="1" noChangeShapeType="1" noTextEdit="1"/>
              </p:cNvSpPr>
              <p:nvPr/>
            </p:nvSpPr>
            <p:spPr>
              <a:xfrm>
                <a:off x="2699792" y="1484784"/>
                <a:ext cx="1944956" cy="972126"/>
              </a:xfrm>
              <a:prstGeom prst="rect">
                <a:avLst/>
              </a:prstGeom>
              <a:blipFill rotWithShape="1">
                <a:blip r:embed="rId5"/>
                <a:stretch>
                  <a:fillRect l="-3762"/>
                </a:stretch>
              </a:blipFill>
            </p:spPr>
            <p:txBody>
              <a:bodyPr/>
              <a:lstStyle/>
              <a:p>
                <a:r>
                  <a:rPr lang="en-GB">
                    <a:noFill/>
                  </a:rPr>
                  <a:t> </a:t>
                </a:r>
              </a:p>
            </p:txBody>
          </p:sp>
        </mc:Fallback>
      </mc:AlternateContent>
      <p:sp>
        <p:nvSpPr>
          <p:cNvPr id="10" name="Date Placeholder 2"/>
          <p:cNvSpPr>
            <a:spLocks noGrp="1"/>
          </p:cNvSpPr>
          <p:nvPr>
            <p:ph type="dt" sz="half" idx="10"/>
          </p:nvPr>
        </p:nvSpPr>
        <p:spPr/>
        <p:txBody>
          <a:bodyPr/>
          <a:lstStyle/>
          <a:p>
            <a:endParaRPr lang="en-GB" dirty="0"/>
          </a:p>
        </p:txBody>
      </p:sp>
      <p:sp>
        <p:nvSpPr>
          <p:cNvPr id="8" name="Slide Number Placeholder 1"/>
          <p:cNvSpPr>
            <a:spLocks noGrp="1"/>
          </p:cNvSpPr>
          <p:nvPr>
            <p:ph type="sldNum" sz="quarter" idx="12"/>
          </p:nvPr>
        </p:nvSpPr>
        <p:spPr/>
        <p:txBody>
          <a:bodyPr/>
          <a:lstStyle/>
          <a:p>
            <a:fld id="{027F8F33-E833-410C-86D4-1EA22AEB9AFA}" type="slidenum">
              <a:rPr lang="en-GB" smtClean="0">
                <a:solidFill>
                  <a:schemeClr val="tx2"/>
                </a:solidFill>
              </a:rPr>
              <a:t>81</a:t>
            </a:fld>
            <a:endParaRPr lang="en-GB" dirty="0">
              <a:solidFill>
                <a:schemeClr val="tx2"/>
              </a:solidFill>
            </a:endParaRPr>
          </a:p>
        </p:txBody>
      </p:sp>
      <p:sp>
        <p:nvSpPr>
          <p:cNvPr id="13"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21089815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1700238"/>
            <a:ext cx="4392488" cy="430887"/>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GB" sz="2200" dirty="0">
                <a:latin typeface="Arial"/>
                <a:cs typeface="Arial"/>
              </a:rPr>
              <a:t>Hypothesis Testing</a:t>
            </a:r>
          </a:p>
        </p:txBody>
      </p:sp>
      <p:sp>
        <p:nvSpPr>
          <p:cNvPr id="8" name="TextBox 7"/>
          <p:cNvSpPr txBox="1"/>
          <p:nvPr/>
        </p:nvSpPr>
        <p:spPr>
          <a:xfrm>
            <a:off x="827584" y="2405350"/>
            <a:ext cx="7920880" cy="263149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GB" sz="2200" dirty="0">
                <a:solidFill>
                  <a:srgbClr val="000000"/>
                </a:solidFill>
                <a:latin typeface="Arial"/>
                <a:cs typeface="Arial"/>
              </a:rPr>
              <a:t>Similar to  relative risk (RR), hypothesis testing for Odds Ratio (OR) is difficult on its original scale. </a:t>
            </a:r>
          </a:p>
          <a:p>
            <a:pPr marL="285750" indent="-285750" algn="just">
              <a:lnSpc>
                <a:spcPct val="150000"/>
              </a:lnSpc>
              <a:buFont typeface="Arial" panose="020B0604020202020204" pitchFamily="34" charset="0"/>
              <a:buChar char="•"/>
            </a:pPr>
            <a:endParaRPr lang="en-GB" sz="2200" dirty="0">
              <a:solidFill>
                <a:srgbClr val="000000"/>
              </a:solidFill>
              <a:latin typeface="Arial"/>
              <a:cs typeface="Arial"/>
            </a:endParaRPr>
          </a:p>
          <a:p>
            <a:pPr marL="342900" indent="-342900" algn="just">
              <a:lnSpc>
                <a:spcPct val="150000"/>
              </a:lnSpc>
              <a:buFont typeface="Wingdings" panose="05000000000000000000" pitchFamily="2" charset="2"/>
              <a:buChar char="Ø"/>
            </a:pPr>
            <a:r>
              <a:rPr lang="en-GB" sz="2200" dirty="0">
                <a:solidFill>
                  <a:srgbClr val="000000"/>
                </a:solidFill>
                <a:latin typeface="Arial"/>
                <a:cs typeface="Arial"/>
              </a:rPr>
              <a:t>Instead the hypothesis testing is often performed on log scale.</a:t>
            </a:r>
          </a:p>
        </p:txBody>
      </p:sp>
      <p:sp>
        <p:nvSpPr>
          <p:cNvPr id="6" name="Date Placeholder 2"/>
          <p:cNvSpPr>
            <a:spLocks noGrp="1"/>
          </p:cNvSpPr>
          <p:nvPr>
            <p:ph type="dt" sz="half" idx="10"/>
          </p:nvPr>
        </p:nvSpPr>
        <p:spPr/>
        <p:txBody>
          <a:bodyPr/>
          <a:lstStyle/>
          <a:p>
            <a:endParaRPr lang="en-GB" dirty="0"/>
          </a:p>
        </p:txBody>
      </p:sp>
      <p:sp>
        <p:nvSpPr>
          <p:cNvPr id="5" name="Slide Number Placeholder 1"/>
          <p:cNvSpPr>
            <a:spLocks noGrp="1"/>
          </p:cNvSpPr>
          <p:nvPr>
            <p:ph type="sldNum" sz="quarter" idx="12"/>
          </p:nvPr>
        </p:nvSpPr>
        <p:spPr/>
        <p:txBody>
          <a:bodyPr/>
          <a:lstStyle/>
          <a:p>
            <a:fld id="{027F8F33-E833-410C-86D4-1EA22AEB9AFA}" type="slidenum">
              <a:rPr lang="en-GB" smtClean="0">
                <a:solidFill>
                  <a:schemeClr val="tx2"/>
                </a:solidFill>
              </a:rPr>
              <a:t>82</a:t>
            </a:fld>
            <a:endParaRPr lang="en-GB" dirty="0">
              <a:solidFill>
                <a:schemeClr val="tx2"/>
              </a:solidFill>
            </a:endParaRPr>
          </a:p>
        </p:txBody>
      </p:sp>
      <p:sp>
        <p:nvSpPr>
          <p:cNvPr id="9"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340679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1534345"/>
            <a:ext cx="2880320" cy="430887"/>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GB" sz="2200" dirty="0">
                <a:latin typeface="Arial"/>
                <a:cs typeface="Arial"/>
              </a:rPr>
              <a:t>Hypothesis Testing</a:t>
            </a:r>
          </a:p>
        </p:txBody>
      </p:sp>
      <mc:AlternateContent xmlns:mc="http://schemas.openxmlformats.org/markup-compatibility/2006" xmlns:a14="http://schemas.microsoft.com/office/drawing/2010/main">
        <mc:Choice Requires="a14">
          <p:sp>
            <p:nvSpPr>
              <p:cNvPr id="8" name="TextBox 7"/>
              <p:cNvSpPr txBox="1"/>
              <p:nvPr/>
            </p:nvSpPr>
            <p:spPr>
              <a:xfrm>
                <a:off x="827584" y="2276872"/>
                <a:ext cx="7560840" cy="66223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14:m>
                  <m:oMath xmlns:m="http://schemas.openxmlformats.org/officeDocument/2006/math">
                    <m:r>
                      <a:rPr lang="en-GB" sz="2200" b="0" i="1" dirty="0" smtClean="0">
                        <a:solidFill>
                          <a:srgbClr val="000000"/>
                        </a:solidFill>
                        <a:latin typeface="Cambria Math"/>
                        <a:cs typeface="Arial"/>
                      </a:rPr>
                      <m:t>𝑙𝑜𝑔</m:t>
                    </m:r>
                    <m:r>
                      <a:rPr lang="en-GB" sz="2200" i="1" dirty="0" smtClean="0">
                        <a:solidFill>
                          <a:srgbClr val="000000"/>
                        </a:solidFill>
                        <a:latin typeface="Cambria Math"/>
                        <a:cs typeface="Arial"/>
                      </a:rPr>
                      <m:t>(</m:t>
                    </m:r>
                    <m:r>
                      <a:rPr lang="en-GB" sz="2200" i="1" dirty="0" smtClean="0">
                        <a:solidFill>
                          <a:srgbClr val="000000"/>
                        </a:solidFill>
                        <a:latin typeface="Cambria Math"/>
                        <a:cs typeface="Arial"/>
                      </a:rPr>
                      <m:t>𝑂𝑅</m:t>
                    </m:r>
                    <m:r>
                      <a:rPr lang="en-GB" sz="2200" i="1" dirty="0" smtClean="0">
                        <a:solidFill>
                          <a:srgbClr val="000000"/>
                        </a:solidFill>
                        <a:latin typeface="Cambria Math"/>
                        <a:cs typeface="Arial"/>
                      </a:rPr>
                      <m:t>) = </m:t>
                    </m:r>
                    <m:r>
                      <m:rPr>
                        <m:sty m:val="p"/>
                      </m:rPr>
                      <a:rPr lang="en-GB" sz="2200" i="1" dirty="0" smtClean="0">
                        <a:solidFill>
                          <a:srgbClr val="000000"/>
                        </a:solidFill>
                        <a:latin typeface="Cambria Math"/>
                        <a:cs typeface="Arial"/>
                      </a:rPr>
                      <m:t>log</m:t>
                    </m:r>
                    <m:r>
                      <a:rPr lang="en-GB" sz="2200" i="1" dirty="0" smtClean="0">
                        <a:solidFill>
                          <a:srgbClr val="000000"/>
                        </a:solidFill>
                        <a:latin typeface="Cambria Math"/>
                        <a:cs typeface="Arial"/>
                      </a:rPr>
                      <m:t>⁡(</m:t>
                    </m:r>
                    <m:r>
                      <a:rPr lang="en-GB" sz="2200" i="1" dirty="0" smtClean="0">
                        <a:solidFill>
                          <a:srgbClr val="000000"/>
                        </a:solidFill>
                        <a:latin typeface="Cambria Math"/>
                        <a:cs typeface="Arial"/>
                      </a:rPr>
                      <m:t>𝑝</m:t>
                    </m:r>
                    <m:r>
                      <a:rPr lang="en-GB" sz="2200" i="1" dirty="0" smtClean="0">
                        <a:solidFill>
                          <a:srgbClr val="000000"/>
                        </a:solidFill>
                        <a:latin typeface="Cambria Math"/>
                        <a:cs typeface="Arial"/>
                      </a:rPr>
                      <m:t>1/1−</m:t>
                    </m:r>
                    <m:r>
                      <a:rPr lang="en-GB" sz="2200" i="1" dirty="0" smtClean="0">
                        <a:solidFill>
                          <a:srgbClr val="000000"/>
                        </a:solidFill>
                        <a:latin typeface="Cambria Math"/>
                        <a:cs typeface="Arial"/>
                      </a:rPr>
                      <m:t>𝑝</m:t>
                    </m:r>
                    <m:r>
                      <a:rPr lang="en-GB" sz="2200" i="1" dirty="0" smtClean="0">
                        <a:solidFill>
                          <a:srgbClr val="000000"/>
                        </a:solidFill>
                        <a:latin typeface="Cambria Math"/>
                        <a:cs typeface="Arial"/>
                      </a:rPr>
                      <m:t>1) – </m:t>
                    </m:r>
                    <m:r>
                      <m:rPr>
                        <m:sty m:val="p"/>
                      </m:rPr>
                      <a:rPr lang="en-GB" sz="2200" i="1" dirty="0" smtClean="0">
                        <a:solidFill>
                          <a:srgbClr val="000000"/>
                        </a:solidFill>
                        <a:latin typeface="Cambria Math"/>
                        <a:cs typeface="Arial"/>
                      </a:rPr>
                      <m:t>log</m:t>
                    </m:r>
                    <m:r>
                      <a:rPr lang="en-GB" sz="2200" i="1" dirty="0" smtClean="0">
                        <a:solidFill>
                          <a:srgbClr val="000000"/>
                        </a:solidFill>
                        <a:latin typeface="Cambria Math"/>
                        <a:cs typeface="Arial"/>
                      </a:rPr>
                      <m:t>⁡(</m:t>
                    </m:r>
                    <m:r>
                      <a:rPr lang="en-GB" sz="2200" i="1" dirty="0" smtClean="0">
                        <a:solidFill>
                          <a:srgbClr val="000000"/>
                        </a:solidFill>
                        <a:latin typeface="Cambria Math"/>
                        <a:cs typeface="Arial"/>
                      </a:rPr>
                      <m:t>𝑝</m:t>
                    </m:r>
                    <m:r>
                      <a:rPr lang="en-GB" sz="2200" i="1" dirty="0" smtClean="0">
                        <a:solidFill>
                          <a:srgbClr val="000000"/>
                        </a:solidFill>
                        <a:latin typeface="Cambria Math"/>
                        <a:cs typeface="Arial"/>
                      </a:rPr>
                      <m:t>2/1−</m:t>
                    </m:r>
                    <m:r>
                      <a:rPr lang="en-GB" sz="2200" i="1" dirty="0" smtClean="0">
                        <a:solidFill>
                          <a:srgbClr val="000000"/>
                        </a:solidFill>
                        <a:latin typeface="Cambria Math"/>
                        <a:cs typeface="Arial"/>
                      </a:rPr>
                      <m:t>𝑝</m:t>
                    </m:r>
                    <m:r>
                      <a:rPr lang="en-GB" sz="2200" i="1" dirty="0" smtClean="0">
                        <a:solidFill>
                          <a:srgbClr val="000000"/>
                        </a:solidFill>
                        <a:latin typeface="Cambria Math"/>
                        <a:cs typeface="Arial"/>
                      </a:rPr>
                      <m:t>2)</m:t>
                    </m:r>
                  </m:oMath>
                </a14:m>
                <a:endParaRPr lang="en-GB" sz="2200" dirty="0">
                  <a:solidFill>
                    <a:srgbClr val="000000"/>
                  </a:solidFill>
                  <a:latin typeface="Arial"/>
                  <a:cs typeface="Aria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27584" y="2276872"/>
                <a:ext cx="7560840" cy="662233"/>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27584" y="3173452"/>
                <a:ext cx="7560840" cy="58394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14:m>
                  <m:oMath xmlns:m="http://schemas.openxmlformats.org/officeDocument/2006/math">
                    <m:r>
                      <a:rPr lang="en-GB" sz="2200" b="0" i="1" dirty="0" smtClean="0">
                        <a:solidFill>
                          <a:srgbClr val="000000"/>
                        </a:solidFill>
                        <a:latin typeface="Cambria Math"/>
                        <a:cs typeface="Arial"/>
                      </a:rPr>
                      <m:t>𝑙𝑜𝑔</m:t>
                    </m:r>
                    <m:r>
                      <a:rPr lang="en-GB" sz="2200" i="1" dirty="0" smtClean="0">
                        <a:solidFill>
                          <a:srgbClr val="000000"/>
                        </a:solidFill>
                        <a:latin typeface="Cambria Math"/>
                        <a:cs typeface="Arial"/>
                      </a:rPr>
                      <m:t>(</m:t>
                    </m:r>
                    <m:r>
                      <a:rPr lang="en-GB" sz="2200" i="1" dirty="0" smtClean="0">
                        <a:solidFill>
                          <a:srgbClr val="000000"/>
                        </a:solidFill>
                        <a:latin typeface="Cambria Math"/>
                        <a:cs typeface="Arial"/>
                      </a:rPr>
                      <m:t>𝑂𝑅</m:t>
                    </m:r>
                    <m:r>
                      <a:rPr lang="en-GB" sz="2200" i="1" dirty="0" smtClean="0">
                        <a:solidFill>
                          <a:srgbClr val="000000"/>
                        </a:solidFill>
                        <a:latin typeface="Cambria Math"/>
                        <a:cs typeface="Arial"/>
                      </a:rPr>
                      <m:t>) = </m:t>
                    </m:r>
                    <m:r>
                      <a:rPr lang="en-GB" sz="2200" i="1" dirty="0" smtClean="0">
                        <a:solidFill>
                          <a:srgbClr val="000000"/>
                        </a:solidFill>
                        <a:latin typeface="Cambria Math"/>
                        <a:cs typeface="Arial"/>
                      </a:rPr>
                      <m:t>𝑙𝑜𝑔𝑖𝑡</m:t>
                    </m:r>
                    <m:r>
                      <a:rPr lang="en-GB" sz="2200" i="1" dirty="0" smtClean="0">
                        <a:solidFill>
                          <a:srgbClr val="000000"/>
                        </a:solidFill>
                        <a:latin typeface="Cambria Math"/>
                        <a:cs typeface="Arial"/>
                      </a:rPr>
                      <m:t>(</m:t>
                    </m:r>
                    <m:r>
                      <a:rPr lang="en-GB" sz="2200" i="1" dirty="0" smtClean="0">
                        <a:solidFill>
                          <a:srgbClr val="000000"/>
                        </a:solidFill>
                        <a:latin typeface="Cambria Math"/>
                        <a:cs typeface="Arial"/>
                      </a:rPr>
                      <m:t>𝑝</m:t>
                    </m:r>
                    <m:r>
                      <a:rPr lang="en-GB" sz="2200" i="1" dirty="0" smtClean="0">
                        <a:solidFill>
                          <a:srgbClr val="000000"/>
                        </a:solidFill>
                        <a:latin typeface="Cambria Math"/>
                        <a:cs typeface="Arial"/>
                      </a:rPr>
                      <m:t>1) – </m:t>
                    </m:r>
                    <m:r>
                      <a:rPr lang="en-GB" sz="2200" i="1" dirty="0" smtClean="0">
                        <a:solidFill>
                          <a:srgbClr val="000000"/>
                        </a:solidFill>
                        <a:latin typeface="Cambria Math"/>
                        <a:cs typeface="Arial"/>
                      </a:rPr>
                      <m:t>𝑙𝑜𝑔𝑖𝑡</m:t>
                    </m:r>
                    <m:r>
                      <a:rPr lang="en-GB" sz="2200" i="1" dirty="0" smtClean="0">
                        <a:solidFill>
                          <a:srgbClr val="000000"/>
                        </a:solidFill>
                        <a:latin typeface="Cambria Math"/>
                        <a:cs typeface="Arial"/>
                      </a:rPr>
                      <m:t>(</m:t>
                    </m:r>
                    <m:r>
                      <a:rPr lang="en-GB" sz="2200" i="1" dirty="0" smtClean="0">
                        <a:solidFill>
                          <a:srgbClr val="000000"/>
                        </a:solidFill>
                        <a:latin typeface="Cambria Math"/>
                        <a:cs typeface="Arial"/>
                      </a:rPr>
                      <m:t>𝑝</m:t>
                    </m:r>
                    <m:r>
                      <a:rPr lang="en-GB" sz="2200" i="1" dirty="0" smtClean="0">
                        <a:solidFill>
                          <a:srgbClr val="000000"/>
                        </a:solidFill>
                        <a:latin typeface="Cambria Math"/>
                        <a:cs typeface="Arial"/>
                      </a:rPr>
                      <m:t>2)</m:t>
                    </m:r>
                  </m:oMath>
                </a14:m>
                <a:endParaRPr lang="en-GB" sz="2200" dirty="0">
                  <a:solidFill>
                    <a:srgbClr val="000000"/>
                  </a:solidFill>
                  <a:latin typeface="Arial"/>
                  <a:cs typeface="Aria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27584" y="3173452"/>
                <a:ext cx="7560840" cy="583942"/>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40396" y="4149080"/>
                <a:ext cx="7908068" cy="1615827"/>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GB" sz="2200" dirty="0">
                    <a:solidFill>
                      <a:srgbClr val="000000"/>
                    </a:solidFill>
                    <a:latin typeface="Arial"/>
                    <a:cs typeface="Arial"/>
                  </a:rPr>
                  <a:t>Logit is used to transform odds of an event from a bounded range of </a:t>
                </a:r>
                <a14:m>
                  <m:oMath xmlns:m="http://schemas.openxmlformats.org/officeDocument/2006/math">
                    <m:r>
                      <a:rPr lang="en-GB" sz="2200" i="1" dirty="0" smtClean="0">
                        <a:solidFill>
                          <a:srgbClr val="000000"/>
                        </a:solidFill>
                        <a:latin typeface="Cambria Math"/>
                        <a:cs typeface="Arial"/>
                      </a:rPr>
                      <m:t>0 </m:t>
                    </m:r>
                    <m:r>
                      <a:rPr lang="en-GB" sz="2200" i="1" dirty="0" smtClean="0">
                        <a:solidFill>
                          <a:srgbClr val="000000"/>
                        </a:solidFill>
                        <a:latin typeface="Cambria Math"/>
                        <a:cs typeface="Arial"/>
                      </a:rPr>
                      <m:t>𝑡𝑜</m:t>
                    </m:r>
                    <m:r>
                      <a:rPr lang="en-GB" sz="2200" i="1" dirty="0" smtClean="0">
                        <a:solidFill>
                          <a:srgbClr val="000000"/>
                        </a:solidFill>
                        <a:latin typeface="Cambria Math"/>
                        <a:cs typeface="Arial"/>
                      </a:rPr>
                      <m:t> 1</m:t>
                    </m:r>
                  </m:oMath>
                </a14:m>
                <a:r>
                  <a:rPr lang="en-GB" sz="2200" dirty="0">
                    <a:solidFill>
                      <a:srgbClr val="000000"/>
                    </a:solidFill>
                    <a:latin typeface="Arial"/>
                    <a:cs typeface="Arial"/>
                  </a:rPr>
                  <a:t> to a continuous scale that can take negative and positive values</a:t>
                </a:r>
              </a:p>
            </p:txBody>
          </p:sp>
        </mc:Choice>
        <mc:Fallback xmlns="">
          <p:sp>
            <p:nvSpPr>
              <p:cNvPr id="9" name="TextBox 8"/>
              <p:cNvSpPr txBox="1">
                <a:spLocks noRot="1" noChangeAspect="1" noMove="1" noResize="1" noEditPoints="1" noAdjustHandles="1" noChangeArrowheads="1" noChangeShapeType="1" noTextEdit="1"/>
              </p:cNvSpPr>
              <p:nvPr/>
            </p:nvSpPr>
            <p:spPr>
              <a:xfrm>
                <a:off x="840396" y="4149080"/>
                <a:ext cx="7908068" cy="1615827"/>
              </a:xfrm>
              <a:prstGeom prst="rect">
                <a:avLst/>
              </a:prstGeom>
              <a:blipFill rotWithShape="1">
                <a:blip r:embed="rId4"/>
                <a:stretch>
                  <a:fillRect l="-925" r="-1002" b="-3019"/>
                </a:stretch>
              </a:blipFill>
            </p:spPr>
            <p:txBody>
              <a:bodyPr/>
              <a:lstStyle/>
              <a:p>
                <a:r>
                  <a:rPr lang="en-GB">
                    <a:noFill/>
                  </a:rPr>
                  <a:t> </a:t>
                </a:r>
              </a:p>
            </p:txBody>
          </p:sp>
        </mc:Fallback>
      </mc:AlternateContent>
      <p:sp>
        <p:nvSpPr>
          <p:cNvPr id="12" name="Date Placeholder 2"/>
          <p:cNvSpPr>
            <a:spLocks noGrp="1"/>
          </p:cNvSpPr>
          <p:nvPr>
            <p:ph type="dt" sz="half" idx="10"/>
          </p:nvPr>
        </p:nvSpPr>
        <p:spPr/>
        <p:txBody>
          <a:bodyPr/>
          <a:lstStyle/>
          <a:p>
            <a:endParaRPr lang="en-GB" dirty="0"/>
          </a:p>
        </p:txBody>
      </p:sp>
      <p:sp>
        <p:nvSpPr>
          <p:cNvPr id="10" name="Slide Number Placeholder 1"/>
          <p:cNvSpPr>
            <a:spLocks noGrp="1"/>
          </p:cNvSpPr>
          <p:nvPr>
            <p:ph type="sldNum" sz="quarter" idx="12"/>
          </p:nvPr>
        </p:nvSpPr>
        <p:spPr/>
        <p:txBody>
          <a:bodyPr/>
          <a:lstStyle/>
          <a:p>
            <a:fld id="{027F8F33-E833-410C-86D4-1EA22AEB9AFA}" type="slidenum">
              <a:rPr lang="en-GB" smtClean="0">
                <a:solidFill>
                  <a:schemeClr val="tx2"/>
                </a:solidFill>
              </a:rPr>
              <a:t>83</a:t>
            </a:fld>
            <a:endParaRPr lang="en-GB" dirty="0">
              <a:solidFill>
                <a:schemeClr val="tx2"/>
              </a:solidFill>
            </a:endParaRPr>
          </a:p>
        </p:txBody>
      </p:sp>
      <p:sp>
        <p:nvSpPr>
          <p:cNvPr id="14"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3107485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84</a:t>
            </a:fld>
            <a:endParaRPr lang="en-GB" dirty="0">
              <a:solidFill>
                <a:schemeClr val="tx2"/>
              </a:solidFill>
            </a:endParaRPr>
          </a:p>
        </p:txBody>
      </p:sp>
      <mc:AlternateContent xmlns:mc="http://schemas.openxmlformats.org/markup-compatibility/2006" xmlns:a14="http://schemas.microsoft.com/office/drawing/2010/main">
        <mc:Choice Requires="a14">
          <p:sp>
            <p:nvSpPr>
              <p:cNvPr id="5" name="TextBox 4"/>
              <p:cNvSpPr txBox="1"/>
              <p:nvPr/>
            </p:nvSpPr>
            <p:spPr>
              <a:xfrm>
                <a:off x="467544" y="1903264"/>
                <a:ext cx="7560840" cy="1222451"/>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GB" sz="2200" i="1" dirty="0" smtClean="0">
                          <a:solidFill>
                            <a:srgbClr val="000000"/>
                          </a:solidFill>
                          <a:latin typeface="Cambria Math"/>
                          <a:cs typeface="Arial"/>
                        </a:rPr>
                        <m:t>𝑉𝑎𝑟</m:t>
                      </m:r>
                      <m:d>
                        <m:dPr>
                          <m:ctrlPr>
                            <a:rPr lang="en-GB" sz="2200" i="1" dirty="0" smtClean="0">
                              <a:solidFill>
                                <a:srgbClr val="000000"/>
                              </a:solidFill>
                              <a:latin typeface="Cambria Math" panose="02040503050406030204" pitchFamily="18" charset="0"/>
                              <a:cs typeface="Arial"/>
                            </a:rPr>
                          </m:ctrlPr>
                        </m:dPr>
                        <m:e>
                          <m:r>
                            <a:rPr lang="en-GB" sz="2200" b="0" i="1" dirty="0" smtClean="0">
                              <a:solidFill>
                                <a:srgbClr val="000000"/>
                              </a:solidFill>
                              <a:latin typeface="Cambria Math"/>
                              <a:cs typeface="Arial"/>
                            </a:rPr>
                            <m:t>𝑙𝑜𝑔</m:t>
                          </m:r>
                          <m:d>
                            <m:dPr>
                              <m:ctrlPr>
                                <a:rPr lang="en-GB" sz="2200" i="1" dirty="0" smtClean="0">
                                  <a:solidFill>
                                    <a:srgbClr val="000000"/>
                                  </a:solidFill>
                                  <a:latin typeface="Cambria Math" panose="02040503050406030204" pitchFamily="18" charset="0"/>
                                  <a:cs typeface="Arial"/>
                                </a:rPr>
                              </m:ctrlPr>
                            </m:dPr>
                            <m:e>
                              <m:r>
                                <a:rPr lang="en-GB" sz="2200" i="1" dirty="0" smtClean="0">
                                  <a:solidFill>
                                    <a:srgbClr val="000000"/>
                                  </a:solidFill>
                                  <a:latin typeface="Cambria Math"/>
                                  <a:cs typeface="Arial"/>
                                </a:rPr>
                                <m:t>𝑂𝑅</m:t>
                              </m:r>
                            </m:e>
                          </m:d>
                        </m:e>
                      </m:d>
                      <m:r>
                        <a:rPr lang="en-GB" sz="2200" i="1" dirty="0" smtClean="0">
                          <a:solidFill>
                            <a:srgbClr val="000000"/>
                          </a:solidFill>
                          <a:latin typeface="Cambria Math"/>
                          <a:cs typeface="Arial"/>
                        </a:rPr>
                        <m:t>=</m:t>
                      </m:r>
                      <m:d>
                        <m:dPr>
                          <m:begChr m:val="["/>
                          <m:endChr m:val="]"/>
                          <m:ctrlPr>
                            <a:rPr lang="en-GB" sz="2200" i="1" dirty="0" smtClean="0">
                              <a:solidFill>
                                <a:srgbClr val="000000"/>
                              </a:solidFill>
                              <a:latin typeface="Cambria Math" panose="02040503050406030204" pitchFamily="18" charset="0"/>
                              <a:cs typeface="Arial"/>
                            </a:rPr>
                          </m:ctrlPr>
                        </m:dPr>
                        <m:e>
                          <m:f>
                            <m:fPr>
                              <m:ctrlPr>
                                <a:rPr lang="en-GB" sz="2200" i="1" dirty="0" smtClean="0">
                                  <a:solidFill>
                                    <a:srgbClr val="000000"/>
                                  </a:solidFill>
                                  <a:latin typeface="Cambria Math" panose="02040503050406030204" pitchFamily="18" charset="0"/>
                                  <a:cs typeface="Arial"/>
                                </a:rPr>
                              </m:ctrlPr>
                            </m:fPr>
                            <m:num>
                              <m:r>
                                <a:rPr lang="en-GB" sz="2200" b="0" i="1" dirty="0" smtClean="0">
                                  <a:solidFill>
                                    <a:srgbClr val="000000"/>
                                  </a:solidFill>
                                  <a:latin typeface="Cambria Math"/>
                                  <a:cs typeface="Arial"/>
                                </a:rPr>
                                <m:t>1</m:t>
                              </m:r>
                            </m:num>
                            <m:den>
                              <m:sSub>
                                <m:sSubPr>
                                  <m:ctrlPr>
                                    <a:rPr lang="en-GB" sz="2200" i="1" dirty="0" smtClean="0">
                                      <a:solidFill>
                                        <a:srgbClr val="000000"/>
                                      </a:solidFill>
                                      <a:latin typeface="Cambria Math" panose="02040503050406030204" pitchFamily="18" charset="0"/>
                                      <a:cs typeface="Arial"/>
                                    </a:rPr>
                                  </m:ctrlPr>
                                </m:sSubPr>
                                <m:e>
                                  <m:r>
                                    <a:rPr lang="en-GB" sz="2200" b="0" i="1" dirty="0" smtClean="0">
                                      <a:solidFill>
                                        <a:srgbClr val="000000"/>
                                      </a:solidFill>
                                      <a:latin typeface="Cambria Math"/>
                                      <a:cs typeface="Arial"/>
                                    </a:rPr>
                                    <m:t>𝑛</m:t>
                                  </m:r>
                                </m:e>
                                <m:sub>
                                  <m:r>
                                    <a:rPr lang="en-GB" sz="2200" b="0" i="1" dirty="0" smtClean="0">
                                      <a:solidFill>
                                        <a:srgbClr val="000000"/>
                                      </a:solidFill>
                                      <a:latin typeface="Cambria Math"/>
                                      <a:cs typeface="Arial"/>
                                    </a:rPr>
                                    <m:t>11</m:t>
                                  </m:r>
                                </m:sub>
                              </m:sSub>
                            </m:den>
                          </m:f>
                          <m:r>
                            <a:rPr lang="en-GB" sz="2200" b="0" i="1" dirty="0" smtClean="0">
                              <a:solidFill>
                                <a:srgbClr val="000000"/>
                              </a:solidFill>
                              <a:latin typeface="Cambria Math"/>
                              <a:cs typeface="Arial"/>
                            </a:rPr>
                            <m:t>+</m:t>
                          </m:r>
                          <m:f>
                            <m:fPr>
                              <m:ctrlPr>
                                <a:rPr lang="en-GB" sz="2200" b="0" i="1" dirty="0" smtClean="0">
                                  <a:solidFill>
                                    <a:srgbClr val="000000"/>
                                  </a:solidFill>
                                  <a:latin typeface="Cambria Math" panose="02040503050406030204" pitchFamily="18" charset="0"/>
                                  <a:cs typeface="Arial"/>
                                </a:rPr>
                              </m:ctrlPr>
                            </m:fPr>
                            <m:num>
                              <m:r>
                                <a:rPr lang="en-GB" sz="2200" b="0" i="1" dirty="0" smtClean="0">
                                  <a:solidFill>
                                    <a:srgbClr val="000000"/>
                                  </a:solidFill>
                                  <a:latin typeface="Cambria Math"/>
                                  <a:cs typeface="Arial"/>
                                </a:rPr>
                                <m:t>1</m:t>
                              </m:r>
                            </m:num>
                            <m:den>
                              <m:sSub>
                                <m:sSubPr>
                                  <m:ctrlPr>
                                    <a:rPr lang="en-GB" sz="2200" b="0" i="1" dirty="0" smtClean="0">
                                      <a:solidFill>
                                        <a:srgbClr val="000000"/>
                                      </a:solidFill>
                                      <a:latin typeface="Cambria Math" panose="02040503050406030204" pitchFamily="18" charset="0"/>
                                      <a:cs typeface="Arial"/>
                                    </a:rPr>
                                  </m:ctrlPr>
                                </m:sSubPr>
                                <m:e>
                                  <m:r>
                                    <a:rPr lang="en-GB" sz="2200" b="0" i="1" dirty="0" smtClean="0">
                                      <a:solidFill>
                                        <a:srgbClr val="000000"/>
                                      </a:solidFill>
                                      <a:latin typeface="Cambria Math"/>
                                      <a:cs typeface="Arial"/>
                                    </a:rPr>
                                    <m:t>𝑛</m:t>
                                  </m:r>
                                </m:e>
                                <m:sub>
                                  <m:r>
                                    <a:rPr lang="en-GB" sz="2200" b="0" i="1" dirty="0" smtClean="0">
                                      <a:solidFill>
                                        <a:srgbClr val="000000"/>
                                      </a:solidFill>
                                      <a:latin typeface="Cambria Math"/>
                                      <a:cs typeface="Arial"/>
                                    </a:rPr>
                                    <m:t>12</m:t>
                                  </m:r>
                                </m:sub>
                              </m:sSub>
                            </m:den>
                          </m:f>
                        </m:e>
                      </m:d>
                      <m:r>
                        <a:rPr lang="en-GB" sz="2200" b="0" i="1" dirty="0" smtClean="0">
                          <a:solidFill>
                            <a:srgbClr val="000000"/>
                          </a:solidFill>
                          <a:latin typeface="Cambria Math"/>
                          <a:cs typeface="Arial"/>
                        </a:rPr>
                        <m:t> +</m:t>
                      </m:r>
                      <m:d>
                        <m:dPr>
                          <m:begChr m:val="["/>
                          <m:endChr m:val="]"/>
                          <m:ctrlPr>
                            <a:rPr lang="en-GB" sz="2200" i="1" dirty="0">
                              <a:solidFill>
                                <a:srgbClr val="000000"/>
                              </a:solidFill>
                              <a:latin typeface="Cambria Math" panose="02040503050406030204" pitchFamily="18" charset="0"/>
                              <a:cs typeface="Arial"/>
                            </a:rPr>
                          </m:ctrlPr>
                        </m:dPr>
                        <m:e>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b="0" i="1" dirty="0" smtClean="0">
                                      <a:solidFill>
                                        <a:srgbClr val="000000"/>
                                      </a:solidFill>
                                      <a:latin typeface="Cambria Math"/>
                                      <a:cs typeface="Arial"/>
                                    </a:rPr>
                                    <m:t>2</m:t>
                                  </m:r>
                                  <m:r>
                                    <a:rPr lang="en-GB" sz="2200" i="1" dirty="0">
                                      <a:solidFill>
                                        <a:srgbClr val="000000"/>
                                      </a:solidFill>
                                      <a:latin typeface="Cambria Math"/>
                                      <a:cs typeface="Arial"/>
                                    </a:rPr>
                                    <m:t>1</m:t>
                                  </m:r>
                                </m:sub>
                              </m:sSub>
                            </m:den>
                          </m:f>
                          <m:r>
                            <a:rPr lang="en-GB" sz="2200" i="1" dirty="0">
                              <a:solidFill>
                                <a:srgbClr val="000000"/>
                              </a:solidFill>
                              <a:latin typeface="Cambria Math"/>
                              <a:cs typeface="Arial"/>
                            </a:rPr>
                            <m:t>+</m:t>
                          </m:r>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b="0" i="1" dirty="0" smtClean="0">
                                      <a:solidFill>
                                        <a:srgbClr val="000000"/>
                                      </a:solidFill>
                                      <a:latin typeface="Cambria Math"/>
                                      <a:cs typeface="Arial"/>
                                    </a:rPr>
                                    <m:t>22</m:t>
                                  </m:r>
                                </m:sub>
                              </m:sSub>
                            </m:den>
                          </m:f>
                        </m:e>
                      </m:d>
                    </m:oMath>
                  </m:oMathPara>
                </a14:m>
                <a:endParaRPr lang="en-GB" sz="2200" dirty="0">
                  <a:solidFill>
                    <a:srgbClr val="000000"/>
                  </a:solidFill>
                  <a:latin typeface="Arial"/>
                  <a:cs typeface="Aria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67544" y="1903264"/>
                <a:ext cx="7560840" cy="1222451"/>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46403" y="3645024"/>
                <a:ext cx="7560840" cy="1592872"/>
              </a:xfrm>
              <a:prstGeom prst="rect">
                <a:avLst/>
              </a:prstGeom>
              <a:noFill/>
            </p:spPr>
            <p:txBody>
              <a:bodyPr wrap="square" rtlCol="0">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GB" sz="2200" b="0" i="1" dirty="0" smtClean="0">
                          <a:solidFill>
                            <a:srgbClr val="000000"/>
                          </a:solidFill>
                          <a:latin typeface="Cambria Math"/>
                          <a:cs typeface="Arial"/>
                        </a:rPr>
                        <m:t>𝑠𝑒</m:t>
                      </m:r>
                      <m:d>
                        <m:dPr>
                          <m:ctrlPr>
                            <a:rPr lang="en-GB" sz="2200" i="1" dirty="0" smtClean="0">
                              <a:solidFill>
                                <a:srgbClr val="000000"/>
                              </a:solidFill>
                              <a:latin typeface="Cambria Math" panose="02040503050406030204" pitchFamily="18" charset="0"/>
                              <a:cs typeface="Arial"/>
                            </a:rPr>
                          </m:ctrlPr>
                        </m:dPr>
                        <m:e>
                          <m:r>
                            <a:rPr lang="en-GB" sz="2200" b="0" i="1" dirty="0" smtClean="0">
                              <a:solidFill>
                                <a:srgbClr val="000000"/>
                              </a:solidFill>
                              <a:latin typeface="Cambria Math"/>
                              <a:cs typeface="Arial"/>
                            </a:rPr>
                            <m:t>𝑙𝑜𝑔</m:t>
                          </m:r>
                          <m:d>
                            <m:dPr>
                              <m:ctrlPr>
                                <a:rPr lang="en-GB" sz="2200" i="1" dirty="0" smtClean="0">
                                  <a:solidFill>
                                    <a:srgbClr val="000000"/>
                                  </a:solidFill>
                                  <a:latin typeface="Cambria Math" panose="02040503050406030204" pitchFamily="18" charset="0"/>
                                  <a:cs typeface="Arial"/>
                                </a:rPr>
                              </m:ctrlPr>
                            </m:dPr>
                            <m:e>
                              <m:r>
                                <a:rPr lang="en-GB" sz="2200" i="1" dirty="0" smtClean="0">
                                  <a:solidFill>
                                    <a:srgbClr val="000000"/>
                                  </a:solidFill>
                                  <a:latin typeface="Cambria Math"/>
                                  <a:cs typeface="Arial"/>
                                </a:rPr>
                                <m:t>𝑂𝑅</m:t>
                              </m:r>
                            </m:e>
                          </m:d>
                        </m:e>
                      </m:d>
                      <m:r>
                        <a:rPr lang="en-GB" sz="2200" i="1" dirty="0" smtClean="0">
                          <a:solidFill>
                            <a:srgbClr val="000000"/>
                          </a:solidFill>
                          <a:latin typeface="Cambria Math"/>
                          <a:cs typeface="Arial"/>
                        </a:rPr>
                        <m:t>=</m:t>
                      </m:r>
                      <m:rad>
                        <m:radPr>
                          <m:degHide m:val="on"/>
                          <m:ctrlPr>
                            <a:rPr lang="en-GB" sz="2200" i="1" dirty="0" smtClean="0">
                              <a:solidFill>
                                <a:srgbClr val="000000"/>
                              </a:solidFill>
                              <a:latin typeface="Cambria Math" panose="02040503050406030204" pitchFamily="18" charset="0"/>
                              <a:cs typeface="Arial"/>
                            </a:rPr>
                          </m:ctrlPr>
                        </m:radPr>
                        <m:deg/>
                        <m:e>
                          <m:d>
                            <m:dPr>
                              <m:begChr m:val="["/>
                              <m:endChr m:val="]"/>
                              <m:ctrlPr>
                                <a:rPr lang="en-GB" sz="2200" i="1" dirty="0">
                                  <a:solidFill>
                                    <a:srgbClr val="000000"/>
                                  </a:solidFill>
                                  <a:latin typeface="Cambria Math" panose="02040503050406030204" pitchFamily="18" charset="0"/>
                                  <a:cs typeface="Arial"/>
                                </a:rPr>
                              </m:ctrlPr>
                            </m:dPr>
                            <m:e>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11</m:t>
                                      </m:r>
                                    </m:sub>
                                  </m:sSub>
                                </m:den>
                              </m:f>
                              <m:r>
                                <a:rPr lang="en-GB" sz="2200" i="1" dirty="0">
                                  <a:solidFill>
                                    <a:srgbClr val="000000"/>
                                  </a:solidFill>
                                  <a:latin typeface="Cambria Math"/>
                                  <a:cs typeface="Arial"/>
                                </a:rPr>
                                <m:t>+</m:t>
                              </m:r>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1</m:t>
                                      </m:r>
                                      <m:r>
                                        <a:rPr lang="en-GB" sz="2200" b="0" i="1" dirty="0" smtClean="0">
                                          <a:solidFill>
                                            <a:srgbClr val="000000"/>
                                          </a:solidFill>
                                          <a:latin typeface="Cambria Math"/>
                                          <a:cs typeface="Arial"/>
                                        </a:rPr>
                                        <m:t>2</m:t>
                                      </m:r>
                                    </m:sub>
                                  </m:sSub>
                                </m:den>
                              </m:f>
                            </m:e>
                          </m:d>
                          <m:r>
                            <a:rPr lang="en-GB" sz="2200" i="1" dirty="0">
                              <a:solidFill>
                                <a:srgbClr val="000000"/>
                              </a:solidFill>
                              <a:latin typeface="Cambria Math"/>
                              <a:cs typeface="Arial"/>
                            </a:rPr>
                            <m:t> +</m:t>
                          </m:r>
                          <m:d>
                            <m:dPr>
                              <m:begChr m:val="["/>
                              <m:endChr m:val="]"/>
                              <m:ctrlPr>
                                <a:rPr lang="en-GB" sz="2200" i="1" dirty="0">
                                  <a:solidFill>
                                    <a:srgbClr val="000000"/>
                                  </a:solidFill>
                                  <a:latin typeface="Cambria Math" panose="02040503050406030204" pitchFamily="18" charset="0"/>
                                  <a:cs typeface="Arial"/>
                                </a:rPr>
                              </m:ctrlPr>
                            </m:dPr>
                            <m:e>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21</m:t>
                                      </m:r>
                                    </m:sub>
                                  </m:sSub>
                                </m:den>
                              </m:f>
                              <m:r>
                                <a:rPr lang="en-GB" sz="2200" i="1" dirty="0">
                                  <a:solidFill>
                                    <a:srgbClr val="000000"/>
                                  </a:solidFill>
                                  <a:latin typeface="Cambria Math"/>
                                  <a:cs typeface="Arial"/>
                                </a:rPr>
                                <m:t>+</m:t>
                              </m:r>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2</m:t>
                                      </m:r>
                                      <m:r>
                                        <a:rPr lang="en-GB" sz="2200" b="0" i="1" dirty="0" smtClean="0">
                                          <a:solidFill>
                                            <a:srgbClr val="000000"/>
                                          </a:solidFill>
                                          <a:latin typeface="Cambria Math"/>
                                          <a:cs typeface="Arial"/>
                                        </a:rPr>
                                        <m:t>2</m:t>
                                      </m:r>
                                    </m:sub>
                                  </m:sSub>
                                </m:den>
                              </m:f>
                            </m:e>
                          </m:d>
                        </m:e>
                      </m:rad>
                    </m:oMath>
                  </m:oMathPara>
                </a14:m>
                <a:endParaRPr lang="en-GB" sz="2200" dirty="0">
                  <a:solidFill>
                    <a:srgbClr val="000000"/>
                  </a:solidFill>
                  <a:latin typeface="Arial"/>
                  <a:cs typeface="Aria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46403" y="3645024"/>
                <a:ext cx="7560840" cy="1592872"/>
              </a:xfrm>
              <a:prstGeom prst="rect">
                <a:avLst/>
              </a:prstGeom>
              <a:blipFill rotWithShape="1">
                <a:blip r:embed="rId3"/>
                <a:stretch>
                  <a:fillRect/>
                </a:stretch>
              </a:blipFill>
            </p:spPr>
            <p:txBody>
              <a:bodyPr/>
              <a:lstStyle/>
              <a:p>
                <a:r>
                  <a:rPr lang="en-GB">
                    <a:noFill/>
                  </a:rPr>
                  <a:t> </a:t>
                </a:r>
              </a:p>
            </p:txBody>
          </p:sp>
        </mc:Fallback>
      </mc:AlternateContent>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3884232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85</a:t>
            </a:fld>
            <a:endParaRPr lang="en-GB" dirty="0">
              <a:solidFill>
                <a:schemeClr val="tx2"/>
              </a:solidFill>
            </a:endParaRPr>
          </a:p>
        </p:txBody>
      </p:sp>
      <p:sp>
        <p:nvSpPr>
          <p:cNvPr id="6" name="TextBox 5"/>
          <p:cNvSpPr txBox="1"/>
          <p:nvPr/>
        </p:nvSpPr>
        <p:spPr>
          <a:xfrm>
            <a:off x="755576" y="1340768"/>
            <a:ext cx="48245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Test for independence</a:t>
            </a:r>
          </a:p>
        </p:txBody>
      </p:sp>
      <p:grpSp>
        <p:nvGrpSpPr>
          <p:cNvPr id="21" name="Group 20"/>
          <p:cNvGrpSpPr/>
          <p:nvPr/>
        </p:nvGrpSpPr>
        <p:grpSpPr>
          <a:xfrm>
            <a:off x="1099214" y="2107331"/>
            <a:ext cx="5722732" cy="472102"/>
            <a:chOff x="1099214" y="2107331"/>
            <a:chExt cx="5722732" cy="472102"/>
          </a:xfrm>
        </p:grpSpPr>
        <mc:AlternateContent xmlns:mc="http://schemas.openxmlformats.org/markup-compatibility/2006" xmlns:a14="http://schemas.microsoft.com/office/drawing/2010/main">
          <mc:Choice Requires="a14">
            <p:sp>
              <p:nvSpPr>
                <p:cNvPr id="14" name="Rectangle 13"/>
                <p:cNvSpPr/>
                <p:nvPr/>
              </p:nvSpPr>
              <p:spPr>
                <a:xfrm>
                  <a:off x="1099214" y="2107331"/>
                  <a:ext cx="2203232"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0</m:t>
                            </m:r>
                          </m:sub>
                        </m:sSub>
                        <m:r>
                          <a:rPr lang="en-GB" sz="2200" b="0" i="1" smtClean="0">
                            <a:latin typeface="Cambria Math"/>
                          </a:rPr>
                          <m:t>:</m:t>
                        </m:r>
                        <m:r>
                          <m:rPr>
                            <m:sty m:val="p"/>
                          </m:rPr>
                          <a:rPr lang="en-GB" sz="2200" b="0" i="0" smtClean="0">
                            <a:latin typeface="Cambria Math"/>
                          </a:rPr>
                          <m:t>log</m:t>
                        </m:r>
                        <m:r>
                          <a:rPr lang="en-GB" sz="2200" b="0" i="1" smtClean="0">
                            <a:latin typeface="Cambria Math"/>
                          </a:rPr>
                          <m:t>⁡(</m:t>
                        </m:r>
                        <m:r>
                          <a:rPr lang="en-GB" sz="2200" b="0" i="1" smtClean="0">
                            <a:latin typeface="Cambria Math"/>
                          </a:rPr>
                          <m:t>𝑂𝑅</m:t>
                        </m:r>
                        <m:r>
                          <a:rPr lang="en-GB" sz="2200" b="0" i="1" smtClean="0">
                            <a:latin typeface="Cambria Math"/>
                          </a:rPr>
                          <m:t>)=0</m:t>
                        </m:r>
                      </m:oMath>
                    </m:oMathPara>
                  </a14:m>
                  <a:endParaRPr lang="en-GB" sz="2200" dirty="0"/>
                </a:p>
              </p:txBody>
            </p:sp>
          </mc:Choice>
          <mc:Fallback xmlns="">
            <p:sp>
              <p:nvSpPr>
                <p:cNvPr id="14" name="Rectangle 13"/>
                <p:cNvSpPr>
                  <a:spLocks noRot="1" noChangeAspect="1" noMove="1" noResize="1" noEditPoints="1" noAdjustHandles="1" noChangeArrowheads="1" noChangeShapeType="1" noTextEdit="1"/>
                </p:cNvSpPr>
                <p:nvPr/>
              </p:nvSpPr>
              <p:spPr>
                <a:xfrm>
                  <a:off x="1099214" y="2107331"/>
                  <a:ext cx="2203232" cy="430887"/>
                </a:xfrm>
                <a:prstGeom prst="rect">
                  <a:avLst/>
                </a:prstGeom>
                <a:blipFill rotWithShape="1">
                  <a:blip r:embed="rId2"/>
                  <a:stretch>
                    <a:fillRect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4561134" y="2107332"/>
                  <a:ext cx="2260812"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1</m:t>
                            </m:r>
                          </m:sub>
                        </m:sSub>
                        <m:r>
                          <a:rPr lang="en-GB" sz="2200" b="0" i="1" smtClean="0">
                            <a:latin typeface="Cambria Math"/>
                          </a:rPr>
                          <m:t>:</m:t>
                        </m:r>
                        <m:r>
                          <m:rPr>
                            <m:sty m:val="p"/>
                          </m:rPr>
                          <a:rPr lang="en-GB" sz="2200">
                            <a:latin typeface="Cambria Math"/>
                          </a:rPr>
                          <m:t>log</m:t>
                        </m:r>
                        <m:r>
                          <a:rPr lang="en-GB" sz="2200" i="1">
                            <a:latin typeface="Cambria Math"/>
                          </a:rPr>
                          <m:t>⁡(</m:t>
                        </m:r>
                        <m:r>
                          <a:rPr lang="en-GB" sz="2200" b="0" i="1" smtClean="0">
                            <a:latin typeface="Cambria Math"/>
                          </a:rPr>
                          <m:t>𝑂𝑅</m:t>
                        </m:r>
                        <m:r>
                          <a:rPr lang="en-GB" sz="2200" i="1">
                            <a:latin typeface="Cambria Math"/>
                          </a:rPr>
                          <m:t>)&lt; 0</m:t>
                        </m:r>
                      </m:oMath>
                    </m:oMathPara>
                  </a14:m>
                  <a:endParaRPr lang="en-GB" sz="2200" dirty="0"/>
                </a:p>
              </p:txBody>
            </p:sp>
          </mc:Choice>
          <mc:Fallback xmlns="">
            <p:sp>
              <p:nvSpPr>
                <p:cNvPr id="19" name="Rectangle 18"/>
                <p:cNvSpPr>
                  <a:spLocks noRot="1" noChangeAspect="1" noMove="1" noResize="1" noEditPoints="1" noAdjustHandles="1" noChangeArrowheads="1" noChangeShapeType="1" noTextEdit="1"/>
                </p:cNvSpPr>
                <p:nvPr/>
              </p:nvSpPr>
              <p:spPr>
                <a:xfrm>
                  <a:off x="4561134" y="2107332"/>
                  <a:ext cx="2260812" cy="430887"/>
                </a:xfrm>
                <a:prstGeom prst="rect">
                  <a:avLst/>
                </a:prstGeom>
                <a:blipFill rotWithShape="1">
                  <a:blip r:embed="rId3"/>
                  <a:stretch>
                    <a:fillRect b="-20000"/>
                  </a:stretch>
                </a:blipFill>
              </p:spPr>
              <p:txBody>
                <a:bodyPr/>
                <a:lstStyle/>
                <a:p>
                  <a:r>
                    <a:rPr lang="en-GB">
                      <a:noFill/>
                    </a:rPr>
                    <a:t> </a:t>
                  </a:r>
                </a:p>
              </p:txBody>
            </p:sp>
          </mc:Fallback>
        </mc:AlternateContent>
        <p:sp>
          <p:nvSpPr>
            <p:cNvPr id="20" name="TextBox 19"/>
            <p:cNvSpPr txBox="1"/>
            <p:nvPr/>
          </p:nvSpPr>
          <p:spPr>
            <a:xfrm>
              <a:off x="3491880" y="2210101"/>
              <a:ext cx="864096" cy="369332"/>
            </a:xfrm>
            <a:prstGeom prst="rect">
              <a:avLst/>
            </a:prstGeom>
            <a:noFill/>
          </p:spPr>
          <p:txBody>
            <a:bodyPr wrap="square" rtlCol="0">
              <a:spAutoFit/>
            </a:bodyPr>
            <a:lstStyle/>
            <a:p>
              <a:pPr algn="ctr"/>
              <a:r>
                <a:rPr lang="en-GB" dirty="0"/>
                <a:t>VS</a:t>
              </a:r>
            </a:p>
          </p:txBody>
        </p:sp>
      </p:grpSp>
      <p:grpSp>
        <p:nvGrpSpPr>
          <p:cNvPr id="22" name="Group 21"/>
          <p:cNvGrpSpPr/>
          <p:nvPr/>
        </p:nvGrpSpPr>
        <p:grpSpPr>
          <a:xfrm>
            <a:off x="1126058" y="3486043"/>
            <a:ext cx="5202274" cy="472101"/>
            <a:chOff x="1619672" y="2107332"/>
            <a:chExt cx="5202274" cy="472101"/>
          </a:xfrm>
        </p:grpSpPr>
        <mc:AlternateContent xmlns:mc="http://schemas.openxmlformats.org/markup-compatibility/2006" xmlns:a14="http://schemas.microsoft.com/office/drawing/2010/main">
          <mc:Choice Requires="a14">
            <p:sp>
              <p:nvSpPr>
                <p:cNvPr id="23" name="Rectangle 22"/>
                <p:cNvSpPr/>
                <p:nvPr/>
              </p:nvSpPr>
              <p:spPr>
                <a:xfrm>
                  <a:off x="1619672" y="2107332"/>
                  <a:ext cx="2203232"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0</m:t>
                            </m:r>
                          </m:sub>
                        </m:sSub>
                        <m:r>
                          <a:rPr lang="en-GB" sz="2200" b="0" i="1" smtClean="0">
                            <a:latin typeface="Cambria Math"/>
                          </a:rPr>
                          <m:t>:</m:t>
                        </m:r>
                        <m:r>
                          <m:rPr>
                            <m:sty m:val="p"/>
                          </m:rPr>
                          <a:rPr lang="en-GB" sz="2200">
                            <a:latin typeface="Cambria Math"/>
                          </a:rPr>
                          <m:t>log</m:t>
                        </m:r>
                        <m:r>
                          <a:rPr lang="en-GB" sz="2200" i="1">
                            <a:latin typeface="Cambria Math"/>
                          </a:rPr>
                          <m:t>⁡(</m:t>
                        </m:r>
                        <m:r>
                          <a:rPr lang="en-GB" sz="2200" b="0" i="1" smtClean="0">
                            <a:latin typeface="Cambria Math"/>
                          </a:rPr>
                          <m:t>𝑂𝑅</m:t>
                        </m:r>
                        <m:r>
                          <a:rPr lang="en-GB" sz="2200" i="1">
                            <a:latin typeface="Cambria Math"/>
                          </a:rPr>
                          <m:t>)=0</m:t>
                        </m:r>
                      </m:oMath>
                    </m:oMathPara>
                  </a14:m>
                  <a:endParaRPr lang="en-GB" sz="2200" dirty="0"/>
                </a:p>
              </p:txBody>
            </p:sp>
          </mc:Choice>
          <mc:Fallback xmlns="">
            <p:sp>
              <p:nvSpPr>
                <p:cNvPr id="23" name="Rectangle 22"/>
                <p:cNvSpPr>
                  <a:spLocks noRot="1" noChangeAspect="1" noMove="1" noResize="1" noEditPoints="1" noAdjustHandles="1" noChangeArrowheads="1" noChangeShapeType="1" noTextEdit="1"/>
                </p:cNvSpPr>
                <p:nvPr/>
              </p:nvSpPr>
              <p:spPr>
                <a:xfrm>
                  <a:off x="1619672" y="2107332"/>
                  <a:ext cx="2203232" cy="430887"/>
                </a:xfrm>
                <a:prstGeom prst="rect">
                  <a:avLst/>
                </a:prstGeom>
                <a:blipFill rotWithShape="1">
                  <a:blip r:embed="rId4"/>
                  <a:stretch>
                    <a:fillRect b="-183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4561134" y="2107332"/>
                  <a:ext cx="2260812"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1</m:t>
                            </m:r>
                          </m:sub>
                        </m:sSub>
                        <m:r>
                          <a:rPr lang="en-GB" sz="2200" b="0" i="1" smtClean="0">
                            <a:latin typeface="Cambria Math"/>
                          </a:rPr>
                          <m:t>:</m:t>
                        </m:r>
                        <m:r>
                          <m:rPr>
                            <m:sty m:val="p"/>
                          </m:rPr>
                          <a:rPr lang="en-GB" sz="2200">
                            <a:latin typeface="Cambria Math"/>
                          </a:rPr>
                          <m:t>log</m:t>
                        </m:r>
                        <m:r>
                          <a:rPr lang="en-GB" sz="2200" i="1">
                            <a:latin typeface="Cambria Math"/>
                          </a:rPr>
                          <m:t>⁡(</m:t>
                        </m:r>
                        <m:r>
                          <a:rPr lang="en-GB" sz="2200" b="0" i="1" smtClean="0">
                            <a:latin typeface="Cambria Math"/>
                          </a:rPr>
                          <m:t>𝑂𝑅</m:t>
                        </m:r>
                        <m:r>
                          <a:rPr lang="en-GB" sz="2200" i="1">
                            <a:latin typeface="Cambria Math"/>
                          </a:rPr>
                          <m:t>)&gt; 0</m:t>
                        </m:r>
                      </m:oMath>
                    </m:oMathPara>
                  </a14:m>
                  <a:endParaRPr lang="en-GB" sz="2200" dirty="0"/>
                </a:p>
              </p:txBody>
            </p:sp>
          </mc:Choice>
          <mc:Fallback xmlns="">
            <p:sp>
              <p:nvSpPr>
                <p:cNvPr id="24" name="Rectangle 23"/>
                <p:cNvSpPr>
                  <a:spLocks noRot="1" noChangeAspect="1" noMove="1" noResize="1" noEditPoints="1" noAdjustHandles="1" noChangeArrowheads="1" noChangeShapeType="1" noTextEdit="1"/>
                </p:cNvSpPr>
                <p:nvPr/>
              </p:nvSpPr>
              <p:spPr>
                <a:xfrm>
                  <a:off x="4561134" y="2107332"/>
                  <a:ext cx="2260812" cy="430887"/>
                </a:xfrm>
                <a:prstGeom prst="rect">
                  <a:avLst/>
                </a:prstGeom>
                <a:blipFill rotWithShape="1">
                  <a:blip r:embed="rId5"/>
                  <a:stretch>
                    <a:fillRect b="-18310"/>
                  </a:stretch>
                </a:blipFill>
              </p:spPr>
              <p:txBody>
                <a:bodyPr/>
                <a:lstStyle/>
                <a:p>
                  <a:r>
                    <a:rPr lang="en-GB">
                      <a:noFill/>
                    </a:rPr>
                    <a:t> </a:t>
                  </a:r>
                </a:p>
              </p:txBody>
            </p:sp>
          </mc:Fallback>
        </mc:AlternateContent>
        <p:sp>
          <p:nvSpPr>
            <p:cNvPr id="25" name="TextBox 24"/>
            <p:cNvSpPr txBox="1"/>
            <p:nvPr/>
          </p:nvSpPr>
          <p:spPr>
            <a:xfrm>
              <a:off x="3491880" y="2210101"/>
              <a:ext cx="864096" cy="369332"/>
            </a:xfrm>
            <a:prstGeom prst="rect">
              <a:avLst/>
            </a:prstGeom>
            <a:noFill/>
          </p:spPr>
          <p:txBody>
            <a:bodyPr wrap="square" rtlCol="0">
              <a:spAutoFit/>
            </a:bodyPr>
            <a:lstStyle/>
            <a:p>
              <a:pPr algn="ctr"/>
              <a:r>
                <a:rPr lang="en-GB" dirty="0"/>
                <a:t>VS</a:t>
              </a:r>
            </a:p>
          </p:txBody>
        </p:sp>
      </p:grpSp>
      <p:grpSp>
        <p:nvGrpSpPr>
          <p:cNvPr id="26" name="Group 25"/>
          <p:cNvGrpSpPr/>
          <p:nvPr/>
        </p:nvGrpSpPr>
        <p:grpSpPr>
          <a:xfrm>
            <a:off x="1301659" y="4940344"/>
            <a:ext cx="5200670" cy="472101"/>
            <a:chOff x="1619672" y="2107332"/>
            <a:chExt cx="5200670" cy="472101"/>
          </a:xfrm>
        </p:grpSpPr>
        <mc:AlternateContent xmlns:mc="http://schemas.openxmlformats.org/markup-compatibility/2006" xmlns:a14="http://schemas.microsoft.com/office/drawing/2010/main">
          <mc:Choice Requires="a14">
            <p:sp>
              <p:nvSpPr>
                <p:cNvPr id="27" name="Rectangle 26"/>
                <p:cNvSpPr/>
                <p:nvPr/>
              </p:nvSpPr>
              <p:spPr>
                <a:xfrm>
                  <a:off x="1619672" y="2107332"/>
                  <a:ext cx="2203232"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0</m:t>
                            </m:r>
                          </m:sub>
                        </m:sSub>
                        <m:r>
                          <a:rPr lang="en-GB" sz="2200" b="0" i="1" smtClean="0">
                            <a:latin typeface="Cambria Math"/>
                          </a:rPr>
                          <m:t>:</m:t>
                        </m:r>
                        <m:r>
                          <m:rPr>
                            <m:sty m:val="p"/>
                          </m:rPr>
                          <a:rPr lang="en-GB" sz="2200">
                            <a:latin typeface="Cambria Math"/>
                          </a:rPr>
                          <m:t>log</m:t>
                        </m:r>
                        <m:r>
                          <a:rPr lang="en-GB" sz="2200" i="1">
                            <a:latin typeface="Cambria Math"/>
                          </a:rPr>
                          <m:t>⁡(</m:t>
                        </m:r>
                        <m:r>
                          <a:rPr lang="en-GB" sz="2200" b="0" i="1" smtClean="0">
                            <a:latin typeface="Cambria Math"/>
                          </a:rPr>
                          <m:t>𝑂𝑅</m:t>
                        </m:r>
                        <m:r>
                          <a:rPr lang="en-GB" sz="2200" i="1">
                            <a:latin typeface="Cambria Math"/>
                          </a:rPr>
                          <m:t>)=0</m:t>
                        </m:r>
                      </m:oMath>
                    </m:oMathPara>
                  </a14:m>
                  <a:endParaRPr lang="en-GB" sz="2200" dirty="0"/>
                </a:p>
              </p:txBody>
            </p:sp>
          </mc:Choice>
          <mc:Fallback xmlns="">
            <p:sp>
              <p:nvSpPr>
                <p:cNvPr id="27" name="Rectangle 26"/>
                <p:cNvSpPr>
                  <a:spLocks noRot="1" noChangeAspect="1" noMove="1" noResize="1" noEditPoints="1" noAdjustHandles="1" noChangeArrowheads="1" noChangeShapeType="1" noTextEdit="1"/>
                </p:cNvSpPr>
                <p:nvPr/>
              </p:nvSpPr>
              <p:spPr>
                <a:xfrm>
                  <a:off x="1619672" y="2107332"/>
                  <a:ext cx="2203232" cy="430887"/>
                </a:xfrm>
                <a:prstGeom prst="rect">
                  <a:avLst/>
                </a:prstGeom>
                <a:blipFill rotWithShape="1">
                  <a:blip r:embed="rId6"/>
                  <a:stretch>
                    <a:fillRect b="-183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4561134" y="2107332"/>
                  <a:ext cx="225920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a:rPr>
                              <m:t>𝐻</m:t>
                            </m:r>
                          </m:e>
                          <m:sub>
                            <m:r>
                              <a:rPr lang="en-GB" sz="2200" b="0" i="1" smtClean="0">
                                <a:latin typeface="Cambria Math"/>
                              </a:rPr>
                              <m:t>1</m:t>
                            </m:r>
                          </m:sub>
                        </m:sSub>
                        <m:r>
                          <a:rPr lang="en-GB" sz="2200" b="0" i="1" smtClean="0">
                            <a:latin typeface="Cambria Math"/>
                          </a:rPr>
                          <m:t>:</m:t>
                        </m:r>
                        <m:r>
                          <m:rPr>
                            <m:sty m:val="p"/>
                          </m:rPr>
                          <a:rPr lang="en-GB" sz="2200">
                            <a:latin typeface="Cambria Math"/>
                          </a:rPr>
                          <m:t>log</m:t>
                        </m:r>
                        <m:r>
                          <a:rPr lang="en-GB" sz="2200" i="1">
                            <a:latin typeface="Cambria Math"/>
                          </a:rPr>
                          <m:t>⁡(</m:t>
                        </m:r>
                        <m:r>
                          <a:rPr lang="en-GB" sz="2200" b="0" i="1" smtClean="0">
                            <a:latin typeface="Cambria Math"/>
                          </a:rPr>
                          <m:t>𝑂𝑅</m:t>
                        </m:r>
                        <m:r>
                          <a:rPr lang="en-GB" sz="2200" i="1">
                            <a:latin typeface="Cambria Math"/>
                          </a:rPr>
                          <m:t>)≠ 0</m:t>
                        </m:r>
                      </m:oMath>
                    </m:oMathPara>
                  </a14:m>
                  <a:endParaRPr lang="en-GB" sz="2200" dirty="0"/>
                </a:p>
              </p:txBody>
            </p:sp>
          </mc:Choice>
          <mc:Fallback xmlns="">
            <p:sp>
              <p:nvSpPr>
                <p:cNvPr id="28" name="Rectangle 27"/>
                <p:cNvSpPr>
                  <a:spLocks noRot="1" noChangeAspect="1" noMove="1" noResize="1" noEditPoints="1" noAdjustHandles="1" noChangeArrowheads="1" noChangeShapeType="1" noTextEdit="1"/>
                </p:cNvSpPr>
                <p:nvPr/>
              </p:nvSpPr>
              <p:spPr>
                <a:xfrm>
                  <a:off x="4561134" y="2107332"/>
                  <a:ext cx="2259208" cy="430887"/>
                </a:xfrm>
                <a:prstGeom prst="rect">
                  <a:avLst/>
                </a:prstGeom>
                <a:blipFill rotWithShape="1">
                  <a:blip r:embed="rId7"/>
                  <a:stretch>
                    <a:fillRect b="-18310"/>
                  </a:stretch>
                </a:blipFill>
              </p:spPr>
              <p:txBody>
                <a:bodyPr/>
                <a:lstStyle/>
                <a:p>
                  <a:r>
                    <a:rPr lang="en-GB">
                      <a:noFill/>
                    </a:rPr>
                    <a:t> </a:t>
                  </a:r>
                </a:p>
              </p:txBody>
            </p:sp>
          </mc:Fallback>
        </mc:AlternateContent>
        <p:sp>
          <p:nvSpPr>
            <p:cNvPr id="29" name="TextBox 28"/>
            <p:cNvSpPr txBox="1"/>
            <p:nvPr/>
          </p:nvSpPr>
          <p:spPr>
            <a:xfrm>
              <a:off x="3491880" y="2210101"/>
              <a:ext cx="864096" cy="369332"/>
            </a:xfrm>
            <a:prstGeom prst="rect">
              <a:avLst/>
            </a:prstGeom>
            <a:noFill/>
          </p:spPr>
          <p:txBody>
            <a:bodyPr wrap="square" rtlCol="0">
              <a:spAutoFit/>
            </a:bodyPr>
            <a:lstStyle/>
            <a:p>
              <a:pPr algn="ctr"/>
              <a:r>
                <a:rPr lang="en-GB" dirty="0"/>
                <a:t>VS</a:t>
              </a:r>
            </a:p>
          </p:txBody>
        </p:sp>
      </p:grpSp>
      <p:sp>
        <p:nvSpPr>
          <p:cNvPr id="30" name="TextBox 29"/>
          <p:cNvSpPr txBox="1"/>
          <p:nvPr/>
        </p:nvSpPr>
        <p:spPr>
          <a:xfrm>
            <a:off x="3167844" y="2852936"/>
            <a:ext cx="1075277" cy="430887"/>
          </a:xfrm>
          <a:prstGeom prst="rect">
            <a:avLst/>
          </a:prstGeom>
          <a:noFill/>
        </p:spPr>
        <p:txBody>
          <a:bodyPr wrap="square" rtlCol="0">
            <a:spAutoFit/>
          </a:bodyPr>
          <a:lstStyle/>
          <a:p>
            <a:pPr algn="ctr"/>
            <a:r>
              <a:rPr lang="en-GB" sz="2200" b="1" dirty="0"/>
              <a:t>OR</a:t>
            </a:r>
          </a:p>
        </p:txBody>
      </p:sp>
      <p:sp>
        <p:nvSpPr>
          <p:cNvPr id="31" name="TextBox 30"/>
          <p:cNvSpPr txBox="1"/>
          <p:nvPr/>
        </p:nvSpPr>
        <p:spPr>
          <a:xfrm>
            <a:off x="3302446" y="4140368"/>
            <a:ext cx="1075277" cy="430887"/>
          </a:xfrm>
          <a:prstGeom prst="rect">
            <a:avLst/>
          </a:prstGeom>
          <a:noFill/>
        </p:spPr>
        <p:txBody>
          <a:bodyPr wrap="square" rtlCol="0">
            <a:spAutoFit/>
          </a:bodyPr>
          <a:lstStyle/>
          <a:p>
            <a:pPr algn="ctr"/>
            <a:r>
              <a:rPr lang="en-GB" sz="2200" b="1" dirty="0"/>
              <a:t>OR</a:t>
            </a:r>
          </a:p>
        </p:txBody>
      </p:sp>
      <p:sp>
        <p:nvSpPr>
          <p:cNvPr id="33"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16518681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86</a:t>
            </a:fld>
            <a:endParaRPr lang="en-GB" dirty="0">
              <a:solidFill>
                <a:schemeClr val="tx2"/>
              </a:solidFill>
            </a:endParaRPr>
          </a:p>
        </p:txBody>
      </p:sp>
      <p:sp>
        <p:nvSpPr>
          <p:cNvPr id="6" name="TextBox 5"/>
          <p:cNvSpPr txBox="1"/>
          <p:nvPr/>
        </p:nvSpPr>
        <p:spPr>
          <a:xfrm>
            <a:off x="467544" y="1268760"/>
            <a:ext cx="48245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Test for independence</a:t>
            </a:r>
          </a:p>
        </p:txBody>
      </p:sp>
      <mc:AlternateContent xmlns:mc="http://schemas.openxmlformats.org/markup-compatibility/2006" xmlns:a14="http://schemas.microsoft.com/office/drawing/2010/main">
        <mc:Choice Requires="a14">
          <p:sp>
            <p:nvSpPr>
              <p:cNvPr id="32" name="Rectangle 31"/>
              <p:cNvSpPr/>
              <p:nvPr/>
            </p:nvSpPr>
            <p:spPr>
              <a:xfrm>
                <a:off x="2001094" y="2492896"/>
                <a:ext cx="5146409" cy="927818"/>
              </a:xfrm>
              <a:prstGeom prst="rect">
                <a:avLst/>
              </a:prstGeom>
            </p:spPr>
            <p:txBody>
              <a:bodyPr wrap="none">
                <a:spAutoFit/>
              </a:bodyPr>
              <a:lstStyle/>
              <a:p>
                <a14:m>
                  <m:oMath xmlns:m="http://schemas.openxmlformats.org/officeDocument/2006/math">
                    <m:r>
                      <a:rPr lang="en-GB" sz="2200" b="0" i="1" smtClean="0">
                        <a:latin typeface="Cambria Math"/>
                      </a:rPr>
                      <m:t>𝑍</m:t>
                    </m:r>
                    <m:r>
                      <a:rPr lang="en-GB" sz="2200" b="0" i="1" smtClean="0">
                        <a:latin typeface="Cambria Math"/>
                      </a:rPr>
                      <m:t>=</m:t>
                    </m:r>
                    <m:f>
                      <m:fPr>
                        <m:ctrlPr>
                          <a:rPr lang="en-GB" sz="2200" b="0" i="1" smtClean="0">
                            <a:latin typeface="Cambria Math" panose="02040503050406030204" pitchFamily="18" charset="0"/>
                          </a:rPr>
                        </m:ctrlPr>
                      </m:fPr>
                      <m:num>
                        <m:func>
                          <m:funcPr>
                            <m:ctrlPr>
                              <a:rPr lang="en-GB" sz="2200" b="0" i="1" smtClean="0">
                                <a:latin typeface="Cambria Math" panose="02040503050406030204" pitchFamily="18" charset="0"/>
                              </a:rPr>
                            </m:ctrlPr>
                          </m:funcPr>
                          <m:fName>
                            <m:r>
                              <m:rPr>
                                <m:sty m:val="p"/>
                              </m:rPr>
                              <a:rPr lang="en-GB" sz="2200" b="0" i="0" smtClean="0">
                                <a:latin typeface="Cambria Math"/>
                              </a:rPr>
                              <m:t>logit</m:t>
                            </m:r>
                          </m:fName>
                          <m:e>
                            <m:d>
                              <m:dPr>
                                <m:ctrlPr>
                                  <a:rPr lang="en-GB" sz="2200" b="0" i="1" smtClean="0">
                                    <a:latin typeface="Cambria Math" panose="02040503050406030204" pitchFamily="18" charset="0"/>
                                  </a:rPr>
                                </m:ctrlPr>
                              </m:dPr>
                              <m:e>
                                <m:sSub>
                                  <m:sSubPr>
                                    <m:ctrlPr>
                                      <a:rPr lang="en-GB" sz="2200" b="0" i="1" smtClean="0">
                                        <a:latin typeface="Cambria Math" panose="02040503050406030204" pitchFamily="18" charset="0"/>
                                      </a:rPr>
                                    </m:ctrlPr>
                                  </m:sSubPr>
                                  <m:e>
                                    <m:acc>
                                      <m:accPr>
                                        <m:chr m:val="̂"/>
                                        <m:ctrlPr>
                                          <a:rPr lang="en-GB" sz="2200" b="0" i="1" smtClean="0">
                                            <a:latin typeface="Cambria Math" panose="02040503050406030204" pitchFamily="18" charset="0"/>
                                          </a:rPr>
                                        </m:ctrlPr>
                                      </m:accPr>
                                      <m:e>
                                        <m:r>
                                          <a:rPr lang="en-GB" sz="2200" b="0" i="1" smtClean="0">
                                            <a:latin typeface="Cambria Math"/>
                                          </a:rPr>
                                          <m:t>𝑝</m:t>
                                        </m:r>
                                      </m:e>
                                    </m:acc>
                                  </m:e>
                                  <m:sub>
                                    <m:r>
                                      <a:rPr lang="en-GB" sz="2200" b="0" i="1" smtClean="0">
                                        <a:latin typeface="Cambria Math"/>
                                      </a:rPr>
                                      <m:t>1</m:t>
                                    </m:r>
                                  </m:sub>
                                </m:sSub>
                              </m:e>
                            </m:d>
                          </m:e>
                        </m:func>
                        <m:r>
                          <a:rPr lang="en-GB" sz="2200" b="0" i="1" smtClean="0">
                            <a:latin typeface="Cambria Math"/>
                          </a:rPr>
                          <m:t>−</m:t>
                        </m:r>
                        <m:r>
                          <m:rPr>
                            <m:sty m:val="p"/>
                          </m:rPr>
                          <a:rPr lang="en-GB" sz="2200" b="0" i="0" smtClean="0">
                            <a:latin typeface="Cambria Math"/>
                          </a:rPr>
                          <m:t>logit</m:t>
                        </m:r>
                        <m:r>
                          <a:rPr lang="en-GB" sz="2200" b="0" i="1" smtClean="0">
                            <a:latin typeface="Cambria Math"/>
                          </a:rPr>
                          <m:t>⁡(</m:t>
                        </m:r>
                        <m:sSub>
                          <m:sSubPr>
                            <m:ctrlPr>
                              <a:rPr lang="en-GB" sz="2200" i="1">
                                <a:latin typeface="Cambria Math" panose="02040503050406030204" pitchFamily="18" charset="0"/>
                              </a:rPr>
                            </m:ctrlPr>
                          </m:sSubPr>
                          <m:e>
                            <m:acc>
                              <m:accPr>
                                <m:chr m:val="̂"/>
                                <m:ctrlPr>
                                  <a:rPr lang="en-GB" sz="2200" i="1">
                                    <a:latin typeface="Cambria Math" panose="02040503050406030204" pitchFamily="18" charset="0"/>
                                  </a:rPr>
                                </m:ctrlPr>
                              </m:accPr>
                              <m:e>
                                <m:r>
                                  <a:rPr lang="en-GB" sz="2200" i="1">
                                    <a:latin typeface="Cambria Math"/>
                                  </a:rPr>
                                  <m:t>𝑝</m:t>
                                </m:r>
                              </m:e>
                            </m:acc>
                          </m:e>
                          <m:sub>
                            <m:r>
                              <a:rPr lang="en-GB" sz="2200" b="0" i="1" smtClean="0">
                                <a:latin typeface="Cambria Math"/>
                              </a:rPr>
                              <m:t>2</m:t>
                            </m:r>
                          </m:sub>
                        </m:sSub>
                        <m:r>
                          <a:rPr lang="en-GB" sz="2200" b="0" i="1" smtClean="0">
                            <a:latin typeface="Cambria Math"/>
                          </a:rPr>
                          <m:t>)</m:t>
                        </m:r>
                      </m:num>
                      <m:den>
                        <m:rad>
                          <m:radPr>
                            <m:degHide m:val="on"/>
                            <m:ctrlPr>
                              <a:rPr lang="en-GB" sz="2200" i="1" dirty="0">
                                <a:solidFill>
                                  <a:srgbClr val="000000"/>
                                </a:solidFill>
                                <a:latin typeface="Cambria Math" panose="02040503050406030204" pitchFamily="18" charset="0"/>
                                <a:cs typeface="Arial"/>
                              </a:rPr>
                            </m:ctrlPr>
                          </m:radPr>
                          <m:deg/>
                          <m:e>
                            <m:d>
                              <m:dPr>
                                <m:begChr m:val="["/>
                                <m:endChr m:val="]"/>
                                <m:ctrlPr>
                                  <a:rPr lang="en-GB" sz="2200" i="1" dirty="0">
                                    <a:solidFill>
                                      <a:srgbClr val="000000"/>
                                    </a:solidFill>
                                    <a:latin typeface="Cambria Math" panose="02040503050406030204" pitchFamily="18" charset="0"/>
                                    <a:cs typeface="Arial"/>
                                  </a:rPr>
                                </m:ctrlPr>
                              </m:dPr>
                              <m:e>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11</m:t>
                                        </m:r>
                                      </m:sub>
                                    </m:sSub>
                                  </m:den>
                                </m:f>
                                <m:r>
                                  <a:rPr lang="en-GB" sz="2200" i="1" dirty="0">
                                    <a:solidFill>
                                      <a:srgbClr val="000000"/>
                                    </a:solidFill>
                                    <a:latin typeface="Cambria Math"/>
                                    <a:cs typeface="Arial"/>
                                  </a:rPr>
                                  <m:t>+</m:t>
                                </m:r>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1</m:t>
                                        </m:r>
                                        <m:r>
                                          <a:rPr lang="en-GB" sz="2200" b="0" i="1" dirty="0" smtClean="0">
                                            <a:solidFill>
                                              <a:srgbClr val="000000"/>
                                            </a:solidFill>
                                            <a:latin typeface="Cambria Math"/>
                                            <a:cs typeface="Arial"/>
                                          </a:rPr>
                                          <m:t>2</m:t>
                                        </m:r>
                                      </m:sub>
                                    </m:sSub>
                                  </m:den>
                                </m:f>
                              </m:e>
                            </m:d>
                            <m:r>
                              <a:rPr lang="en-GB" sz="2200" i="1" dirty="0">
                                <a:solidFill>
                                  <a:srgbClr val="000000"/>
                                </a:solidFill>
                                <a:latin typeface="Cambria Math"/>
                                <a:cs typeface="Arial"/>
                              </a:rPr>
                              <m:t> +</m:t>
                            </m:r>
                            <m:d>
                              <m:dPr>
                                <m:begChr m:val="["/>
                                <m:endChr m:val="]"/>
                                <m:ctrlPr>
                                  <a:rPr lang="en-GB" sz="2200" i="1" dirty="0">
                                    <a:solidFill>
                                      <a:srgbClr val="000000"/>
                                    </a:solidFill>
                                    <a:latin typeface="Cambria Math" panose="02040503050406030204" pitchFamily="18" charset="0"/>
                                    <a:cs typeface="Arial"/>
                                  </a:rPr>
                                </m:ctrlPr>
                              </m:dPr>
                              <m:e>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21</m:t>
                                        </m:r>
                                      </m:sub>
                                    </m:sSub>
                                  </m:den>
                                </m:f>
                                <m:r>
                                  <a:rPr lang="en-GB" sz="2200" i="1" dirty="0">
                                    <a:solidFill>
                                      <a:srgbClr val="000000"/>
                                    </a:solidFill>
                                    <a:latin typeface="Cambria Math"/>
                                    <a:cs typeface="Arial"/>
                                  </a:rPr>
                                  <m:t>+</m:t>
                                </m:r>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2</m:t>
                                        </m:r>
                                        <m:r>
                                          <a:rPr lang="en-GB" sz="2200" b="0" i="1" dirty="0" smtClean="0">
                                            <a:solidFill>
                                              <a:srgbClr val="000000"/>
                                            </a:solidFill>
                                            <a:latin typeface="Cambria Math"/>
                                            <a:cs typeface="Arial"/>
                                          </a:rPr>
                                          <m:t>2</m:t>
                                        </m:r>
                                      </m:sub>
                                    </m:sSub>
                                  </m:den>
                                </m:f>
                              </m:e>
                            </m:d>
                          </m:e>
                        </m:rad>
                      </m:den>
                    </m:f>
                    <m:r>
                      <a:rPr lang="en-GB" sz="2200" b="0" i="1" smtClean="0">
                        <a:latin typeface="Cambria Math"/>
                      </a:rPr>
                      <m:t>= </m:t>
                    </m:r>
                    <m:f>
                      <m:fPr>
                        <m:ctrlPr>
                          <a:rPr lang="en-GB" sz="2200" b="0" i="1" smtClean="0">
                            <a:latin typeface="Cambria Math" panose="02040503050406030204" pitchFamily="18" charset="0"/>
                          </a:rPr>
                        </m:ctrlPr>
                      </m:fPr>
                      <m:num>
                        <m:r>
                          <m:rPr>
                            <m:nor/>
                          </m:rPr>
                          <a:rPr lang="en-GB" sz="2200" i="1" dirty="0">
                            <a:latin typeface="Cambria Math" panose="02040503050406030204" pitchFamily="18" charset="0"/>
                            <a:ea typeface="Cambria Math" panose="02040503050406030204" pitchFamily="18" charset="0"/>
                          </a:rPr>
                          <m:t>0.0361</m:t>
                        </m:r>
                      </m:num>
                      <m:den>
                        <m:r>
                          <a:rPr lang="en-GB" sz="2200" b="0" i="1" dirty="0" smtClean="0">
                            <a:latin typeface="Cambria Math"/>
                            <a:ea typeface="Cambria Math" panose="02040503050406030204" pitchFamily="18" charset="0"/>
                          </a:rPr>
                          <m:t>0.12</m:t>
                        </m:r>
                      </m:den>
                    </m:f>
                    <m:r>
                      <a:rPr lang="en-GB" sz="2200" b="0" i="1" smtClean="0">
                        <a:latin typeface="Cambria Math"/>
                      </a:rPr>
                      <m:t>=0.3</m:t>
                    </m:r>
                  </m:oMath>
                </a14:m>
                <a:r>
                  <a:rPr lang="en-GB" sz="2200" dirty="0"/>
                  <a:t>0</a:t>
                </a:r>
              </a:p>
            </p:txBody>
          </p:sp>
        </mc:Choice>
        <mc:Fallback xmlns="">
          <p:sp>
            <p:nvSpPr>
              <p:cNvPr id="32" name="Rectangle 31"/>
              <p:cNvSpPr>
                <a:spLocks noRot="1" noChangeAspect="1" noMove="1" noResize="1" noEditPoints="1" noAdjustHandles="1" noChangeArrowheads="1" noChangeShapeType="1" noTextEdit="1"/>
              </p:cNvSpPr>
              <p:nvPr/>
            </p:nvSpPr>
            <p:spPr>
              <a:xfrm>
                <a:off x="2001094" y="2492896"/>
                <a:ext cx="5146409" cy="927818"/>
              </a:xfrm>
              <a:prstGeom prst="rect">
                <a:avLst/>
              </a:prstGeom>
              <a:blipFill rotWithShape="1">
                <a:blip r:embed="rId2"/>
                <a:stretch>
                  <a:fillRect r="-8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467544" y="3892456"/>
                <a:ext cx="5680248" cy="430887"/>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GB" sz="2200" dirty="0"/>
                  <a:t>Two sided test, </a:t>
                </a:r>
                <a14:m>
                  <m:oMath xmlns:m="http://schemas.openxmlformats.org/officeDocument/2006/math">
                    <m:r>
                      <a:rPr lang="en-GB" sz="2200" i="1" smtClean="0">
                        <a:latin typeface="Cambria Math"/>
                        <a:ea typeface="Cambria Math"/>
                      </a:rPr>
                      <m:t>𝛼</m:t>
                    </m:r>
                    <m:r>
                      <a:rPr lang="en-GB" sz="2200" b="0" i="1" smtClean="0">
                        <a:latin typeface="Cambria Math"/>
                        <a:ea typeface="Cambria Math"/>
                      </a:rPr>
                      <m:t>=0.05,</m:t>
                    </m:r>
                  </m:oMath>
                </a14:m>
                <a:r>
                  <a:rPr lang="en-GB" sz="2200" dirty="0"/>
                  <a:t> p-value= 0.7580</a:t>
                </a:r>
              </a:p>
            </p:txBody>
          </p:sp>
        </mc:Choice>
        <mc:Fallback xmlns="">
          <p:sp>
            <p:nvSpPr>
              <p:cNvPr id="33" name="TextBox 32"/>
              <p:cNvSpPr txBox="1">
                <a:spLocks noRot="1" noChangeAspect="1" noMove="1" noResize="1" noEditPoints="1" noAdjustHandles="1" noChangeArrowheads="1" noChangeShapeType="1" noTextEdit="1"/>
              </p:cNvSpPr>
              <p:nvPr/>
            </p:nvSpPr>
            <p:spPr>
              <a:xfrm>
                <a:off x="467544" y="3892456"/>
                <a:ext cx="5680248" cy="430887"/>
              </a:xfrm>
              <a:prstGeom prst="rect">
                <a:avLst/>
              </a:prstGeom>
              <a:blipFill rotWithShape="1">
                <a:blip r:embed="rId3"/>
                <a:stretch>
                  <a:fillRect l="-1289" t="-7143" r="-1504" b="-3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67544" y="5013176"/>
                <a:ext cx="8280920" cy="1107996"/>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t>Note that </a:t>
                </a:r>
                <a14:m>
                  <m:oMath xmlns:m="http://schemas.openxmlformats.org/officeDocument/2006/math">
                    <m:r>
                      <a:rPr lang="en-GB" sz="2200" b="0" i="1" smtClean="0">
                        <a:latin typeface="Cambria Math"/>
                      </a:rPr>
                      <m:t>𝑍</m:t>
                    </m:r>
                  </m:oMath>
                </a14:m>
                <a:r>
                  <a:rPr lang="en-GB" sz="2200" dirty="0"/>
                  <a:t> is approximated with standard Normal distribution </a:t>
                </a:r>
                <a14:m>
                  <m:oMath xmlns:m="http://schemas.openxmlformats.org/officeDocument/2006/math">
                    <m:r>
                      <a:rPr lang="en-GB" sz="2200" b="0" i="1" smtClean="0">
                        <a:latin typeface="Cambria Math"/>
                      </a:rPr>
                      <m:t>𝑁</m:t>
                    </m:r>
                    <m:r>
                      <a:rPr lang="en-GB" sz="2200" b="0" i="1" smtClean="0">
                        <a:latin typeface="Cambria Math"/>
                      </a:rPr>
                      <m:t>(0,1)</m:t>
                    </m:r>
                  </m:oMath>
                </a14:m>
                <a:endParaRPr lang="en-GB" sz="2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67544" y="5013176"/>
                <a:ext cx="8280920" cy="1107996"/>
              </a:xfrm>
              <a:prstGeom prst="rect">
                <a:avLst/>
              </a:prstGeom>
              <a:blipFill rotWithShape="1">
                <a:blip r:embed="rId4"/>
                <a:stretch>
                  <a:fillRect l="-884" b="-549"/>
                </a:stretch>
              </a:blipFill>
            </p:spPr>
            <p:txBody>
              <a:bodyPr/>
              <a:lstStyle/>
              <a:p>
                <a:r>
                  <a:rPr lang="en-GB">
                    <a:noFill/>
                  </a:rPr>
                  <a:t> </a:t>
                </a:r>
              </a:p>
            </p:txBody>
          </p:sp>
        </mc:Fallback>
      </mc:AlternateContent>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32507446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87</a:t>
            </a:fld>
            <a:endParaRPr lang="en-GB" dirty="0">
              <a:solidFill>
                <a:schemeClr val="tx2"/>
              </a:solidFill>
            </a:endParaRPr>
          </a:p>
        </p:txBody>
      </p:sp>
      <p:sp>
        <p:nvSpPr>
          <p:cNvPr id="6" name="TextBox 5"/>
          <p:cNvSpPr txBox="1"/>
          <p:nvPr/>
        </p:nvSpPr>
        <p:spPr>
          <a:xfrm>
            <a:off x="452295" y="1178829"/>
            <a:ext cx="4824536"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Test for independence</a:t>
            </a:r>
          </a:p>
        </p:txBody>
      </p:sp>
      <p:sp>
        <p:nvSpPr>
          <p:cNvPr id="33" name="TextBox 32"/>
          <p:cNvSpPr txBox="1"/>
          <p:nvPr/>
        </p:nvSpPr>
        <p:spPr>
          <a:xfrm>
            <a:off x="452295" y="2966246"/>
            <a:ext cx="8289920"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The 95% confidence interval for log(RR) is </a:t>
            </a:r>
          </a:p>
        </p:txBody>
      </p:sp>
      <mc:AlternateContent xmlns:mc="http://schemas.openxmlformats.org/markup-compatibility/2006" xmlns:a14="http://schemas.microsoft.com/office/drawing/2010/main">
        <mc:Choice Requires="a14">
          <p:sp>
            <p:nvSpPr>
              <p:cNvPr id="7" name="TextBox 6"/>
              <p:cNvSpPr txBox="1"/>
              <p:nvPr/>
            </p:nvSpPr>
            <p:spPr>
              <a:xfrm>
                <a:off x="1241861" y="1725783"/>
                <a:ext cx="6122510" cy="11705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𝑃</m:t>
                      </m:r>
                      <m:d>
                        <m:dPr>
                          <m:begChr m:val="["/>
                          <m:endChr m:val="]"/>
                          <m:ctrlPr>
                            <a:rPr lang="en-GB" sz="2200" b="0" i="1" smtClean="0">
                              <a:latin typeface="Cambria Math" panose="02040503050406030204" pitchFamily="18" charset="0"/>
                            </a:rPr>
                          </m:ctrlPr>
                        </m:dPr>
                        <m:e>
                          <m:r>
                            <a:rPr lang="en-GB" sz="2200" b="0" i="1" smtClean="0">
                              <a:latin typeface="Cambria Math"/>
                            </a:rPr>
                            <m:t>−</m:t>
                          </m:r>
                          <m:sSub>
                            <m:sSubPr>
                              <m:ctrlPr>
                                <a:rPr lang="en-GB" sz="2200" b="0" i="1" smtClean="0">
                                  <a:latin typeface="Cambria Math" panose="02040503050406030204" pitchFamily="18" charset="0"/>
                                </a:rPr>
                              </m:ctrlPr>
                            </m:sSubPr>
                            <m:e>
                              <m:r>
                                <a:rPr lang="en-GB" sz="2200" b="0" i="1" smtClean="0">
                                  <a:latin typeface="Cambria Math"/>
                                </a:rPr>
                                <m:t>𝑍</m:t>
                              </m:r>
                            </m:e>
                            <m:sub>
                              <m:f>
                                <m:fPr>
                                  <m:ctrlPr>
                                    <a:rPr lang="en-GB" sz="2200" b="0" i="1" smtClean="0">
                                      <a:latin typeface="Cambria Math" panose="02040503050406030204" pitchFamily="18" charset="0"/>
                                      <a:ea typeface="Cambria Math"/>
                                    </a:rPr>
                                  </m:ctrlPr>
                                </m:fPr>
                                <m:num>
                                  <m:r>
                                    <a:rPr lang="en-GB" sz="2200" b="0" i="1" smtClean="0">
                                      <a:latin typeface="Cambria Math"/>
                                      <a:ea typeface="Cambria Math"/>
                                    </a:rPr>
                                    <m:t>𝛼</m:t>
                                  </m:r>
                                </m:num>
                                <m:den>
                                  <m:r>
                                    <a:rPr lang="en-GB" sz="2200" b="0" i="1" smtClean="0">
                                      <a:latin typeface="Cambria Math"/>
                                      <a:ea typeface="Cambria Math"/>
                                    </a:rPr>
                                    <m:t>2</m:t>
                                  </m:r>
                                </m:den>
                              </m:f>
                            </m:sub>
                          </m:sSub>
                          <m:r>
                            <a:rPr lang="en-GB" sz="2200" b="0" i="1" smtClean="0">
                              <a:latin typeface="Cambria Math"/>
                              <a:ea typeface="Cambria Math"/>
                            </a:rPr>
                            <m:t>≤</m:t>
                          </m:r>
                          <m:f>
                            <m:fPr>
                              <m:ctrlPr>
                                <a:rPr lang="en-GB" sz="2200" i="1">
                                  <a:latin typeface="Cambria Math" panose="02040503050406030204" pitchFamily="18" charset="0"/>
                                </a:rPr>
                              </m:ctrlPr>
                            </m:fPr>
                            <m:num>
                              <m:func>
                                <m:funcPr>
                                  <m:ctrlPr>
                                    <a:rPr lang="en-GB" sz="2200" i="1">
                                      <a:latin typeface="Cambria Math" panose="02040503050406030204" pitchFamily="18" charset="0"/>
                                    </a:rPr>
                                  </m:ctrlPr>
                                </m:funcPr>
                                <m:fName>
                                  <m:r>
                                    <m:rPr>
                                      <m:sty m:val="p"/>
                                    </m:rPr>
                                    <a:rPr lang="en-GB" sz="2200">
                                      <a:latin typeface="Cambria Math"/>
                                    </a:rPr>
                                    <m:t>logit</m:t>
                                  </m:r>
                                </m:fName>
                                <m:e>
                                  <m:d>
                                    <m:dPr>
                                      <m:ctrlPr>
                                        <a:rPr lang="en-GB" sz="2200" i="1">
                                          <a:latin typeface="Cambria Math" panose="02040503050406030204" pitchFamily="18" charset="0"/>
                                        </a:rPr>
                                      </m:ctrlPr>
                                    </m:dPr>
                                    <m:e>
                                      <m:acc>
                                        <m:accPr>
                                          <m:chr m:val="̂"/>
                                          <m:ctrlPr>
                                            <a:rPr lang="en-GB" sz="2200" i="1">
                                              <a:latin typeface="Cambria Math" panose="02040503050406030204" pitchFamily="18" charset="0"/>
                                            </a:rPr>
                                          </m:ctrlPr>
                                        </m:accPr>
                                        <m:e>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1</m:t>
                                              </m:r>
                                            </m:sub>
                                          </m:sSub>
                                        </m:e>
                                      </m:acc>
                                    </m:e>
                                  </m:d>
                                </m:e>
                              </m:func>
                              <m:r>
                                <a:rPr lang="en-GB" sz="2200" i="1">
                                  <a:latin typeface="Cambria Math"/>
                                </a:rPr>
                                <m:t>−</m:t>
                              </m:r>
                              <m:r>
                                <m:rPr>
                                  <m:sty m:val="p"/>
                                </m:rPr>
                                <a:rPr lang="en-GB" sz="2200">
                                  <a:latin typeface="Cambria Math"/>
                                </a:rPr>
                                <m:t>logit</m:t>
                              </m:r>
                              <m:r>
                                <a:rPr lang="en-GB" sz="2200" i="1">
                                  <a:latin typeface="Cambria Math"/>
                                </a:rPr>
                                <m:t>⁡(</m:t>
                              </m:r>
                              <m:acc>
                                <m:accPr>
                                  <m:chr m:val="̂"/>
                                  <m:ctrlPr>
                                    <a:rPr lang="en-GB" sz="2200" i="1">
                                      <a:latin typeface="Cambria Math" panose="02040503050406030204" pitchFamily="18" charset="0"/>
                                    </a:rPr>
                                  </m:ctrlPr>
                                </m:accPr>
                                <m:e>
                                  <m:sSub>
                                    <m:sSubPr>
                                      <m:ctrlPr>
                                        <a:rPr lang="en-GB" sz="2200" i="1">
                                          <a:latin typeface="Cambria Math" panose="02040503050406030204" pitchFamily="18" charset="0"/>
                                        </a:rPr>
                                      </m:ctrlPr>
                                    </m:sSubPr>
                                    <m:e>
                                      <m:r>
                                        <a:rPr lang="en-GB" sz="2200" i="1">
                                          <a:latin typeface="Cambria Math"/>
                                        </a:rPr>
                                        <m:t>𝑝</m:t>
                                      </m:r>
                                    </m:e>
                                    <m:sub>
                                      <m:r>
                                        <a:rPr lang="en-GB" sz="2200" i="1">
                                          <a:latin typeface="Cambria Math"/>
                                        </a:rPr>
                                        <m:t>2</m:t>
                                      </m:r>
                                    </m:sub>
                                  </m:sSub>
                                </m:e>
                              </m:acc>
                              <m:r>
                                <a:rPr lang="en-GB" sz="2200" i="1">
                                  <a:latin typeface="Cambria Math"/>
                                </a:rPr>
                                <m:t>)</m:t>
                              </m:r>
                            </m:num>
                            <m:den>
                              <m:rad>
                                <m:radPr>
                                  <m:degHide m:val="on"/>
                                  <m:ctrlPr>
                                    <a:rPr lang="en-GB" sz="2200" i="1" dirty="0">
                                      <a:solidFill>
                                        <a:srgbClr val="000000"/>
                                      </a:solidFill>
                                      <a:latin typeface="Cambria Math" panose="02040503050406030204" pitchFamily="18" charset="0"/>
                                      <a:cs typeface="Arial"/>
                                    </a:rPr>
                                  </m:ctrlPr>
                                </m:radPr>
                                <m:deg/>
                                <m:e>
                                  <m:d>
                                    <m:dPr>
                                      <m:begChr m:val="["/>
                                      <m:endChr m:val="]"/>
                                      <m:ctrlPr>
                                        <a:rPr lang="en-GB" sz="2200" i="1" dirty="0">
                                          <a:solidFill>
                                            <a:srgbClr val="000000"/>
                                          </a:solidFill>
                                          <a:latin typeface="Cambria Math" panose="02040503050406030204" pitchFamily="18" charset="0"/>
                                          <a:cs typeface="Arial"/>
                                        </a:rPr>
                                      </m:ctrlPr>
                                    </m:dPr>
                                    <m:e>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11</m:t>
                                              </m:r>
                                            </m:sub>
                                          </m:sSub>
                                        </m:den>
                                      </m:f>
                                      <m:r>
                                        <a:rPr lang="en-GB" sz="2200" i="1" dirty="0">
                                          <a:solidFill>
                                            <a:srgbClr val="000000"/>
                                          </a:solidFill>
                                          <a:latin typeface="Cambria Math"/>
                                          <a:cs typeface="Arial"/>
                                        </a:rPr>
                                        <m:t>+</m:t>
                                      </m:r>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12</m:t>
                                              </m:r>
                                            </m:sub>
                                          </m:sSub>
                                        </m:den>
                                      </m:f>
                                    </m:e>
                                  </m:d>
                                  <m:r>
                                    <a:rPr lang="en-GB" sz="2200" i="1" dirty="0">
                                      <a:solidFill>
                                        <a:srgbClr val="000000"/>
                                      </a:solidFill>
                                      <a:latin typeface="Cambria Math"/>
                                      <a:cs typeface="Arial"/>
                                    </a:rPr>
                                    <m:t> +</m:t>
                                  </m:r>
                                  <m:d>
                                    <m:dPr>
                                      <m:begChr m:val="["/>
                                      <m:endChr m:val="]"/>
                                      <m:ctrlPr>
                                        <a:rPr lang="en-GB" sz="2200" i="1" dirty="0">
                                          <a:solidFill>
                                            <a:srgbClr val="000000"/>
                                          </a:solidFill>
                                          <a:latin typeface="Cambria Math" panose="02040503050406030204" pitchFamily="18" charset="0"/>
                                          <a:cs typeface="Arial"/>
                                        </a:rPr>
                                      </m:ctrlPr>
                                    </m:dPr>
                                    <m:e>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21</m:t>
                                              </m:r>
                                            </m:sub>
                                          </m:sSub>
                                        </m:den>
                                      </m:f>
                                      <m:r>
                                        <a:rPr lang="en-GB" sz="2200" i="1" dirty="0">
                                          <a:solidFill>
                                            <a:srgbClr val="000000"/>
                                          </a:solidFill>
                                          <a:latin typeface="Cambria Math"/>
                                          <a:cs typeface="Arial"/>
                                        </a:rPr>
                                        <m:t>+</m:t>
                                      </m:r>
                                      <m:f>
                                        <m:fPr>
                                          <m:ctrlPr>
                                            <a:rPr lang="en-GB" sz="2200" i="1" dirty="0">
                                              <a:solidFill>
                                                <a:srgbClr val="000000"/>
                                              </a:solidFill>
                                              <a:latin typeface="Cambria Math" panose="02040503050406030204" pitchFamily="18" charset="0"/>
                                              <a:cs typeface="Arial"/>
                                            </a:rPr>
                                          </m:ctrlPr>
                                        </m:fPr>
                                        <m:num>
                                          <m:r>
                                            <a:rPr lang="en-GB" sz="2200" i="1" dirty="0">
                                              <a:solidFill>
                                                <a:srgbClr val="000000"/>
                                              </a:solidFill>
                                              <a:latin typeface="Cambria Math"/>
                                              <a:cs typeface="Arial"/>
                                            </a:rPr>
                                            <m:t>1</m:t>
                                          </m:r>
                                        </m:num>
                                        <m:den>
                                          <m:sSub>
                                            <m:sSubPr>
                                              <m:ctrlPr>
                                                <a:rPr lang="en-GB" sz="2200" i="1" dirty="0">
                                                  <a:solidFill>
                                                    <a:srgbClr val="000000"/>
                                                  </a:solidFill>
                                                  <a:latin typeface="Cambria Math" panose="02040503050406030204" pitchFamily="18" charset="0"/>
                                                  <a:cs typeface="Arial"/>
                                                </a:rPr>
                                              </m:ctrlPr>
                                            </m:sSubPr>
                                            <m:e>
                                              <m:r>
                                                <a:rPr lang="en-GB" sz="2200" i="1" dirty="0">
                                                  <a:solidFill>
                                                    <a:srgbClr val="000000"/>
                                                  </a:solidFill>
                                                  <a:latin typeface="Cambria Math"/>
                                                  <a:cs typeface="Arial"/>
                                                </a:rPr>
                                                <m:t>𝑛</m:t>
                                              </m:r>
                                            </m:e>
                                            <m:sub>
                                              <m:r>
                                                <a:rPr lang="en-GB" sz="2200" i="1" dirty="0">
                                                  <a:solidFill>
                                                    <a:srgbClr val="000000"/>
                                                  </a:solidFill>
                                                  <a:latin typeface="Cambria Math"/>
                                                  <a:cs typeface="Arial"/>
                                                </a:rPr>
                                                <m:t>22</m:t>
                                              </m:r>
                                            </m:sub>
                                          </m:sSub>
                                        </m:den>
                                      </m:f>
                                    </m:e>
                                  </m:d>
                                </m:e>
                              </m:rad>
                            </m:den>
                          </m:f>
                        </m:e>
                      </m:d>
                      <m:r>
                        <a:rPr lang="en-GB" sz="2200" b="0" i="1" smtClean="0">
                          <a:latin typeface="Cambria Math"/>
                        </a:rPr>
                        <m:t>=1 − </m:t>
                      </m:r>
                      <m:r>
                        <a:rPr lang="en-GB" sz="2200" b="0" i="1" smtClean="0">
                          <a:latin typeface="Cambria Math"/>
                          <a:ea typeface="Cambria Math"/>
                        </a:rPr>
                        <m:t>𝛼</m:t>
                      </m:r>
                    </m:oMath>
                  </m:oMathPara>
                </a14:m>
                <a:endParaRPr lang="en-GB" sz="2200" dirty="0"/>
              </a:p>
            </p:txBody>
          </p:sp>
        </mc:Choice>
        <mc:Fallback xmlns="">
          <p:sp>
            <p:nvSpPr>
              <p:cNvPr id="7" name="TextBox 6"/>
              <p:cNvSpPr txBox="1">
                <a:spLocks noRot="1" noChangeAspect="1" noMove="1" noResize="1" noEditPoints="1" noAdjustHandles="1" noChangeArrowheads="1" noChangeShapeType="1" noTextEdit="1"/>
              </p:cNvSpPr>
              <p:nvPr/>
            </p:nvSpPr>
            <p:spPr>
              <a:xfrm>
                <a:off x="1241861" y="1725783"/>
                <a:ext cx="6122510" cy="1170513"/>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445150" y="3573016"/>
                <a:ext cx="391273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200" b="0" i="0" smtClean="0">
                          <a:latin typeface="Cambria Math"/>
                        </a:rPr>
                        <m:t>log</m:t>
                      </m:r>
                      <m:r>
                        <a:rPr lang="en-GB" sz="2200" b="0" i="1" smtClean="0">
                          <a:latin typeface="Cambria Math"/>
                        </a:rPr>
                        <m:t>⁡(</m:t>
                      </m:r>
                      <m:r>
                        <a:rPr lang="en-GB" sz="2200" b="0" i="1" smtClean="0">
                          <a:latin typeface="Cambria Math"/>
                        </a:rPr>
                        <m:t>𝑂𝑅</m:t>
                      </m:r>
                      <m:r>
                        <a:rPr lang="en-GB" sz="2200" b="0" i="1" smtClean="0">
                          <a:latin typeface="Cambria Math"/>
                        </a:rPr>
                        <m:t>) ±1.96∗</m:t>
                      </m:r>
                      <m:r>
                        <a:rPr lang="en-GB" sz="2200" b="0" i="1" smtClean="0">
                          <a:latin typeface="Cambria Math"/>
                          <a:ea typeface="Cambria Math"/>
                        </a:rPr>
                        <m:t>𝑠𝑒</m:t>
                      </m:r>
                      <m:r>
                        <a:rPr lang="en-GB" sz="2200" b="0" i="1" smtClean="0">
                          <a:latin typeface="Cambria Math"/>
                          <a:ea typeface="Cambria Math"/>
                        </a:rPr>
                        <m:t>(</m:t>
                      </m:r>
                      <m:r>
                        <m:rPr>
                          <m:sty m:val="p"/>
                        </m:rPr>
                        <a:rPr lang="en-GB" sz="2200" b="0" i="0" smtClean="0">
                          <a:latin typeface="Cambria Math"/>
                          <a:ea typeface="Cambria Math"/>
                        </a:rPr>
                        <m:t>log</m:t>
                      </m:r>
                      <m:r>
                        <a:rPr lang="en-GB" sz="2200" b="0" i="1" smtClean="0">
                          <a:latin typeface="Cambria Math"/>
                          <a:ea typeface="Cambria Math"/>
                        </a:rPr>
                        <m:t>⁡(</m:t>
                      </m:r>
                      <m:r>
                        <a:rPr lang="en-GB" sz="2200" b="0" i="1" smtClean="0">
                          <a:latin typeface="Cambria Math"/>
                          <a:ea typeface="Cambria Math"/>
                        </a:rPr>
                        <m:t>𝑂𝑅</m:t>
                      </m:r>
                      <m:r>
                        <a:rPr lang="en-GB" sz="2200" b="0" i="1" smtClean="0">
                          <a:latin typeface="Cambria Math"/>
                          <a:ea typeface="Cambria Math"/>
                        </a:rPr>
                        <m:t>))</m:t>
                      </m:r>
                    </m:oMath>
                  </m:oMathPara>
                </a14:m>
                <a:endParaRPr lang="en-GB" sz="2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445150" y="3573016"/>
                <a:ext cx="3912738" cy="430887"/>
              </a:xfrm>
              <a:prstGeom prst="rect">
                <a:avLst/>
              </a:prstGeom>
              <a:blipFill rotWithShape="1">
                <a:blip r:embed="rId3"/>
                <a:stretch>
                  <a:fillRect b="-183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586218" y="4221088"/>
                <a:ext cx="437043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200" b="0" i="1" smtClean="0">
                          <a:latin typeface="Cambria Math"/>
                        </a:rPr>
                        <m:t>=</m:t>
                      </m:r>
                      <m:r>
                        <m:rPr>
                          <m:nor/>
                        </m:rPr>
                        <a:rPr lang="en-GB" sz="2200" i="1" dirty="0">
                          <a:latin typeface="Cambria Math" panose="02040503050406030204" pitchFamily="18" charset="0"/>
                          <a:ea typeface="Cambria Math" panose="02040503050406030204" pitchFamily="18" charset="0"/>
                        </a:rPr>
                        <m:t>0.0361</m:t>
                      </m:r>
                      <m:r>
                        <a:rPr lang="en-GB" sz="2200" b="0" i="1" smtClean="0">
                          <a:latin typeface="Cambria Math"/>
                          <a:ea typeface="Cambria Math"/>
                        </a:rPr>
                        <m:t>±1.96∗</m:t>
                      </m:r>
                      <m:r>
                        <a:rPr lang="en-GB" sz="2200" i="1" dirty="0">
                          <a:latin typeface="Cambria Math"/>
                          <a:ea typeface="Cambria Math" panose="02040503050406030204" pitchFamily="18" charset="0"/>
                        </a:rPr>
                        <m:t>0.12</m:t>
                      </m:r>
                    </m:oMath>
                  </m:oMathPara>
                </a14:m>
                <a:endParaRPr lang="en-GB" sz="2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2586218" y="4221088"/>
                <a:ext cx="4370430" cy="430887"/>
              </a:xfrm>
              <a:prstGeom prst="rect">
                <a:avLst/>
              </a:prstGeom>
              <a:blipFill rotWithShape="1">
                <a:blip r:embed="rId4"/>
                <a:stretch>
                  <a:fillRect b="-563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843808" y="4863704"/>
                <a:ext cx="287963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200" i="1">
                          <a:latin typeface="Cambria Math"/>
                        </a:rPr>
                        <m:t>=(−0.1991;0.2713</m:t>
                      </m:r>
                      <m:r>
                        <a:rPr lang="en-GB" sz="2200" b="0" i="1" smtClean="0">
                          <a:latin typeface="Cambria Math"/>
                          <a:ea typeface="Cambria Math"/>
                        </a:rPr>
                        <m:t>)</m:t>
                      </m:r>
                    </m:oMath>
                  </m:oMathPara>
                </a14:m>
                <a:endParaRPr lang="en-GB" sz="2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843808" y="4863704"/>
                <a:ext cx="2879634" cy="430887"/>
              </a:xfrm>
              <a:prstGeom prst="rect">
                <a:avLst/>
              </a:prstGeom>
              <a:blipFill rotWithShape="1">
                <a:blip r:embed="rId5"/>
                <a:stretch>
                  <a:fillRect b="-183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586218" y="5949280"/>
                <a:ext cx="26768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a:rPr>
                        <m:t>=</m:t>
                      </m:r>
                      <m:d>
                        <m:dPr>
                          <m:ctrlPr>
                            <a:rPr lang="en-GB" sz="2400" b="0" i="1" smtClean="0">
                              <a:latin typeface="Cambria Math" panose="02040503050406030204" pitchFamily="18" charset="0"/>
                            </a:rPr>
                          </m:ctrlPr>
                        </m:dPr>
                        <m:e>
                          <m:r>
                            <a:rPr lang="en-GB" sz="2400" b="0" i="1" smtClean="0">
                              <a:latin typeface="Cambria Math"/>
                            </a:rPr>
                            <m:t>0.82</m:t>
                          </m:r>
                          <m:r>
                            <a:rPr lang="en-GB" sz="2400" i="1">
                              <a:latin typeface="Cambria Math"/>
                            </a:rPr>
                            <m:t>;</m:t>
                          </m:r>
                          <m:r>
                            <a:rPr lang="en-GB" sz="2400" b="0" i="1" smtClean="0">
                              <a:latin typeface="Cambria Math"/>
                            </a:rPr>
                            <m:t>1.31</m:t>
                          </m:r>
                        </m:e>
                      </m:d>
                      <m:r>
                        <a:rPr lang="en-GB" sz="2400" b="0" i="1" smtClean="0">
                          <a:latin typeface="Cambria Math"/>
                          <a:ea typeface="Cambria Math"/>
                        </a:rPr>
                        <m:t> </m:t>
                      </m:r>
                      <m:r>
                        <a:rPr lang="en-GB" sz="2400" b="1" i="1" smtClean="0">
                          <a:solidFill>
                            <a:srgbClr val="FF0000"/>
                          </a:solidFill>
                          <a:latin typeface="Cambria Math"/>
                          <a:ea typeface="Cambria Math"/>
                        </a:rPr>
                        <m:t>???</m:t>
                      </m:r>
                    </m:oMath>
                  </m:oMathPara>
                </a14:m>
                <a:endParaRPr lang="en-GB" sz="24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2586218" y="5949280"/>
                <a:ext cx="2676823" cy="461665"/>
              </a:xfrm>
              <a:prstGeom prst="rect">
                <a:avLst/>
              </a:prstGeom>
              <a:blipFill rotWithShape="1">
                <a:blip r:embed="rId6"/>
                <a:stretch>
                  <a:fillRect b="-1316"/>
                </a:stretch>
              </a:blipFill>
            </p:spPr>
            <p:txBody>
              <a:bodyPr/>
              <a:lstStyle/>
              <a:p>
                <a:r>
                  <a:rPr lang="en-GB">
                    <a:noFill/>
                  </a:rPr>
                  <a:t> </a:t>
                </a:r>
              </a:p>
            </p:txBody>
          </p:sp>
        </mc:Fallback>
      </mc:AlternateContent>
      <p:sp>
        <p:nvSpPr>
          <p:cNvPr id="16" name="TextBox 15"/>
          <p:cNvSpPr txBox="1"/>
          <p:nvPr/>
        </p:nvSpPr>
        <p:spPr>
          <a:xfrm>
            <a:off x="461656" y="5332256"/>
            <a:ext cx="568024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dirty="0"/>
              <a:t>The 95% confidence interval for RR  is </a:t>
            </a:r>
          </a:p>
        </p:txBody>
      </p:sp>
      <p:sp>
        <p:nvSpPr>
          <p:cNvPr id="1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36911986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8809" y="1556792"/>
            <a:ext cx="8280920" cy="1107996"/>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solidFill>
                  <a:srgbClr val="000000"/>
                </a:solidFill>
                <a:latin typeface="Arial"/>
                <a:cs typeface="Arial"/>
              </a:rPr>
              <a:t>To convert the estimated Log(OR) and its confidence intervals to the same scale as OR, used the following: </a:t>
            </a:r>
          </a:p>
        </p:txBody>
      </p:sp>
      <mc:AlternateContent xmlns:mc="http://schemas.openxmlformats.org/markup-compatibility/2006" xmlns:a14="http://schemas.microsoft.com/office/drawing/2010/main">
        <mc:Choice Requires="a14">
          <p:sp>
            <p:nvSpPr>
              <p:cNvPr id="9" name="TextBox 8"/>
              <p:cNvSpPr txBox="1"/>
              <p:nvPr/>
            </p:nvSpPr>
            <p:spPr>
              <a:xfrm>
                <a:off x="1331640" y="3068960"/>
                <a:ext cx="7200800" cy="133081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14:m>
                  <m:oMath xmlns:m="http://schemas.openxmlformats.org/officeDocument/2006/math">
                    <m:r>
                      <a:rPr lang="en-GB" sz="2200" i="1" dirty="0" smtClean="0">
                        <a:solidFill>
                          <a:srgbClr val="000000"/>
                        </a:solidFill>
                        <a:latin typeface="Cambria Math"/>
                        <a:cs typeface="Arial"/>
                      </a:rPr>
                      <m:t>𝑂𝑅</m:t>
                    </m:r>
                    <m:r>
                      <a:rPr lang="en-GB" sz="2200" i="1" dirty="0" smtClean="0">
                        <a:solidFill>
                          <a:srgbClr val="000000"/>
                        </a:solidFill>
                        <a:latin typeface="Cambria Math"/>
                        <a:cs typeface="Arial"/>
                      </a:rPr>
                      <m:t>= </m:t>
                    </m:r>
                    <m:sSup>
                      <m:sSupPr>
                        <m:ctrlPr>
                          <a:rPr lang="en-GB" sz="2200" i="1" dirty="0">
                            <a:solidFill>
                              <a:srgbClr val="000000"/>
                            </a:solidFill>
                            <a:latin typeface="Cambria Math" panose="02040503050406030204" pitchFamily="18" charset="0"/>
                            <a:cs typeface="Arial"/>
                          </a:rPr>
                        </m:ctrlPr>
                      </m:sSupPr>
                      <m:e>
                        <m:r>
                          <a:rPr lang="en-GB" sz="2200" i="1" dirty="0">
                            <a:solidFill>
                              <a:srgbClr val="000000"/>
                            </a:solidFill>
                            <a:latin typeface="Cambria Math"/>
                            <a:cs typeface="Arial"/>
                          </a:rPr>
                          <m:t>𝑒𝑥𝑝</m:t>
                        </m:r>
                      </m:e>
                      <m:sup>
                        <m:r>
                          <m:rPr>
                            <m:nor/>
                          </m:rPr>
                          <a:rPr lang="en-GB" sz="2200" dirty="0">
                            <a:solidFill>
                              <a:srgbClr val="000000"/>
                            </a:solidFill>
                            <a:cs typeface="Arial"/>
                          </a:rPr>
                          <m:t>(</m:t>
                        </m:r>
                        <m:r>
                          <m:rPr>
                            <m:nor/>
                          </m:rPr>
                          <a:rPr lang="en-GB" sz="2200" b="0" i="0" dirty="0" smtClean="0">
                            <a:solidFill>
                              <a:srgbClr val="000000"/>
                            </a:solidFill>
                            <a:cs typeface="Arial"/>
                          </a:rPr>
                          <m:t>log</m:t>
                        </m:r>
                        <m:r>
                          <m:rPr>
                            <m:nor/>
                          </m:rPr>
                          <a:rPr lang="en-GB" sz="2200" dirty="0">
                            <a:solidFill>
                              <a:srgbClr val="000000"/>
                            </a:solidFill>
                            <a:cs typeface="Arial"/>
                          </a:rPr>
                          <m:t>(</m:t>
                        </m:r>
                        <m:r>
                          <m:rPr>
                            <m:nor/>
                          </m:rPr>
                          <a:rPr lang="en-GB" sz="2200" b="0" i="0" dirty="0" smtClean="0">
                            <a:solidFill>
                              <a:srgbClr val="000000"/>
                            </a:solidFill>
                            <a:cs typeface="Arial"/>
                          </a:rPr>
                          <m:t>O</m:t>
                        </m:r>
                        <m:r>
                          <m:rPr>
                            <m:nor/>
                          </m:rPr>
                          <a:rPr lang="en-GB" sz="2200" dirty="0">
                            <a:solidFill>
                              <a:srgbClr val="000000"/>
                            </a:solidFill>
                            <a:cs typeface="Arial"/>
                          </a:rPr>
                          <m:t>R</m:t>
                        </m:r>
                        <m:r>
                          <m:rPr>
                            <m:nor/>
                          </m:rPr>
                          <a:rPr lang="en-GB" sz="2200" dirty="0">
                            <a:solidFill>
                              <a:srgbClr val="000000"/>
                            </a:solidFill>
                            <a:cs typeface="Arial"/>
                          </a:rPr>
                          <m:t>)</m:t>
                        </m:r>
                      </m:sup>
                    </m:sSup>
                  </m:oMath>
                </a14:m>
                <a:endParaRPr lang="en-GB" sz="2200" dirty="0">
                  <a:solidFill>
                    <a:srgbClr val="000000"/>
                  </a:solidFill>
                  <a:latin typeface="Arial"/>
                  <a:cs typeface="Arial"/>
                </a:endParaRPr>
              </a:p>
              <a:p>
                <a:pPr marL="342900" indent="-342900">
                  <a:lnSpc>
                    <a:spcPct val="150000"/>
                  </a:lnSpc>
                  <a:buFont typeface="Wingdings" panose="05000000000000000000" pitchFamily="2" charset="2"/>
                  <a:buChar char="Ø"/>
                </a:pPr>
                <a14:m>
                  <m:oMath xmlns:m="http://schemas.openxmlformats.org/officeDocument/2006/math">
                    <m:r>
                      <a:rPr lang="en-GB" sz="2200" i="1" dirty="0" smtClean="0">
                        <a:solidFill>
                          <a:srgbClr val="000000"/>
                        </a:solidFill>
                        <a:latin typeface="Cambria Math"/>
                        <a:cs typeface="Arial"/>
                      </a:rPr>
                      <m:t>95% </m:t>
                    </m:r>
                    <m:r>
                      <a:rPr lang="en-GB" sz="2200" i="1" dirty="0" smtClean="0">
                        <a:solidFill>
                          <a:srgbClr val="000000"/>
                        </a:solidFill>
                        <a:latin typeface="Cambria Math"/>
                        <a:cs typeface="Arial"/>
                      </a:rPr>
                      <m:t>𝐶𝐼</m:t>
                    </m:r>
                    <m:r>
                      <a:rPr lang="en-GB" sz="2200" i="1" dirty="0" smtClean="0">
                        <a:solidFill>
                          <a:srgbClr val="000000"/>
                        </a:solidFill>
                        <a:latin typeface="Cambria Math"/>
                        <a:cs typeface="Arial"/>
                      </a:rPr>
                      <m:t> </m:t>
                    </m:r>
                    <m:r>
                      <a:rPr lang="en-GB" sz="2200" i="1" dirty="0" smtClean="0">
                        <a:solidFill>
                          <a:srgbClr val="000000"/>
                        </a:solidFill>
                        <a:latin typeface="Cambria Math"/>
                        <a:cs typeface="Arial"/>
                      </a:rPr>
                      <m:t>𝑓𝑜𝑟</m:t>
                    </m:r>
                    <m:r>
                      <a:rPr lang="en-GB" sz="2200" i="1" dirty="0" smtClean="0">
                        <a:solidFill>
                          <a:srgbClr val="000000"/>
                        </a:solidFill>
                        <a:latin typeface="Cambria Math"/>
                        <a:cs typeface="Arial"/>
                      </a:rPr>
                      <m:t> </m:t>
                    </m:r>
                    <m:r>
                      <a:rPr lang="en-GB" sz="2200" i="1" dirty="0" smtClean="0">
                        <a:solidFill>
                          <a:srgbClr val="000000"/>
                        </a:solidFill>
                        <a:latin typeface="Cambria Math"/>
                        <a:cs typeface="Arial"/>
                      </a:rPr>
                      <m:t>𝑂𝑅</m:t>
                    </m:r>
                    <m:r>
                      <a:rPr lang="en-GB" sz="2200" i="1" dirty="0" smtClean="0">
                        <a:solidFill>
                          <a:srgbClr val="000000"/>
                        </a:solidFill>
                        <a:latin typeface="Cambria Math"/>
                        <a:cs typeface="Arial"/>
                      </a:rPr>
                      <m:t> </m:t>
                    </m:r>
                  </m:oMath>
                </a14:m>
                <a:r>
                  <a:rPr lang="en-GB" sz="2200" dirty="0">
                    <a:solidFill>
                      <a:srgbClr val="000000"/>
                    </a:solidFill>
                    <a:latin typeface="Arial"/>
                    <a:cs typeface="Arial"/>
                  </a:rPr>
                  <a:t>= </a:t>
                </a:r>
                <a14:m>
                  <m:oMath xmlns:m="http://schemas.openxmlformats.org/officeDocument/2006/math">
                    <m:sSup>
                      <m:sSupPr>
                        <m:ctrlPr>
                          <a:rPr lang="en-GB" sz="2200" i="1" dirty="0" smtClean="0">
                            <a:solidFill>
                              <a:srgbClr val="000000"/>
                            </a:solidFill>
                            <a:latin typeface="Cambria Math" panose="02040503050406030204" pitchFamily="18" charset="0"/>
                            <a:cs typeface="Arial"/>
                          </a:rPr>
                        </m:ctrlPr>
                      </m:sSupPr>
                      <m:e>
                        <m:r>
                          <a:rPr lang="en-GB" sz="2200" b="0" i="1" dirty="0" smtClean="0">
                            <a:solidFill>
                              <a:srgbClr val="000000"/>
                            </a:solidFill>
                            <a:latin typeface="Cambria Math"/>
                            <a:cs typeface="Arial"/>
                          </a:rPr>
                          <m:t>𝑒𝑥𝑝</m:t>
                        </m:r>
                      </m:e>
                      <m:sup>
                        <m:r>
                          <m:rPr>
                            <m:nor/>
                          </m:rPr>
                          <a:rPr lang="en-GB" sz="2200" dirty="0">
                            <a:solidFill>
                              <a:srgbClr val="000000"/>
                            </a:solidFill>
                            <a:cs typeface="Arial"/>
                          </a:rPr>
                          <m:t>(95% </m:t>
                        </m:r>
                        <m:r>
                          <m:rPr>
                            <m:nor/>
                          </m:rPr>
                          <a:rPr lang="en-GB" sz="2200" dirty="0">
                            <a:solidFill>
                              <a:srgbClr val="000000"/>
                            </a:solidFill>
                            <a:cs typeface="Arial"/>
                          </a:rPr>
                          <m:t>CI</m:t>
                        </m:r>
                        <m:r>
                          <m:rPr>
                            <m:nor/>
                          </m:rPr>
                          <a:rPr lang="en-GB" sz="2200" dirty="0">
                            <a:solidFill>
                              <a:srgbClr val="000000"/>
                            </a:solidFill>
                            <a:cs typeface="Arial"/>
                          </a:rPr>
                          <m:t> </m:t>
                        </m:r>
                        <m:r>
                          <m:rPr>
                            <m:nor/>
                          </m:rPr>
                          <a:rPr lang="en-GB" sz="2200" dirty="0">
                            <a:solidFill>
                              <a:srgbClr val="000000"/>
                            </a:solidFill>
                            <a:cs typeface="Arial"/>
                          </a:rPr>
                          <m:t>for</m:t>
                        </m:r>
                        <m:r>
                          <m:rPr>
                            <m:nor/>
                          </m:rPr>
                          <a:rPr lang="en-GB" sz="2200" dirty="0">
                            <a:solidFill>
                              <a:srgbClr val="000000"/>
                            </a:solidFill>
                            <a:cs typeface="Arial"/>
                          </a:rPr>
                          <m:t> </m:t>
                        </m:r>
                        <m:r>
                          <m:rPr>
                            <m:nor/>
                          </m:rPr>
                          <a:rPr lang="en-GB" sz="2200" b="0" i="0" dirty="0" smtClean="0">
                            <a:solidFill>
                              <a:srgbClr val="000000"/>
                            </a:solidFill>
                            <a:cs typeface="Arial"/>
                          </a:rPr>
                          <m:t>log</m:t>
                        </m:r>
                        <m:r>
                          <m:rPr>
                            <m:nor/>
                          </m:rPr>
                          <a:rPr lang="en-GB" sz="2200" dirty="0">
                            <a:solidFill>
                              <a:srgbClr val="000000"/>
                            </a:solidFill>
                            <a:cs typeface="Arial"/>
                          </a:rPr>
                          <m:t>(</m:t>
                        </m:r>
                        <m:r>
                          <m:rPr>
                            <m:nor/>
                          </m:rPr>
                          <a:rPr lang="en-GB" sz="2200" b="0" i="0" dirty="0" smtClean="0">
                            <a:solidFill>
                              <a:srgbClr val="000000"/>
                            </a:solidFill>
                            <a:cs typeface="Arial"/>
                          </a:rPr>
                          <m:t>OR</m:t>
                        </m:r>
                        <m:r>
                          <m:rPr>
                            <m:nor/>
                          </m:rPr>
                          <a:rPr lang="en-GB" sz="2200" dirty="0">
                            <a:solidFill>
                              <a:srgbClr val="000000"/>
                            </a:solidFill>
                            <a:cs typeface="Arial"/>
                          </a:rPr>
                          <m:t>)</m:t>
                        </m:r>
                      </m:sup>
                    </m:sSup>
                  </m:oMath>
                </a14:m>
                <a:endParaRPr lang="en-GB" sz="2200" dirty="0">
                  <a:solidFill>
                    <a:srgbClr val="000000"/>
                  </a:solidFill>
                  <a:latin typeface="Arial"/>
                  <a:cs typeface="Aria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31640" y="3068960"/>
                <a:ext cx="7200800" cy="1330814"/>
              </a:xfrm>
              <a:prstGeom prst="rect">
                <a:avLst/>
              </a:prstGeom>
              <a:blipFill rotWithShape="1">
                <a:blip r:embed="rId2"/>
                <a:stretch>
                  <a:fillRect b="-13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48657" y="4941168"/>
                <a:ext cx="7200800" cy="600164"/>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GB" sz="2200" dirty="0">
                    <a:solidFill>
                      <a:srgbClr val="000000"/>
                    </a:solidFill>
                    <a:latin typeface="Arial"/>
                    <a:cs typeface="Arial"/>
                  </a:rPr>
                  <a:t>Note that </a:t>
                </a:r>
                <a14:m>
                  <m:oMath xmlns:m="http://schemas.openxmlformats.org/officeDocument/2006/math">
                    <m:r>
                      <a:rPr lang="en-GB" sz="2200" i="1" dirty="0" smtClean="0">
                        <a:solidFill>
                          <a:srgbClr val="000000"/>
                        </a:solidFill>
                        <a:latin typeface="Cambria Math"/>
                        <a:cs typeface="Arial"/>
                      </a:rPr>
                      <m:t>95% </m:t>
                    </m:r>
                    <m:r>
                      <a:rPr lang="en-GB" sz="2200" i="1" dirty="0" smtClean="0">
                        <a:solidFill>
                          <a:srgbClr val="000000"/>
                        </a:solidFill>
                        <a:latin typeface="Cambria Math"/>
                        <a:cs typeface="Arial"/>
                      </a:rPr>
                      <m:t>𝐶𝐼</m:t>
                    </m:r>
                    <m:r>
                      <a:rPr lang="en-GB" sz="2200" i="1" dirty="0" smtClean="0">
                        <a:solidFill>
                          <a:srgbClr val="000000"/>
                        </a:solidFill>
                        <a:latin typeface="Cambria Math"/>
                        <a:cs typeface="Arial"/>
                      </a:rPr>
                      <m:t> </m:t>
                    </m:r>
                  </m:oMath>
                </a14:m>
                <a:r>
                  <a:rPr lang="en-GB" sz="2200" dirty="0">
                    <a:solidFill>
                      <a:srgbClr val="000000"/>
                    </a:solidFill>
                    <a:latin typeface="Arial"/>
                    <a:cs typeface="Arial"/>
                  </a:rPr>
                  <a:t>for OR is not always symmetric. </a:t>
                </a:r>
              </a:p>
            </p:txBody>
          </p:sp>
        </mc:Choice>
        <mc:Fallback xmlns="">
          <p:sp>
            <p:nvSpPr>
              <p:cNvPr id="10" name="TextBox 9"/>
              <p:cNvSpPr txBox="1">
                <a:spLocks noRot="1" noChangeAspect="1" noMove="1" noResize="1" noEditPoints="1" noAdjustHandles="1" noChangeArrowheads="1" noChangeShapeType="1" noTextEdit="1"/>
              </p:cNvSpPr>
              <p:nvPr/>
            </p:nvSpPr>
            <p:spPr>
              <a:xfrm>
                <a:off x="448657" y="4941168"/>
                <a:ext cx="7200800" cy="600164"/>
              </a:xfrm>
              <a:prstGeom prst="rect">
                <a:avLst/>
              </a:prstGeom>
              <a:blipFill rotWithShape="1">
                <a:blip r:embed="rId3"/>
                <a:stretch>
                  <a:fillRect l="-1016" b="-10204"/>
                </a:stretch>
              </a:blipFill>
            </p:spPr>
            <p:txBody>
              <a:bodyPr/>
              <a:lstStyle/>
              <a:p>
                <a:r>
                  <a:rPr lang="en-GB">
                    <a:noFill/>
                  </a:rPr>
                  <a:t> </a:t>
                </a:r>
              </a:p>
            </p:txBody>
          </p:sp>
        </mc:Fallback>
      </mc:AlternateContent>
      <p:sp>
        <p:nvSpPr>
          <p:cNvPr id="7" name="Date Placeholder 2"/>
          <p:cNvSpPr>
            <a:spLocks noGrp="1"/>
          </p:cNvSpPr>
          <p:nvPr>
            <p:ph type="dt" sz="half" idx="10"/>
          </p:nvPr>
        </p:nvSpPr>
        <p:spPr/>
        <p:txBody>
          <a:bodyPr/>
          <a:lstStyle/>
          <a:p>
            <a:endParaRPr lang="en-GB" dirty="0"/>
          </a:p>
        </p:txBody>
      </p:sp>
      <p:sp>
        <p:nvSpPr>
          <p:cNvPr id="6" name="Slide Number Placeholder 1"/>
          <p:cNvSpPr>
            <a:spLocks noGrp="1"/>
          </p:cNvSpPr>
          <p:nvPr>
            <p:ph type="sldNum" sz="quarter" idx="12"/>
          </p:nvPr>
        </p:nvSpPr>
        <p:spPr/>
        <p:txBody>
          <a:bodyPr/>
          <a:lstStyle/>
          <a:p>
            <a:fld id="{027F8F33-E833-410C-86D4-1EA22AEB9AFA}" type="slidenum">
              <a:rPr lang="en-GB" smtClean="0">
                <a:solidFill>
                  <a:schemeClr val="tx2"/>
                </a:solidFill>
              </a:rPr>
              <a:t>88</a:t>
            </a:fld>
            <a:endParaRPr lang="en-GB" dirty="0">
              <a:solidFill>
                <a:schemeClr val="tx2"/>
              </a:solidFill>
            </a:endParaRPr>
          </a:p>
        </p:txBody>
      </p:sp>
      <p:sp>
        <p:nvSpPr>
          <p:cNvPr id="11"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26530226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89</a:t>
            </a:fld>
            <a:endParaRPr lang="en-GB" dirty="0">
              <a:solidFill>
                <a:schemeClr val="tx2"/>
              </a:solidFill>
            </a:endParaRPr>
          </a:p>
        </p:txBody>
      </p:sp>
      <p:sp>
        <p:nvSpPr>
          <p:cNvPr id="5" name="Rectangle 4"/>
          <p:cNvSpPr/>
          <p:nvPr/>
        </p:nvSpPr>
        <p:spPr>
          <a:xfrm>
            <a:off x="467544" y="2132856"/>
            <a:ext cx="8424936" cy="1015663"/>
          </a:xfrm>
          <a:prstGeom prst="rect">
            <a:avLst/>
          </a:prstGeom>
          <a:ln w="25400">
            <a:solidFill>
              <a:srgbClr val="C00000"/>
            </a:solidFill>
          </a:ln>
        </p:spPr>
        <p:txBody>
          <a:bodyPr wrap="square">
            <a:spAutoFit/>
          </a:bodyPr>
          <a:lstStyle/>
          <a:p>
            <a:pPr marL="711200" indent="-711200">
              <a:lnSpc>
                <a:spcPct val="150000"/>
              </a:lnSpc>
            </a:pPr>
            <a:r>
              <a:rPr lang="en-GB" sz="2000" dirty="0" err="1"/>
              <a:t>genderAnemic</a:t>
            </a:r>
            <a:r>
              <a:rPr lang="en-GB" sz="2000" dirty="0"/>
              <a:t> &lt;- table(</a:t>
            </a:r>
            <a:r>
              <a:rPr lang="en-GB" sz="2000" dirty="0" err="1"/>
              <a:t>anaemic$Child_Gender,anaemic$Child_Anemic</a:t>
            </a:r>
            <a:r>
              <a:rPr lang="en-GB" sz="2000" dirty="0"/>
              <a:t>)</a:t>
            </a:r>
          </a:p>
          <a:p>
            <a:pPr marL="711200" indent="-711200">
              <a:lnSpc>
                <a:spcPct val="150000"/>
              </a:lnSpc>
            </a:pPr>
            <a:r>
              <a:rPr lang="en-GB" sz="2000" dirty="0" err="1"/>
              <a:t>genderAnemic</a:t>
            </a:r>
            <a:endParaRPr lang="en-GB" dirty="0"/>
          </a:p>
        </p:txBody>
      </p:sp>
      <p:sp>
        <p:nvSpPr>
          <p:cNvPr id="6" name="Rectangle 5"/>
          <p:cNvSpPr/>
          <p:nvPr/>
        </p:nvSpPr>
        <p:spPr>
          <a:xfrm>
            <a:off x="2195736" y="4518811"/>
            <a:ext cx="2692626" cy="1553054"/>
          </a:xfrm>
          <a:prstGeom prst="rect">
            <a:avLst/>
          </a:prstGeom>
          <a:ln w="25400">
            <a:solidFill>
              <a:srgbClr val="0070C0"/>
            </a:solidFill>
          </a:ln>
        </p:spPr>
        <p:txBody>
          <a:bodyPr wrap="square">
            <a:spAutoFit/>
          </a:bodyPr>
          <a:lstStyle/>
          <a:p>
            <a:pPr>
              <a:lnSpc>
                <a:spcPct val="150000"/>
              </a:lnSpc>
            </a:pPr>
            <a:r>
              <a:rPr lang="en-GB" sz="2200" dirty="0"/>
              <a:t> 	No   	Yes</a:t>
            </a:r>
          </a:p>
          <a:p>
            <a:pPr>
              <a:lnSpc>
                <a:spcPct val="150000"/>
              </a:lnSpc>
            </a:pPr>
            <a:r>
              <a:rPr lang="en-GB" sz="2200" dirty="0"/>
              <a:t>  Boy 	360 	326</a:t>
            </a:r>
          </a:p>
          <a:p>
            <a:pPr>
              <a:lnSpc>
                <a:spcPct val="150000"/>
              </a:lnSpc>
            </a:pPr>
            <a:r>
              <a:rPr lang="en-GB" sz="2200" dirty="0"/>
              <a:t>  Girl	278 	243</a:t>
            </a:r>
          </a:p>
        </p:txBody>
      </p:sp>
      <p:sp>
        <p:nvSpPr>
          <p:cNvPr id="7" name="TextBox 6"/>
          <p:cNvSpPr txBox="1"/>
          <p:nvPr/>
        </p:nvSpPr>
        <p:spPr>
          <a:xfrm>
            <a:off x="467544" y="1268760"/>
            <a:ext cx="511256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Construct 2 x2 Contingency table</a:t>
            </a:r>
          </a:p>
        </p:txBody>
      </p:sp>
      <p:sp>
        <p:nvSpPr>
          <p:cNvPr id="8" name="TextBox 7"/>
          <p:cNvSpPr txBox="1"/>
          <p:nvPr/>
        </p:nvSpPr>
        <p:spPr>
          <a:xfrm>
            <a:off x="467544" y="3717032"/>
            <a:ext cx="4608512"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Check the output:</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 in R : example 1</a:t>
            </a:r>
          </a:p>
        </p:txBody>
      </p:sp>
    </p:spTree>
    <p:extLst>
      <p:ext uri="{BB962C8B-B14F-4D97-AF65-F5344CB8AC3E}">
        <p14:creationId xmlns:p14="http://schemas.microsoft.com/office/powerpoint/2010/main" val="3515731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3245" y="1412776"/>
            <a:ext cx="7920880" cy="2664296"/>
          </a:xfrm>
        </p:spPr>
        <p:txBody>
          <a:bodyPr>
            <a:noAutofit/>
          </a:bodyPr>
          <a:lstStyle/>
          <a:p>
            <a:pPr algn="just">
              <a:lnSpc>
                <a:spcPct val="170000"/>
              </a:lnSpc>
            </a:pPr>
            <a:r>
              <a:rPr lang="en-GB" sz="2200" dirty="0">
                <a:latin typeface="Arial" panose="020B0604020202020204" pitchFamily="34" charset="0"/>
                <a:cs typeface="Arial" panose="020B0604020202020204" pitchFamily="34" charset="0"/>
              </a:rPr>
              <a:t>Binary data are often described by the occurrence of an event relative to the total number of trials. </a:t>
            </a:r>
          </a:p>
          <a:p>
            <a:pPr algn="just">
              <a:lnSpc>
                <a:spcPct val="170000"/>
              </a:lnSpc>
            </a:pPr>
            <a:endParaRPr lang="en-GB" sz="400" dirty="0">
              <a:latin typeface="Arial" panose="020B0604020202020204" pitchFamily="34" charset="0"/>
              <a:cs typeface="Arial" panose="020B0604020202020204" pitchFamily="34" charset="0"/>
            </a:endParaRPr>
          </a:p>
          <a:p>
            <a:pPr algn="just">
              <a:lnSpc>
                <a:spcPct val="170000"/>
              </a:lnSpc>
            </a:pPr>
            <a:r>
              <a:rPr lang="en-GB" sz="2200" dirty="0">
                <a:latin typeface="Arial" panose="020B0604020202020204" pitchFamily="34" charset="0"/>
                <a:cs typeface="Arial" panose="020B0604020202020204" pitchFamily="34" charset="0"/>
              </a:rPr>
              <a:t>For example, suppose 20 males and 40 females students registered for a stats workshop.  </a:t>
            </a:r>
          </a:p>
        </p:txBody>
      </p:sp>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9</a:t>
            </a:fld>
            <a:endParaRPr lang="en-GB" dirty="0">
              <a:solidFill>
                <a:schemeClr val="tx2"/>
              </a:solidFill>
            </a:endParaRPr>
          </a:p>
        </p:txBody>
      </p:sp>
      <p:sp>
        <p:nvSpPr>
          <p:cNvPr id="11" name="Title 1"/>
          <p:cNvSpPr txBox="1">
            <a:spLocks/>
          </p:cNvSpPr>
          <p:nvPr/>
        </p:nvSpPr>
        <p:spPr>
          <a:xfrm>
            <a:off x="971600" y="207079"/>
            <a:ext cx="6884170" cy="708688"/>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t>Introduction</a:t>
            </a:r>
          </a:p>
        </p:txBody>
      </p:sp>
    </p:spTree>
    <p:extLst>
      <p:ext uri="{BB962C8B-B14F-4D97-AF65-F5344CB8AC3E}">
        <p14:creationId xmlns:p14="http://schemas.microsoft.com/office/powerpoint/2010/main" val="32604420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90</a:t>
            </a:fld>
            <a:endParaRPr lang="en-GB" dirty="0">
              <a:solidFill>
                <a:schemeClr val="tx2"/>
              </a:solidFill>
            </a:endParaRPr>
          </a:p>
        </p:txBody>
      </p:sp>
      <p:sp>
        <p:nvSpPr>
          <p:cNvPr id="5" name="Rectangle 4"/>
          <p:cNvSpPr/>
          <p:nvPr/>
        </p:nvSpPr>
        <p:spPr>
          <a:xfrm>
            <a:off x="397751" y="1916832"/>
            <a:ext cx="8411864" cy="1323439"/>
          </a:xfrm>
          <a:prstGeom prst="rect">
            <a:avLst/>
          </a:prstGeom>
          <a:ln w="25400">
            <a:solidFill>
              <a:srgbClr val="C00000"/>
            </a:solidFill>
          </a:ln>
        </p:spPr>
        <p:txBody>
          <a:bodyPr wrap="square">
            <a:spAutoFit/>
          </a:bodyPr>
          <a:lstStyle/>
          <a:p>
            <a:pPr marL="711200" indent="-711200">
              <a:lnSpc>
                <a:spcPct val="200000"/>
              </a:lnSpc>
            </a:pPr>
            <a:r>
              <a:rPr lang="en-GB" sz="2000" b="1" dirty="0"/>
              <a:t>library(</a:t>
            </a:r>
            <a:r>
              <a:rPr lang="en-GB" sz="2000" b="1" dirty="0" err="1"/>
              <a:t>bstats</a:t>
            </a:r>
            <a:r>
              <a:rPr lang="en-GB" sz="2000" b="1" dirty="0"/>
              <a:t>)</a:t>
            </a:r>
          </a:p>
          <a:p>
            <a:pPr marL="711200" indent="-711200">
              <a:lnSpc>
                <a:spcPct val="200000"/>
              </a:lnSpc>
            </a:pPr>
            <a:r>
              <a:rPr lang="en-GB" sz="2000" dirty="0" err="1"/>
              <a:t>ORanemic</a:t>
            </a:r>
            <a:r>
              <a:rPr lang="en-GB" sz="2000" dirty="0"/>
              <a:t> &lt;- </a:t>
            </a:r>
            <a:r>
              <a:rPr lang="en-GB" sz="2000" dirty="0" err="1"/>
              <a:t>oddsratio</a:t>
            </a:r>
            <a:r>
              <a:rPr lang="en-GB" sz="2000" dirty="0"/>
              <a:t>(x=</a:t>
            </a:r>
            <a:r>
              <a:rPr lang="en-GB" sz="2000" dirty="0" err="1"/>
              <a:t>genderAnemic</a:t>
            </a:r>
            <a:r>
              <a:rPr lang="en-GB" sz="2000" dirty="0"/>
              <a:t>[,2], =</a:t>
            </a:r>
            <a:r>
              <a:rPr lang="en-GB" sz="2000" dirty="0" err="1"/>
              <a:t>rowSums</a:t>
            </a:r>
            <a:r>
              <a:rPr lang="en-GB" sz="2000" dirty="0"/>
              <a:t>(</a:t>
            </a:r>
            <a:r>
              <a:rPr lang="en-GB" sz="2000" dirty="0" err="1"/>
              <a:t>genderAnemic</a:t>
            </a:r>
            <a:r>
              <a:rPr lang="en-GB" sz="2000" dirty="0"/>
              <a:t>))</a:t>
            </a:r>
          </a:p>
        </p:txBody>
      </p:sp>
      <p:sp>
        <p:nvSpPr>
          <p:cNvPr id="7" name="TextBox 6"/>
          <p:cNvSpPr txBox="1"/>
          <p:nvPr/>
        </p:nvSpPr>
        <p:spPr>
          <a:xfrm>
            <a:off x="408608" y="1277878"/>
            <a:ext cx="6845561"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Calculate RD and test for significant results</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
        <p:nvSpPr>
          <p:cNvPr id="4" name="TextBox 3"/>
          <p:cNvSpPr txBox="1"/>
          <p:nvPr/>
        </p:nvSpPr>
        <p:spPr>
          <a:xfrm>
            <a:off x="539552" y="3645024"/>
            <a:ext cx="8270063" cy="3077766"/>
          </a:xfrm>
          <a:prstGeom prst="rect">
            <a:avLst/>
          </a:prstGeom>
          <a:noFill/>
          <a:ln>
            <a:solidFill>
              <a:srgbClr val="0070C0"/>
            </a:solidFill>
            <a:prstDash val="lgDash"/>
          </a:ln>
        </p:spPr>
        <p:txBody>
          <a:bodyPr wrap="square" rtlCol="0">
            <a:spAutoFit/>
          </a:bodyPr>
          <a:lstStyle/>
          <a:p>
            <a:r>
              <a:rPr lang="nl-BE" sz="1600" dirty="0">
                <a:latin typeface="Courier New" panose="02070309020205020404" pitchFamily="49" charset="0"/>
                <a:cs typeface="Courier New" panose="02070309020205020404" pitchFamily="49" charset="0"/>
              </a:rPr>
              <a:t>Data:</a:t>
            </a:r>
          </a:p>
          <a:p>
            <a:r>
              <a:rPr lang="nl-BE" sz="1600" dirty="0">
                <a:latin typeface="Courier New" panose="02070309020205020404" pitchFamily="49" charset="0"/>
                <a:cs typeface="Courier New" panose="02070309020205020404" pitchFamily="49" charset="0"/>
              </a:rPr>
              <a:t>         Event </a:t>
            </a:r>
            <a:r>
              <a:rPr lang="nl-BE" sz="1600" dirty="0" err="1">
                <a:latin typeface="Courier New" panose="02070309020205020404" pitchFamily="49" charset="0"/>
                <a:cs typeface="Courier New" panose="02070309020205020404" pitchFamily="49" charset="0"/>
              </a:rPr>
              <a:t>Size</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Sample 1   326  686</a:t>
            </a:r>
          </a:p>
          <a:p>
            <a:r>
              <a:rPr lang="nl-BE" sz="1600" dirty="0">
                <a:latin typeface="Courier New" panose="02070309020205020404" pitchFamily="49" charset="0"/>
                <a:cs typeface="Courier New" panose="02070309020205020404" pitchFamily="49" charset="0"/>
              </a:rPr>
              <a:t>Sample 2   243  521</a:t>
            </a:r>
          </a:p>
          <a:p>
            <a:endParaRPr lang="nl-BE" sz="1600" dirty="0">
              <a:latin typeface="Courier New" panose="02070309020205020404" pitchFamily="49" charset="0"/>
              <a:cs typeface="Courier New" panose="02070309020205020404" pitchFamily="49" charset="0"/>
            </a:endParaRPr>
          </a:p>
          <a:p>
            <a:r>
              <a:rPr lang="nl-BE" sz="1600" dirty="0" err="1">
                <a:latin typeface="Courier New" panose="02070309020205020404" pitchFamily="49" charset="0"/>
                <a:cs typeface="Courier New" panose="02070309020205020404" pitchFamily="49" charset="0"/>
              </a:rPr>
              <a:t>Odds</a:t>
            </a:r>
            <a:r>
              <a:rPr lang="nl-BE" sz="1600" dirty="0">
                <a:latin typeface="Courier New" panose="02070309020205020404" pitchFamily="49" charset="0"/>
                <a:cs typeface="Courier New" panose="02070309020205020404" pitchFamily="49" charset="0"/>
              </a:rPr>
              <a:t> ratio:      1.035985</a:t>
            </a:r>
          </a:p>
          <a:p>
            <a:r>
              <a:rPr lang="nl-BE" sz="1600" dirty="0">
                <a:latin typeface="Courier New" panose="02070309020205020404" pitchFamily="49" charset="0"/>
                <a:cs typeface="Courier New" panose="02070309020205020404" pitchFamily="49" charset="0"/>
              </a:rPr>
              <a:t> 95 % </a:t>
            </a:r>
            <a:r>
              <a:rPr lang="nl-BE" sz="1600" dirty="0" err="1">
                <a:latin typeface="Courier New" panose="02070309020205020404" pitchFamily="49" charset="0"/>
                <a:cs typeface="Courier New" panose="02070309020205020404" pitchFamily="49" charset="0"/>
              </a:rPr>
              <a:t>confidence</a:t>
            </a:r>
            <a:r>
              <a:rPr lang="nl-BE" sz="1600" dirty="0">
                <a:latin typeface="Courier New" panose="02070309020205020404" pitchFamily="49" charset="0"/>
                <a:cs typeface="Courier New" panose="02070309020205020404" pitchFamily="49" charset="0"/>
              </a:rPr>
              <a:t> </a:t>
            </a:r>
            <a:r>
              <a:rPr lang="nl-BE" sz="1600" dirty="0" err="1">
                <a:latin typeface="Courier New" panose="02070309020205020404" pitchFamily="49" charset="0"/>
                <a:cs typeface="Courier New" panose="02070309020205020404" pitchFamily="49" charset="0"/>
              </a:rPr>
              <a:t>intervals</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                     LL           UL</a:t>
            </a:r>
          </a:p>
          <a:p>
            <a:r>
              <a:rPr lang="nl-BE" sz="1600" dirty="0" err="1">
                <a:latin typeface="Courier New" panose="02070309020205020404" pitchFamily="49" charset="0"/>
                <a:cs typeface="Courier New" panose="02070309020205020404" pitchFamily="49" charset="0"/>
              </a:rPr>
              <a:t>Asymptotic</a:t>
            </a:r>
            <a:r>
              <a:rPr lang="nl-BE" sz="1600" dirty="0">
                <a:latin typeface="Courier New" panose="02070309020205020404" pitchFamily="49" charset="0"/>
                <a:cs typeface="Courier New" panose="02070309020205020404" pitchFamily="49" charset="0"/>
              </a:rPr>
              <a:t> 8.245977e-01 1.301563e+00</a:t>
            </a:r>
          </a:p>
          <a:p>
            <a:r>
              <a:rPr lang="nl-BE" sz="1600" dirty="0">
                <a:latin typeface="Courier New" panose="02070309020205020404" pitchFamily="49" charset="0"/>
                <a:cs typeface="Courier New" panose="02070309020205020404" pitchFamily="49" charset="0"/>
              </a:rPr>
              <a:t>Exact      1.000000e+06 </a:t>
            </a:r>
            <a:r>
              <a:rPr lang="nl-BE" sz="1600" dirty="0" err="1">
                <a:latin typeface="Courier New" panose="02070309020205020404" pitchFamily="49" charset="0"/>
                <a:cs typeface="Courier New" panose="02070309020205020404" pitchFamily="49" charset="0"/>
              </a:rPr>
              <a:t>1.000000e+06</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Score      8.245721e-01 1.301603e+00</a:t>
            </a:r>
          </a:p>
          <a:p>
            <a:endParaRPr lang="nl-BE" dirty="0"/>
          </a:p>
        </p:txBody>
      </p:sp>
    </p:spTree>
    <p:extLst>
      <p:ext uri="{BB962C8B-B14F-4D97-AF65-F5344CB8AC3E}">
        <p14:creationId xmlns:p14="http://schemas.microsoft.com/office/powerpoint/2010/main" val="1648818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91</a:t>
            </a:fld>
            <a:endParaRPr lang="en-GB" dirty="0">
              <a:solidFill>
                <a:schemeClr val="tx2"/>
              </a:solidFill>
            </a:endParaRPr>
          </a:p>
        </p:txBody>
      </p:sp>
      <p:sp>
        <p:nvSpPr>
          <p:cNvPr id="5" name="Rectangle 4"/>
          <p:cNvSpPr/>
          <p:nvPr/>
        </p:nvSpPr>
        <p:spPr>
          <a:xfrm>
            <a:off x="397751" y="2132856"/>
            <a:ext cx="8411864" cy="2554545"/>
          </a:xfrm>
          <a:prstGeom prst="rect">
            <a:avLst/>
          </a:prstGeom>
          <a:ln w="25400">
            <a:solidFill>
              <a:srgbClr val="C00000"/>
            </a:solidFill>
          </a:ln>
        </p:spPr>
        <p:txBody>
          <a:bodyPr wrap="square">
            <a:spAutoFit/>
          </a:bodyPr>
          <a:lstStyle/>
          <a:p>
            <a:pPr marL="711200" indent="-711200">
              <a:lnSpc>
                <a:spcPct val="200000"/>
              </a:lnSpc>
            </a:pPr>
            <a:r>
              <a:rPr lang="en-GB" sz="2000" b="1" dirty="0"/>
              <a:t>library(</a:t>
            </a:r>
            <a:r>
              <a:rPr lang="en-GB" sz="2000" b="1" dirty="0" err="1"/>
              <a:t>bstats</a:t>
            </a:r>
            <a:r>
              <a:rPr lang="en-GB" sz="2000" b="1" dirty="0"/>
              <a:t>)</a:t>
            </a:r>
          </a:p>
          <a:p>
            <a:pPr marL="711200" indent="-711200">
              <a:lnSpc>
                <a:spcPct val="200000"/>
              </a:lnSpc>
            </a:pPr>
            <a:r>
              <a:rPr lang="en-GB" sz="2000" dirty="0" err="1"/>
              <a:t>ORanemic</a:t>
            </a:r>
            <a:r>
              <a:rPr lang="en-GB" sz="2000" dirty="0"/>
              <a:t> &lt;- </a:t>
            </a:r>
            <a:r>
              <a:rPr lang="en-GB" sz="2000" dirty="0" err="1"/>
              <a:t>oddsratio</a:t>
            </a:r>
            <a:r>
              <a:rPr lang="en-GB" sz="2000" dirty="0"/>
              <a:t>(x=</a:t>
            </a:r>
            <a:r>
              <a:rPr lang="en-GB" sz="2000" dirty="0" err="1"/>
              <a:t>genderAnemic</a:t>
            </a:r>
            <a:r>
              <a:rPr lang="en-GB" sz="2000" dirty="0"/>
              <a:t>[,2], =</a:t>
            </a:r>
            <a:r>
              <a:rPr lang="en-GB" sz="2000" dirty="0" err="1"/>
              <a:t>rowSums</a:t>
            </a:r>
            <a:r>
              <a:rPr lang="en-GB" sz="2000" dirty="0"/>
              <a:t>(</a:t>
            </a:r>
            <a:r>
              <a:rPr lang="en-GB" sz="2000" dirty="0" err="1"/>
              <a:t>genderAnemic</a:t>
            </a:r>
            <a:r>
              <a:rPr lang="en-GB" sz="2000" dirty="0"/>
              <a:t>))</a:t>
            </a:r>
          </a:p>
          <a:p>
            <a:pPr marL="711200" indent="-711200">
              <a:lnSpc>
                <a:spcPct val="200000"/>
              </a:lnSpc>
            </a:pPr>
            <a:r>
              <a:rPr lang="en-GB" sz="2000" dirty="0"/>
              <a:t>OR &lt;- round(</a:t>
            </a:r>
            <a:r>
              <a:rPr lang="en-GB" sz="2000" dirty="0" err="1"/>
              <a:t>ORanemic</a:t>
            </a:r>
            <a:r>
              <a:rPr lang="en-GB" sz="2000" dirty="0"/>
              <a:t> $OR,3)</a:t>
            </a:r>
          </a:p>
          <a:p>
            <a:pPr marL="711200" indent="-711200">
              <a:lnSpc>
                <a:spcPct val="200000"/>
              </a:lnSpc>
            </a:pPr>
            <a:r>
              <a:rPr lang="en-GB" sz="2000" dirty="0"/>
              <a:t>ORCI &lt;- round(</a:t>
            </a:r>
            <a:r>
              <a:rPr lang="en-GB" sz="2000" dirty="0" err="1"/>
              <a:t>ORanemic</a:t>
            </a:r>
            <a:r>
              <a:rPr lang="en-GB" sz="2000" dirty="0"/>
              <a:t> $ORCI,3)</a:t>
            </a:r>
            <a:endParaRPr lang="en-GB" dirty="0"/>
          </a:p>
        </p:txBody>
      </p:sp>
      <p:sp>
        <p:nvSpPr>
          <p:cNvPr id="7" name="TextBox 6"/>
          <p:cNvSpPr txBox="1"/>
          <p:nvPr/>
        </p:nvSpPr>
        <p:spPr>
          <a:xfrm>
            <a:off x="408608" y="1277878"/>
            <a:ext cx="6845561"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Calculate RD and test for significant results</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897070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92</a:t>
            </a:fld>
            <a:endParaRPr lang="en-GB" dirty="0">
              <a:solidFill>
                <a:schemeClr val="tx2"/>
              </a:solidFill>
            </a:endParaRPr>
          </a:p>
        </p:txBody>
      </p:sp>
      <p:sp>
        <p:nvSpPr>
          <p:cNvPr id="7" name="TextBox 6"/>
          <p:cNvSpPr txBox="1"/>
          <p:nvPr/>
        </p:nvSpPr>
        <p:spPr>
          <a:xfrm>
            <a:off x="399730" y="1268759"/>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Results</a:t>
            </a:r>
          </a:p>
        </p:txBody>
      </p:sp>
      <p:sp>
        <p:nvSpPr>
          <p:cNvPr id="8" name="Rectangle 7"/>
          <p:cNvSpPr/>
          <p:nvPr/>
        </p:nvSpPr>
        <p:spPr>
          <a:xfrm>
            <a:off x="755576" y="2060848"/>
            <a:ext cx="6477768" cy="1045223"/>
          </a:xfrm>
          <a:prstGeom prst="rect">
            <a:avLst/>
          </a:prstGeom>
          <a:ln w="25400">
            <a:solidFill>
              <a:srgbClr val="0070C0"/>
            </a:solidFill>
          </a:ln>
        </p:spPr>
        <p:txBody>
          <a:bodyPr wrap="square">
            <a:spAutoFit/>
          </a:bodyPr>
          <a:lstStyle/>
          <a:p>
            <a:pPr marL="342900" indent="-342900">
              <a:lnSpc>
                <a:spcPct val="150000"/>
              </a:lnSpc>
              <a:buFont typeface="Arial" panose="020B0604020202020204" pitchFamily="34" charset="0"/>
              <a:buChar char="•"/>
            </a:pPr>
            <a:r>
              <a:rPr lang="fr-FR" sz="2200" dirty="0"/>
              <a:t>RR =  1.036 </a:t>
            </a:r>
          </a:p>
          <a:p>
            <a:pPr marL="342900" indent="-342900">
              <a:lnSpc>
                <a:spcPct val="150000"/>
              </a:lnSpc>
              <a:buFont typeface="Arial" panose="020B0604020202020204" pitchFamily="34" charset="0"/>
              <a:buChar char="•"/>
            </a:pPr>
            <a:r>
              <a:rPr lang="fr-FR" sz="2200" dirty="0"/>
              <a:t>95% Confidence interval =  (0.84; 1.267)</a:t>
            </a:r>
          </a:p>
        </p:txBody>
      </p:sp>
      <p:sp>
        <p:nvSpPr>
          <p:cNvPr id="9" name="TextBox 8"/>
          <p:cNvSpPr txBox="1"/>
          <p:nvPr/>
        </p:nvSpPr>
        <p:spPr>
          <a:xfrm>
            <a:off x="399848" y="3672660"/>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Interpretation</a:t>
            </a:r>
          </a:p>
        </p:txBody>
      </p:sp>
      <p:sp>
        <p:nvSpPr>
          <p:cNvPr id="6" name="TextBox 5"/>
          <p:cNvSpPr txBox="1"/>
          <p:nvPr/>
        </p:nvSpPr>
        <p:spPr>
          <a:xfrm>
            <a:off x="738795" y="4365104"/>
            <a:ext cx="7920880" cy="1553054"/>
          </a:xfrm>
          <a:prstGeom prst="rect">
            <a:avLst/>
          </a:prstGeom>
          <a:noFill/>
        </p:spPr>
        <p:txBody>
          <a:bodyPr wrap="square" rtlCol="0">
            <a:spAutoFit/>
          </a:bodyPr>
          <a:lstStyle/>
          <a:p>
            <a:pPr algn="just">
              <a:lnSpc>
                <a:spcPct val="150000"/>
              </a:lnSpc>
            </a:pPr>
            <a:r>
              <a:rPr lang="en-GB" sz="2200" dirty="0"/>
              <a:t>There is no significant association between child gender and anaemia. The odd of anaemia for a male child is 3.6% higher than the odd of anaemia for a female child.</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22001076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93</a:t>
            </a:fld>
            <a:endParaRPr lang="en-GB" dirty="0">
              <a:solidFill>
                <a:schemeClr val="tx2"/>
              </a:solidFill>
            </a:endParaRPr>
          </a:p>
        </p:txBody>
      </p:sp>
      <p:sp>
        <p:nvSpPr>
          <p:cNvPr id="6" name="Content Placeholder 4"/>
          <p:cNvSpPr txBox="1">
            <a:spLocks/>
          </p:cNvSpPr>
          <p:nvPr/>
        </p:nvSpPr>
        <p:spPr>
          <a:xfrm>
            <a:off x="611560" y="1628800"/>
            <a:ext cx="8229600" cy="4176464"/>
          </a:xfrm>
          <a:prstGeom prst="rect">
            <a:avLst/>
          </a:prstGeom>
        </p:spPr>
        <p:txBody>
          <a:bodyPr/>
          <a:lstStyle>
            <a:lvl1pPr marL="182880" indent="-182880" algn="l" defTabSz="914400" rtl="0" eaLnBrk="1" latinLnBrk="0" hangingPunct="1">
              <a:spcBef>
                <a:spcPct val="20000"/>
              </a:spcBef>
              <a:buClr>
                <a:schemeClr val="accent1"/>
              </a:buClr>
              <a:buSzPct val="85000"/>
              <a:buFont typeface="Arial"/>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285750" indent="-285750" algn="just">
              <a:lnSpc>
                <a:spcPct val="150000"/>
              </a:lnSpc>
              <a:buClr>
                <a:schemeClr val="tx2"/>
              </a:buClr>
              <a:buFont typeface="Arial" panose="020B0604020202020204" pitchFamily="34" charset="0"/>
              <a:buChar char="•"/>
            </a:pPr>
            <a:r>
              <a:rPr lang="en-GB" sz="2200" dirty="0">
                <a:solidFill>
                  <a:srgbClr val="000000"/>
                </a:solidFill>
                <a:latin typeface="Arial" panose="020B0604020202020204" pitchFamily="34" charset="0"/>
                <a:ea typeface="Verdana" panose="020B0604030504040204" pitchFamily="34" charset="0"/>
                <a:cs typeface="Arial" panose="020B0604020202020204" pitchFamily="34" charset="0"/>
              </a:rPr>
              <a:t>Suppose we are interested in investigating whether younger children were more prone to anaemia than the older children. </a:t>
            </a:r>
          </a:p>
          <a:p>
            <a:pPr marL="285750" indent="-285750" algn="just">
              <a:lnSpc>
                <a:spcPct val="150000"/>
              </a:lnSpc>
              <a:buFont typeface="Arial" panose="020B0604020202020204" pitchFamily="34" charset="0"/>
              <a:buChar char="•"/>
            </a:pPr>
            <a:endParaRPr lang="en-GB" sz="2200" dirty="0">
              <a:solidFill>
                <a:srgbClr val="000000"/>
              </a:solidFill>
              <a:latin typeface="Arial" panose="020B0604020202020204" pitchFamily="34" charset="0"/>
              <a:ea typeface="Verdana" panose="020B0604030504040204" pitchFamily="34" charset="0"/>
              <a:cs typeface="Arial" panose="020B0604020202020204" pitchFamily="34" charset="0"/>
            </a:endParaRPr>
          </a:p>
          <a:p>
            <a:pPr marL="800100" lvl="1" indent="-342900" algn="just">
              <a:lnSpc>
                <a:spcPct val="150000"/>
              </a:lnSpc>
              <a:buClrTx/>
              <a:buFont typeface="Wingdings" panose="05000000000000000000" pitchFamily="2" charset="2"/>
              <a:buChar char="Ø"/>
            </a:pPr>
            <a:r>
              <a:rPr lang="en-GB" sz="2200" dirty="0">
                <a:solidFill>
                  <a:srgbClr val="000000"/>
                </a:solidFill>
                <a:latin typeface="Arial" panose="020B0604020202020204" pitchFamily="34" charset="0"/>
                <a:ea typeface="Verdana" panose="020B0604030504040204" pitchFamily="34" charset="0"/>
                <a:cs typeface="Arial" panose="020B0604020202020204" pitchFamily="34" charset="0"/>
              </a:rPr>
              <a:t>We need to create a contingency or a cross tabulation table with the outcome variable (Anaemia) on the columns and the explanatory variable (Age category of children) on the rows. </a:t>
            </a:r>
          </a:p>
        </p:txBody>
      </p:sp>
      <p:sp>
        <p:nvSpPr>
          <p:cNvPr id="7"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 example 2</a:t>
            </a:r>
          </a:p>
        </p:txBody>
      </p:sp>
    </p:spTree>
    <p:extLst>
      <p:ext uri="{BB962C8B-B14F-4D97-AF65-F5344CB8AC3E}">
        <p14:creationId xmlns:p14="http://schemas.microsoft.com/office/powerpoint/2010/main" val="22594537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94</a:t>
            </a:fld>
            <a:endParaRPr lang="en-GB" dirty="0">
              <a:solidFill>
                <a:schemeClr val="tx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117700607"/>
              </p:ext>
            </p:extLst>
          </p:nvPr>
        </p:nvGraphicFramePr>
        <p:xfrm>
          <a:off x="251520" y="1484784"/>
          <a:ext cx="5112568" cy="2448271"/>
        </p:xfrm>
        <a:graphic>
          <a:graphicData uri="http://schemas.openxmlformats.org/drawingml/2006/table">
            <a:tbl>
              <a:tblPr firstRow="1" firstCol="1" bandRow="1">
                <a:tableStyleId>{2D5ABB26-0587-4C30-8999-92F81FD0307C}</a:tableStyleId>
              </a:tblPr>
              <a:tblGrid>
                <a:gridCol w="1872207">
                  <a:extLst>
                    <a:ext uri="{9D8B030D-6E8A-4147-A177-3AD203B41FA5}">
                      <a16:colId xmlns:a16="http://schemas.microsoft.com/office/drawing/2014/main" val="20000"/>
                    </a:ext>
                  </a:extLst>
                </a:gridCol>
                <a:gridCol w="850251">
                  <a:extLst>
                    <a:ext uri="{9D8B030D-6E8A-4147-A177-3AD203B41FA5}">
                      <a16:colId xmlns:a16="http://schemas.microsoft.com/office/drawing/2014/main" val="20001"/>
                    </a:ext>
                  </a:extLst>
                </a:gridCol>
                <a:gridCol w="1080908">
                  <a:extLst>
                    <a:ext uri="{9D8B030D-6E8A-4147-A177-3AD203B41FA5}">
                      <a16:colId xmlns:a16="http://schemas.microsoft.com/office/drawing/2014/main" val="20002"/>
                    </a:ext>
                  </a:extLst>
                </a:gridCol>
                <a:gridCol w="1309202">
                  <a:extLst>
                    <a:ext uri="{9D8B030D-6E8A-4147-A177-3AD203B41FA5}">
                      <a16:colId xmlns:a16="http://schemas.microsoft.com/office/drawing/2014/main" val="20003"/>
                    </a:ext>
                  </a:extLst>
                </a:gridCol>
              </a:tblGrid>
              <a:tr h="1065718">
                <a:tc>
                  <a:txBody>
                    <a:bodyPr/>
                    <a:lstStyle/>
                    <a:p>
                      <a:pPr>
                        <a:spcAft>
                          <a:spcPts val="0"/>
                        </a:spcAft>
                      </a:pPr>
                      <a:r>
                        <a:rPr lang="en-GB" sz="2000" dirty="0">
                          <a:effectLst/>
                        </a:rPr>
                        <a:t>Age categories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spcAft>
                          <a:spcPts val="0"/>
                        </a:spcAft>
                      </a:pPr>
                      <a:r>
                        <a:rPr lang="en-GB" sz="2000" dirty="0" err="1">
                          <a:effectLst/>
                        </a:rPr>
                        <a:t>Anemic</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rowSpan="2">
                  <a:txBody>
                    <a:bodyPr/>
                    <a:lstStyle/>
                    <a:p>
                      <a:pPr>
                        <a:spcAft>
                          <a:spcPts val="0"/>
                        </a:spcAft>
                      </a:pPr>
                      <a:r>
                        <a:rPr lang="en-GB" sz="2000">
                          <a:effectLst/>
                        </a:rPr>
                        <a:t> </a:t>
                      </a:r>
                    </a:p>
                    <a:p>
                      <a:pPr algn="ctr">
                        <a:spcAft>
                          <a:spcPts val="0"/>
                        </a:spcAft>
                      </a:pPr>
                      <a:r>
                        <a:rPr lang="en-GB" sz="2000">
                          <a:effectLst/>
                        </a:rPr>
                        <a:t>Total</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0851">
                <a:tc>
                  <a:txBody>
                    <a:bodyPr/>
                    <a:lstStyle/>
                    <a:p>
                      <a:pPr>
                        <a:spcAft>
                          <a:spcPts val="0"/>
                        </a:spcAft>
                      </a:pPr>
                      <a:r>
                        <a:rPr lang="en-GB" sz="2000">
                          <a:effectLst/>
                        </a:rPr>
                        <a:t> </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Yes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a:effectLst/>
                        </a:rPr>
                        <a:t>No</a:t>
                      </a:r>
                      <a:endParaRPr lang="en-GB" sz="20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GB"/>
                    </a:p>
                  </a:txBody>
                  <a:tcPr/>
                </a:tc>
                <a:extLst>
                  <a:ext uri="{0D108BD9-81ED-4DB2-BD59-A6C34878D82A}">
                    <a16:rowId xmlns:a16="http://schemas.microsoft.com/office/drawing/2014/main" val="10001"/>
                  </a:ext>
                </a:extLst>
              </a:tr>
              <a:tr h="460851">
                <a:tc>
                  <a:txBody>
                    <a:bodyPr/>
                    <a:lstStyle/>
                    <a:p>
                      <a:pPr>
                        <a:spcAft>
                          <a:spcPts val="0"/>
                        </a:spcAft>
                      </a:pPr>
                      <a:r>
                        <a:rPr lang="en-GB" sz="2000" dirty="0">
                          <a:effectLst/>
                        </a:rPr>
                        <a:t>6-23 months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259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169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428</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0851">
                <a:tc>
                  <a:txBody>
                    <a:bodyPr/>
                    <a:lstStyle/>
                    <a:p>
                      <a:pPr>
                        <a:spcAft>
                          <a:spcPts val="0"/>
                        </a:spcAft>
                      </a:pPr>
                      <a:r>
                        <a:rPr lang="en-GB" sz="2000" dirty="0">
                          <a:effectLst/>
                        </a:rPr>
                        <a:t>24-59 months</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310</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469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GB" sz="2000" dirty="0">
                          <a:effectLst/>
                        </a:rPr>
                        <a:t>779</a:t>
                      </a:r>
                      <a:endParaRPr lang="en-GB" sz="20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3212976"/>
            <a:ext cx="3528392" cy="3523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Grp="1" noChangeAspect="1"/>
          </p:cNvGraphicFramePr>
          <p:nvPr>
            <p:extLst>
              <p:ext uri="{D42A27DB-BD31-4B8C-83A1-F6EECF244321}">
                <p14:modId xmlns:p14="http://schemas.microsoft.com/office/powerpoint/2010/main" val="1295769798"/>
              </p:ext>
            </p:extLst>
          </p:nvPr>
        </p:nvGraphicFramePr>
        <p:xfrm>
          <a:off x="899592" y="4974523"/>
          <a:ext cx="2921000" cy="777875"/>
        </p:xfrm>
        <a:graphic>
          <a:graphicData uri="http://schemas.openxmlformats.org/presentationml/2006/ole">
            <mc:AlternateContent xmlns:mc="http://schemas.openxmlformats.org/markup-compatibility/2006">
              <mc:Choice xmlns:v="urn:schemas-microsoft-com:vml" Requires="v">
                <p:oleObj spid="_x0000_s113713" name="Vergelijking" r:id="rId4" imgW="1485720" imgH="393480" progId="Equation.3">
                  <p:embed/>
                </p:oleObj>
              </mc:Choice>
              <mc:Fallback>
                <p:oleObj name="Vergelijking" r:id="rId4" imgW="1485720" imgH="393480" progId="Equation.3">
                  <p:embed/>
                  <p:pic>
                    <p:nvPicPr>
                      <p:cNvPr id="0" name="Object 1"/>
                      <p:cNvPicPr>
                        <a:picLocks noGrp="1" noChangeAspect="1" noChangeArrowheads="1"/>
                      </p:cNvPicPr>
                      <p:nvPr/>
                    </p:nvPicPr>
                    <p:blipFill>
                      <a:blip r:embed="rId5"/>
                      <a:srcRect/>
                      <a:stretch>
                        <a:fillRect/>
                      </a:stretch>
                    </p:blipFill>
                    <p:spPr bwMode="auto">
                      <a:xfrm>
                        <a:off x="899592" y="4974523"/>
                        <a:ext cx="2921000" cy="777875"/>
                      </a:xfrm>
                      <a:prstGeom prst="rect">
                        <a:avLst/>
                      </a:prstGeom>
                      <a:noFill/>
                      <a:ln w="28575">
                        <a:solidFill>
                          <a:srgbClr val="FF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089519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95</a:t>
            </a:fld>
            <a:endParaRPr lang="en-GB" dirty="0">
              <a:solidFill>
                <a:schemeClr val="tx2"/>
              </a:solidFill>
            </a:endParaRPr>
          </a:p>
        </p:txBody>
      </p:sp>
      <p:sp>
        <p:nvSpPr>
          <p:cNvPr id="5" name="Rectangle 4"/>
          <p:cNvSpPr/>
          <p:nvPr/>
        </p:nvSpPr>
        <p:spPr>
          <a:xfrm>
            <a:off x="683568" y="2132856"/>
            <a:ext cx="8064896" cy="1015663"/>
          </a:xfrm>
          <a:prstGeom prst="rect">
            <a:avLst/>
          </a:prstGeom>
          <a:ln w="25400">
            <a:solidFill>
              <a:srgbClr val="C00000"/>
            </a:solidFill>
          </a:ln>
        </p:spPr>
        <p:txBody>
          <a:bodyPr wrap="square">
            <a:spAutoFit/>
          </a:bodyPr>
          <a:lstStyle/>
          <a:p>
            <a:pPr marL="711200" indent="-711200">
              <a:lnSpc>
                <a:spcPct val="150000"/>
              </a:lnSpc>
            </a:pPr>
            <a:r>
              <a:rPr lang="en-GB" sz="2000" dirty="0" err="1"/>
              <a:t>ageAnemic</a:t>
            </a:r>
            <a:r>
              <a:rPr lang="en-GB" sz="2000" dirty="0"/>
              <a:t> &lt;- table(</a:t>
            </a:r>
            <a:r>
              <a:rPr lang="en-GB" sz="2000" dirty="0" err="1"/>
              <a:t>anemic$Child_Agecat</a:t>
            </a:r>
            <a:r>
              <a:rPr lang="en-GB" sz="2000" dirty="0"/>
              <a:t>, </a:t>
            </a:r>
            <a:r>
              <a:rPr lang="en-GB" sz="2000" dirty="0" err="1"/>
              <a:t>anaemic$Child_Anemic</a:t>
            </a:r>
            <a:r>
              <a:rPr lang="en-GB" sz="2000" dirty="0"/>
              <a:t>)</a:t>
            </a:r>
          </a:p>
          <a:p>
            <a:pPr marL="711200" indent="-711200">
              <a:lnSpc>
                <a:spcPct val="150000"/>
              </a:lnSpc>
            </a:pPr>
            <a:r>
              <a:rPr lang="en-GB" sz="2000" dirty="0" err="1"/>
              <a:t>ageAnemic</a:t>
            </a:r>
            <a:endParaRPr lang="en-GB" dirty="0"/>
          </a:p>
        </p:txBody>
      </p:sp>
      <p:sp>
        <p:nvSpPr>
          <p:cNvPr id="6" name="Rectangle 5"/>
          <p:cNvSpPr/>
          <p:nvPr/>
        </p:nvSpPr>
        <p:spPr>
          <a:xfrm>
            <a:off x="1403648" y="4518811"/>
            <a:ext cx="4608512" cy="1615827"/>
          </a:xfrm>
          <a:prstGeom prst="rect">
            <a:avLst/>
          </a:prstGeom>
          <a:ln w="25400">
            <a:solidFill>
              <a:srgbClr val="0070C0"/>
            </a:solidFill>
          </a:ln>
        </p:spPr>
        <p:txBody>
          <a:bodyPr wrap="square">
            <a:spAutoFit/>
          </a:bodyPr>
          <a:lstStyle/>
          <a:p>
            <a:pPr>
              <a:lnSpc>
                <a:spcPct val="150000"/>
              </a:lnSpc>
            </a:pPr>
            <a:r>
              <a:rPr lang="en-GB" sz="2200" dirty="0"/>
              <a:t> 	 		No 	Yes</a:t>
            </a:r>
          </a:p>
          <a:p>
            <a:pPr>
              <a:lnSpc>
                <a:spcPct val="150000"/>
              </a:lnSpc>
            </a:pPr>
            <a:r>
              <a:rPr lang="en-GB" sz="2200" dirty="0"/>
              <a:t>  24-59 months 	469 	310</a:t>
            </a:r>
          </a:p>
          <a:p>
            <a:pPr>
              <a:lnSpc>
                <a:spcPct val="150000"/>
              </a:lnSpc>
            </a:pPr>
            <a:r>
              <a:rPr lang="en-GB" sz="2200" dirty="0"/>
              <a:t>  6-23 months  	169 	259</a:t>
            </a:r>
          </a:p>
        </p:txBody>
      </p:sp>
      <p:sp>
        <p:nvSpPr>
          <p:cNvPr id="7" name="TextBox 6"/>
          <p:cNvSpPr txBox="1"/>
          <p:nvPr/>
        </p:nvSpPr>
        <p:spPr>
          <a:xfrm>
            <a:off x="475781" y="1268759"/>
            <a:ext cx="5112568"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Construct 2 x2 Contingency table</a:t>
            </a:r>
          </a:p>
        </p:txBody>
      </p:sp>
      <p:sp>
        <p:nvSpPr>
          <p:cNvPr id="8" name="TextBox 7"/>
          <p:cNvSpPr txBox="1"/>
          <p:nvPr/>
        </p:nvSpPr>
        <p:spPr>
          <a:xfrm>
            <a:off x="475781" y="3717032"/>
            <a:ext cx="4608512"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Check the output:</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11930555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96</a:t>
            </a:fld>
            <a:endParaRPr lang="en-GB" dirty="0">
              <a:solidFill>
                <a:schemeClr val="tx2"/>
              </a:solidFill>
            </a:endParaRPr>
          </a:p>
        </p:txBody>
      </p:sp>
      <p:sp>
        <p:nvSpPr>
          <p:cNvPr id="5" name="Rectangle 4"/>
          <p:cNvSpPr/>
          <p:nvPr/>
        </p:nvSpPr>
        <p:spPr>
          <a:xfrm>
            <a:off x="467544" y="1988840"/>
            <a:ext cx="8357729" cy="621709"/>
          </a:xfrm>
          <a:prstGeom prst="rect">
            <a:avLst/>
          </a:prstGeom>
          <a:ln w="25400">
            <a:solidFill>
              <a:srgbClr val="C00000"/>
            </a:solidFill>
          </a:ln>
        </p:spPr>
        <p:txBody>
          <a:bodyPr wrap="square">
            <a:spAutoFit/>
          </a:bodyPr>
          <a:lstStyle/>
          <a:p>
            <a:pPr marL="711200" indent="-711200">
              <a:lnSpc>
                <a:spcPct val="200000"/>
              </a:lnSpc>
            </a:pPr>
            <a:r>
              <a:rPr lang="en-GB" sz="2000" dirty="0" err="1"/>
              <a:t>ORanemic</a:t>
            </a:r>
            <a:r>
              <a:rPr lang="en-GB" sz="2000" dirty="0"/>
              <a:t> &lt;- </a:t>
            </a:r>
            <a:r>
              <a:rPr lang="en-GB" sz="2000" dirty="0" err="1"/>
              <a:t>oddsratio</a:t>
            </a:r>
            <a:r>
              <a:rPr lang="en-GB" sz="2000" dirty="0"/>
              <a:t>(x=</a:t>
            </a:r>
            <a:r>
              <a:rPr lang="en-GB" sz="2000" dirty="0" err="1"/>
              <a:t>ageAnemic</a:t>
            </a:r>
            <a:r>
              <a:rPr lang="en-GB" sz="2000" dirty="0"/>
              <a:t>[,2], n=</a:t>
            </a:r>
            <a:r>
              <a:rPr lang="en-GB" sz="2000" dirty="0" err="1"/>
              <a:t>rowSums</a:t>
            </a:r>
            <a:r>
              <a:rPr lang="en-GB" sz="2000" dirty="0"/>
              <a:t>(</a:t>
            </a:r>
            <a:r>
              <a:rPr lang="en-GB" sz="2000" dirty="0" err="1"/>
              <a:t>ageAnemic</a:t>
            </a:r>
            <a:r>
              <a:rPr lang="en-GB" sz="2000" dirty="0"/>
              <a:t>))</a:t>
            </a:r>
          </a:p>
        </p:txBody>
      </p:sp>
      <p:sp>
        <p:nvSpPr>
          <p:cNvPr id="7" name="TextBox 6"/>
          <p:cNvSpPr txBox="1"/>
          <p:nvPr/>
        </p:nvSpPr>
        <p:spPr>
          <a:xfrm>
            <a:off x="390735" y="1268760"/>
            <a:ext cx="6701545"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Calculate RD and test for significant results</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 in R</a:t>
            </a:r>
          </a:p>
        </p:txBody>
      </p:sp>
      <p:sp>
        <p:nvSpPr>
          <p:cNvPr id="4" name="TextBox 3"/>
          <p:cNvSpPr txBox="1"/>
          <p:nvPr/>
        </p:nvSpPr>
        <p:spPr>
          <a:xfrm>
            <a:off x="467544" y="3212976"/>
            <a:ext cx="8357729" cy="2800767"/>
          </a:xfrm>
          <a:prstGeom prst="rect">
            <a:avLst/>
          </a:prstGeom>
          <a:noFill/>
        </p:spPr>
        <p:txBody>
          <a:bodyPr wrap="square" rtlCol="0">
            <a:spAutoFit/>
          </a:bodyPr>
          <a:lstStyle/>
          <a:p>
            <a:r>
              <a:rPr lang="nl-BE" sz="1600" dirty="0">
                <a:latin typeface="Courier New" panose="02070309020205020404" pitchFamily="49" charset="0"/>
                <a:cs typeface="Courier New" panose="02070309020205020404" pitchFamily="49" charset="0"/>
              </a:rPr>
              <a:t>Data:</a:t>
            </a:r>
          </a:p>
          <a:p>
            <a:r>
              <a:rPr lang="nl-BE" sz="1600" dirty="0">
                <a:latin typeface="Courier New" panose="02070309020205020404" pitchFamily="49" charset="0"/>
                <a:cs typeface="Courier New" panose="02070309020205020404" pitchFamily="49" charset="0"/>
              </a:rPr>
              <a:t>         Event </a:t>
            </a:r>
            <a:r>
              <a:rPr lang="nl-BE" sz="1600" dirty="0" err="1">
                <a:latin typeface="Courier New" panose="02070309020205020404" pitchFamily="49" charset="0"/>
                <a:cs typeface="Courier New" panose="02070309020205020404" pitchFamily="49" charset="0"/>
              </a:rPr>
              <a:t>Size</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Sample 1   310  779</a:t>
            </a:r>
          </a:p>
          <a:p>
            <a:r>
              <a:rPr lang="nl-BE" sz="1600" dirty="0">
                <a:latin typeface="Courier New" panose="02070309020205020404" pitchFamily="49" charset="0"/>
                <a:cs typeface="Courier New" panose="02070309020205020404" pitchFamily="49" charset="0"/>
              </a:rPr>
              <a:t>Sample 2   259  428</a:t>
            </a:r>
          </a:p>
          <a:p>
            <a:endParaRPr lang="nl-BE" sz="1600" dirty="0">
              <a:latin typeface="Courier New" panose="02070309020205020404" pitchFamily="49" charset="0"/>
              <a:cs typeface="Courier New" panose="02070309020205020404" pitchFamily="49" charset="0"/>
            </a:endParaRPr>
          </a:p>
          <a:p>
            <a:r>
              <a:rPr lang="nl-BE" sz="1600" dirty="0" err="1">
                <a:latin typeface="Courier New" panose="02070309020205020404" pitchFamily="49" charset="0"/>
                <a:cs typeface="Courier New" panose="02070309020205020404" pitchFamily="49" charset="0"/>
              </a:rPr>
              <a:t>Odds</a:t>
            </a:r>
            <a:r>
              <a:rPr lang="nl-BE" sz="1600" dirty="0">
                <a:latin typeface="Courier New" panose="02070309020205020404" pitchFamily="49" charset="0"/>
                <a:cs typeface="Courier New" panose="02070309020205020404" pitchFamily="49" charset="0"/>
              </a:rPr>
              <a:t> ratio:      0.4312964</a:t>
            </a:r>
          </a:p>
          <a:p>
            <a:r>
              <a:rPr lang="nl-BE" sz="1600" dirty="0">
                <a:latin typeface="Courier New" panose="02070309020205020404" pitchFamily="49" charset="0"/>
                <a:cs typeface="Courier New" panose="02070309020205020404" pitchFamily="49" charset="0"/>
              </a:rPr>
              <a:t> 95 % </a:t>
            </a:r>
            <a:r>
              <a:rPr lang="nl-BE" sz="1600" dirty="0" err="1">
                <a:latin typeface="Courier New" panose="02070309020205020404" pitchFamily="49" charset="0"/>
                <a:cs typeface="Courier New" panose="02070309020205020404" pitchFamily="49" charset="0"/>
              </a:rPr>
              <a:t>confidence</a:t>
            </a:r>
            <a:r>
              <a:rPr lang="nl-BE" sz="1600" dirty="0">
                <a:latin typeface="Courier New" panose="02070309020205020404" pitchFamily="49" charset="0"/>
                <a:cs typeface="Courier New" panose="02070309020205020404" pitchFamily="49" charset="0"/>
              </a:rPr>
              <a:t> </a:t>
            </a:r>
            <a:r>
              <a:rPr lang="nl-BE" sz="1600" dirty="0" err="1">
                <a:latin typeface="Courier New" panose="02070309020205020404" pitchFamily="49" charset="0"/>
                <a:cs typeface="Courier New" panose="02070309020205020404" pitchFamily="49" charset="0"/>
              </a:rPr>
              <a:t>intervals</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                     LL           UL</a:t>
            </a:r>
          </a:p>
          <a:p>
            <a:r>
              <a:rPr lang="nl-BE" sz="1600" dirty="0" err="1">
                <a:latin typeface="Courier New" panose="02070309020205020404" pitchFamily="49" charset="0"/>
                <a:cs typeface="Courier New" panose="02070309020205020404" pitchFamily="49" charset="0"/>
              </a:rPr>
              <a:t>Asymptotic</a:t>
            </a:r>
            <a:r>
              <a:rPr lang="nl-BE" sz="1600" dirty="0">
                <a:latin typeface="Courier New" panose="02070309020205020404" pitchFamily="49" charset="0"/>
                <a:cs typeface="Courier New" panose="02070309020205020404" pitchFamily="49" charset="0"/>
              </a:rPr>
              <a:t> 3.388857e-01 5.489065e-01</a:t>
            </a:r>
          </a:p>
          <a:p>
            <a:r>
              <a:rPr lang="nl-BE" sz="1600" dirty="0">
                <a:latin typeface="Courier New" panose="02070309020205020404" pitchFamily="49" charset="0"/>
                <a:cs typeface="Courier New" panose="02070309020205020404" pitchFamily="49" charset="0"/>
              </a:rPr>
              <a:t>Exact      1.000000e+06 </a:t>
            </a:r>
            <a:r>
              <a:rPr lang="nl-BE" sz="1600" dirty="0" err="1">
                <a:latin typeface="Courier New" panose="02070309020205020404" pitchFamily="49" charset="0"/>
                <a:cs typeface="Courier New" panose="02070309020205020404" pitchFamily="49" charset="0"/>
              </a:rPr>
              <a:t>1.000000e+06</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Score      3.388502e-01 5.489639e-01</a:t>
            </a:r>
          </a:p>
        </p:txBody>
      </p:sp>
    </p:spTree>
    <p:extLst>
      <p:ext uri="{BB962C8B-B14F-4D97-AF65-F5344CB8AC3E}">
        <p14:creationId xmlns:p14="http://schemas.microsoft.com/office/powerpoint/2010/main" val="7257880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97</a:t>
            </a:fld>
            <a:endParaRPr lang="en-GB" dirty="0">
              <a:solidFill>
                <a:schemeClr val="tx2"/>
              </a:solidFill>
            </a:endParaRPr>
          </a:p>
        </p:txBody>
      </p:sp>
      <p:sp>
        <p:nvSpPr>
          <p:cNvPr id="5" name="Rectangle 4"/>
          <p:cNvSpPr/>
          <p:nvPr/>
        </p:nvSpPr>
        <p:spPr>
          <a:xfrm>
            <a:off x="573155" y="1844824"/>
            <a:ext cx="8357729" cy="1938992"/>
          </a:xfrm>
          <a:prstGeom prst="rect">
            <a:avLst/>
          </a:prstGeom>
          <a:ln w="25400">
            <a:solidFill>
              <a:srgbClr val="C00000"/>
            </a:solidFill>
          </a:ln>
        </p:spPr>
        <p:txBody>
          <a:bodyPr wrap="square">
            <a:spAutoFit/>
          </a:bodyPr>
          <a:lstStyle/>
          <a:p>
            <a:pPr marL="711200" indent="-711200">
              <a:lnSpc>
                <a:spcPct val="200000"/>
              </a:lnSpc>
            </a:pPr>
            <a:r>
              <a:rPr lang="en-GB" sz="2000" dirty="0" err="1"/>
              <a:t>ORanemic</a:t>
            </a:r>
            <a:r>
              <a:rPr lang="en-GB" sz="2000" dirty="0"/>
              <a:t> &lt;- </a:t>
            </a:r>
            <a:r>
              <a:rPr lang="en-GB" sz="2000" dirty="0" err="1"/>
              <a:t>oddsratio</a:t>
            </a:r>
            <a:r>
              <a:rPr lang="en-GB" sz="2000" dirty="0"/>
              <a:t>(x=</a:t>
            </a:r>
            <a:r>
              <a:rPr lang="en-GB" sz="2000" dirty="0" err="1"/>
              <a:t>ageAnemic</a:t>
            </a:r>
            <a:r>
              <a:rPr lang="en-GB" sz="2000" dirty="0"/>
              <a:t>[,2], n=</a:t>
            </a:r>
            <a:r>
              <a:rPr lang="en-GB" sz="2000" dirty="0" err="1"/>
              <a:t>rowSums</a:t>
            </a:r>
            <a:r>
              <a:rPr lang="en-GB" sz="2000" dirty="0"/>
              <a:t>(</a:t>
            </a:r>
            <a:r>
              <a:rPr lang="en-GB" sz="2000" dirty="0" err="1"/>
              <a:t>ageAnemic</a:t>
            </a:r>
            <a:r>
              <a:rPr lang="en-GB" sz="2000" dirty="0"/>
              <a:t>))</a:t>
            </a:r>
          </a:p>
          <a:p>
            <a:pPr marL="711200" indent="-711200">
              <a:lnSpc>
                <a:spcPct val="200000"/>
              </a:lnSpc>
            </a:pPr>
            <a:r>
              <a:rPr lang="en-GB" sz="2000" dirty="0"/>
              <a:t>OR &lt;- round(ORanemic$OR,3)</a:t>
            </a:r>
          </a:p>
          <a:p>
            <a:pPr marL="711200" indent="-711200">
              <a:lnSpc>
                <a:spcPct val="200000"/>
              </a:lnSpc>
            </a:pPr>
            <a:r>
              <a:rPr lang="en-GB" sz="2000" dirty="0"/>
              <a:t>ORCI &lt;- round(ORanemic$ORCI,3)</a:t>
            </a:r>
            <a:endParaRPr lang="en-GB" dirty="0"/>
          </a:p>
        </p:txBody>
      </p:sp>
      <p:sp>
        <p:nvSpPr>
          <p:cNvPr id="7" name="TextBox 6"/>
          <p:cNvSpPr txBox="1"/>
          <p:nvPr/>
        </p:nvSpPr>
        <p:spPr>
          <a:xfrm>
            <a:off x="390735" y="1268760"/>
            <a:ext cx="6701545"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Calculate RD and test for significant results</a:t>
            </a: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
        <p:nvSpPr>
          <p:cNvPr id="4" name="TextBox 3"/>
          <p:cNvSpPr txBox="1"/>
          <p:nvPr/>
        </p:nvSpPr>
        <p:spPr>
          <a:xfrm>
            <a:off x="573155" y="4077072"/>
            <a:ext cx="8357729" cy="2585323"/>
          </a:xfrm>
          <a:prstGeom prst="rect">
            <a:avLst/>
          </a:prstGeom>
          <a:noFill/>
          <a:ln>
            <a:solidFill>
              <a:srgbClr val="0070C0"/>
            </a:solidFill>
            <a:prstDash val="lgDash"/>
          </a:ln>
        </p:spPr>
        <p:txBody>
          <a:bodyPr wrap="square" rtlCol="0">
            <a:spAutoFit/>
          </a:bodyPr>
          <a:lstStyle/>
          <a:p>
            <a:r>
              <a:rPr lang="nl-BE" sz="1600" dirty="0">
                <a:latin typeface="Courier New" panose="02070309020205020404" pitchFamily="49" charset="0"/>
                <a:cs typeface="Courier New" panose="02070309020205020404" pitchFamily="49" charset="0"/>
              </a:rPr>
              <a:t>&gt; OR &lt;- </a:t>
            </a:r>
            <a:r>
              <a:rPr lang="nl-BE" sz="1600" dirty="0" err="1">
                <a:latin typeface="Courier New" panose="02070309020205020404" pitchFamily="49" charset="0"/>
                <a:cs typeface="Courier New" panose="02070309020205020404" pitchFamily="49" charset="0"/>
              </a:rPr>
              <a:t>round</a:t>
            </a:r>
            <a:r>
              <a:rPr lang="nl-BE" sz="1600" dirty="0">
                <a:latin typeface="Courier New" panose="02070309020205020404" pitchFamily="49" charset="0"/>
                <a:cs typeface="Courier New" panose="02070309020205020404" pitchFamily="49" charset="0"/>
              </a:rPr>
              <a:t>(ORanemic$OR,3)</a:t>
            </a:r>
          </a:p>
          <a:p>
            <a:r>
              <a:rPr lang="nl-BE" sz="1600" dirty="0">
                <a:latin typeface="Courier New" panose="02070309020205020404" pitchFamily="49" charset="0"/>
                <a:cs typeface="Courier New" panose="02070309020205020404" pitchFamily="49" charset="0"/>
              </a:rPr>
              <a:t>&gt; OR</a:t>
            </a:r>
          </a:p>
          <a:p>
            <a:r>
              <a:rPr lang="nl-BE" sz="1600" dirty="0">
                <a:latin typeface="Courier New" panose="02070309020205020404" pitchFamily="49" charset="0"/>
                <a:cs typeface="Courier New" panose="02070309020205020404" pitchFamily="49" charset="0"/>
              </a:rPr>
              <a:t>[1] 0.431</a:t>
            </a:r>
          </a:p>
          <a:p>
            <a:r>
              <a:rPr lang="nl-BE" sz="1600" dirty="0">
                <a:latin typeface="Courier New" panose="02070309020205020404" pitchFamily="49" charset="0"/>
                <a:cs typeface="Courier New" panose="02070309020205020404" pitchFamily="49" charset="0"/>
              </a:rPr>
              <a:t>&gt; ORCI &lt;- </a:t>
            </a:r>
            <a:r>
              <a:rPr lang="nl-BE" sz="1600" dirty="0" err="1">
                <a:latin typeface="Courier New" panose="02070309020205020404" pitchFamily="49" charset="0"/>
                <a:cs typeface="Courier New" panose="02070309020205020404" pitchFamily="49" charset="0"/>
              </a:rPr>
              <a:t>round</a:t>
            </a:r>
            <a:r>
              <a:rPr lang="nl-BE" sz="1600" dirty="0">
                <a:latin typeface="Courier New" panose="02070309020205020404" pitchFamily="49" charset="0"/>
                <a:cs typeface="Courier New" panose="02070309020205020404" pitchFamily="49" charset="0"/>
              </a:rPr>
              <a:t>(ORanemic$ORCI,3)</a:t>
            </a:r>
          </a:p>
          <a:p>
            <a:r>
              <a:rPr lang="nl-BE" sz="1600" dirty="0">
                <a:latin typeface="Courier New" panose="02070309020205020404" pitchFamily="49" charset="0"/>
                <a:cs typeface="Courier New" panose="02070309020205020404" pitchFamily="49" charset="0"/>
              </a:rPr>
              <a:t>&gt; ORCI</a:t>
            </a:r>
          </a:p>
          <a:p>
            <a:r>
              <a:rPr lang="nl-BE" sz="1600" dirty="0">
                <a:latin typeface="Courier New" panose="02070309020205020404" pitchFamily="49" charset="0"/>
                <a:cs typeface="Courier New" panose="02070309020205020404" pitchFamily="49" charset="0"/>
              </a:rPr>
              <a:t>                 LL       UL</a:t>
            </a:r>
          </a:p>
          <a:p>
            <a:r>
              <a:rPr lang="nl-BE" sz="1600" dirty="0" err="1">
                <a:latin typeface="Courier New" panose="02070309020205020404" pitchFamily="49" charset="0"/>
                <a:cs typeface="Courier New" panose="02070309020205020404" pitchFamily="49" charset="0"/>
              </a:rPr>
              <a:t>Asymptotic</a:t>
            </a:r>
            <a:r>
              <a:rPr lang="nl-BE" sz="1600" dirty="0">
                <a:latin typeface="Courier New" panose="02070309020205020404" pitchFamily="49" charset="0"/>
                <a:cs typeface="Courier New" panose="02070309020205020404" pitchFamily="49" charset="0"/>
              </a:rPr>
              <a:t> 3.39e-01 5.49e-01</a:t>
            </a:r>
          </a:p>
          <a:p>
            <a:r>
              <a:rPr lang="nl-BE" sz="1600" dirty="0">
                <a:latin typeface="Courier New" panose="02070309020205020404" pitchFamily="49" charset="0"/>
                <a:cs typeface="Courier New" panose="02070309020205020404" pitchFamily="49" charset="0"/>
              </a:rPr>
              <a:t>Exact      1.00e+06 </a:t>
            </a:r>
            <a:r>
              <a:rPr lang="nl-BE" sz="1600" dirty="0" err="1">
                <a:latin typeface="Courier New" panose="02070309020205020404" pitchFamily="49" charset="0"/>
                <a:cs typeface="Courier New" panose="02070309020205020404" pitchFamily="49" charset="0"/>
              </a:rPr>
              <a:t>1.00e+06</a:t>
            </a:r>
            <a:endParaRPr lang="nl-BE" sz="1600" dirty="0">
              <a:latin typeface="Courier New" panose="02070309020205020404" pitchFamily="49" charset="0"/>
              <a:cs typeface="Courier New" panose="02070309020205020404" pitchFamily="49" charset="0"/>
            </a:endParaRPr>
          </a:p>
          <a:p>
            <a:r>
              <a:rPr lang="nl-BE" sz="1600" dirty="0">
                <a:latin typeface="Courier New" panose="02070309020205020404" pitchFamily="49" charset="0"/>
                <a:cs typeface="Courier New" panose="02070309020205020404" pitchFamily="49" charset="0"/>
              </a:rPr>
              <a:t>Score      3.39e-01 5.49e-01</a:t>
            </a:r>
          </a:p>
          <a:p>
            <a:endParaRPr lang="nl-BE" dirty="0"/>
          </a:p>
        </p:txBody>
      </p:sp>
    </p:spTree>
    <p:extLst>
      <p:ext uri="{BB962C8B-B14F-4D97-AF65-F5344CB8AC3E}">
        <p14:creationId xmlns:p14="http://schemas.microsoft.com/office/powerpoint/2010/main" val="31419753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2" name="Slide Number Placeholder 1"/>
          <p:cNvSpPr>
            <a:spLocks noGrp="1"/>
          </p:cNvSpPr>
          <p:nvPr>
            <p:ph type="sldNum" sz="quarter" idx="12"/>
          </p:nvPr>
        </p:nvSpPr>
        <p:spPr/>
        <p:txBody>
          <a:bodyPr/>
          <a:lstStyle/>
          <a:p>
            <a:fld id="{027F8F33-E833-410C-86D4-1EA22AEB9AFA}" type="slidenum">
              <a:rPr lang="en-GB" smtClean="0">
                <a:solidFill>
                  <a:schemeClr val="tx2"/>
                </a:solidFill>
              </a:rPr>
              <a:t>98</a:t>
            </a:fld>
            <a:endParaRPr lang="en-GB" dirty="0">
              <a:solidFill>
                <a:schemeClr val="tx2"/>
              </a:solidFill>
            </a:endParaRPr>
          </a:p>
        </p:txBody>
      </p:sp>
      <p:sp>
        <p:nvSpPr>
          <p:cNvPr id="7" name="TextBox 6"/>
          <p:cNvSpPr txBox="1"/>
          <p:nvPr/>
        </p:nvSpPr>
        <p:spPr>
          <a:xfrm>
            <a:off x="390735" y="1268760"/>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Results</a:t>
            </a:r>
          </a:p>
        </p:txBody>
      </p:sp>
      <p:sp>
        <p:nvSpPr>
          <p:cNvPr id="8" name="Rectangle 7"/>
          <p:cNvSpPr/>
          <p:nvPr/>
        </p:nvSpPr>
        <p:spPr>
          <a:xfrm>
            <a:off x="755576" y="2060848"/>
            <a:ext cx="6477768" cy="1015663"/>
          </a:xfrm>
          <a:prstGeom prst="rect">
            <a:avLst/>
          </a:prstGeom>
          <a:ln w="25400">
            <a:solidFill>
              <a:srgbClr val="0070C0"/>
            </a:solidFill>
          </a:ln>
        </p:spPr>
        <p:txBody>
          <a:bodyPr wrap="square">
            <a:spAutoFit/>
          </a:bodyPr>
          <a:lstStyle/>
          <a:p>
            <a:pPr marL="342900" indent="-342900">
              <a:lnSpc>
                <a:spcPct val="150000"/>
              </a:lnSpc>
              <a:buFont typeface="Wingdings" panose="05000000000000000000" pitchFamily="2" charset="2"/>
              <a:buChar char="Ø"/>
            </a:pPr>
            <a:r>
              <a:rPr lang="fr-FR" sz="2000" dirty="0"/>
              <a:t>OR =  0.431</a:t>
            </a:r>
          </a:p>
          <a:p>
            <a:pPr marL="342900" indent="-342900">
              <a:lnSpc>
                <a:spcPct val="150000"/>
              </a:lnSpc>
              <a:buFont typeface="Wingdings" panose="05000000000000000000" pitchFamily="2" charset="2"/>
              <a:buChar char="Ø"/>
            </a:pPr>
            <a:r>
              <a:rPr lang="fr-FR" sz="2000" dirty="0"/>
              <a:t>95% Confidence interval =  (0.352; 0.528)</a:t>
            </a:r>
          </a:p>
        </p:txBody>
      </p:sp>
      <p:sp>
        <p:nvSpPr>
          <p:cNvPr id="9" name="TextBox 8"/>
          <p:cNvSpPr txBox="1"/>
          <p:nvPr/>
        </p:nvSpPr>
        <p:spPr>
          <a:xfrm>
            <a:off x="390735" y="3861048"/>
            <a:ext cx="5700757" cy="430887"/>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en-GB" sz="2200" b="1" dirty="0"/>
              <a:t>Interpretation</a:t>
            </a:r>
          </a:p>
        </p:txBody>
      </p:sp>
      <p:sp>
        <p:nvSpPr>
          <p:cNvPr id="6" name="TextBox 5"/>
          <p:cNvSpPr txBox="1"/>
          <p:nvPr/>
        </p:nvSpPr>
        <p:spPr>
          <a:xfrm>
            <a:off x="770362" y="4509120"/>
            <a:ext cx="7978101" cy="1553054"/>
          </a:xfrm>
          <a:prstGeom prst="rect">
            <a:avLst/>
          </a:prstGeom>
          <a:noFill/>
        </p:spPr>
        <p:txBody>
          <a:bodyPr wrap="square" rtlCol="0">
            <a:spAutoFit/>
          </a:bodyPr>
          <a:lstStyle/>
          <a:p>
            <a:pPr algn="just">
              <a:lnSpc>
                <a:spcPct val="150000"/>
              </a:lnSpc>
            </a:pPr>
            <a:r>
              <a:rPr lang="en-GB" sz="2200" dirty="0"/>
              <a:t>There is a significant association between child age and anaemia. The odds of anaemia for older children is 43.1% of the odds of anaemia for younger children</a:t>
            </a:r>
          </a:p>
        </p:txBody>
      </p:sp>
      <p:sp>
        <p:nvSpPr>
          <p:cNvPr id="10"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Odds Ratio (OR)</a:t>
            </a:r>
          </a:p>
        </p:txBody>
      </p:sp>
    </p:spTree>
    <p:extLst>
      <p:ext uri="{BB962C8B-B14F-4D97-AF65-F5344CB8AC3E}">
        <p14:creationId xmlns:p14="http://schemas.microsoft.com/office/powerpoint/2010/main" val="27022591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67544" y="1628800"/>
                <a:ext cx="8280920" cy="3647152"/>
              </a:xfrm>
              <a:prstGeom prst="rect">
                <a:avLst/>
              </a:prstGeom>
              <a:noFill/>
            </p:spPr>
            <p:txBody>
              <a:bodyPr wrap="square" rtlCol="0">
                <a:spAutoFit/>
              </a:bodyPr>
              <a:lstStyle/>
              <a:p>
                <a:pPr marL="342900" indent="-342900" algn="just">
                  <a:lnSpc>
                    <a:spcPct val="150000"/>
                  </a:lnSpc>
                  <a:buClr>
                    <a:schemeClr val="tx2"/>
                  </a:buClr>
                  <a:buFont typeface="Arial"/>
                  <a:buChar char="•"/>
                </a:pPr>
                <a:r>
                  <a:rPr lang="en-GB" sz="2200" dirty="0">
                    <a:latin typeface="Arial"/>
                    <a:cs typeface="Arial"/>
                  </a:rPr>
                  <a:t>Risk difference is the measure of absolute difference in observed disease/ event/ exposure between two groups</a:t>
                </a:r>
              </a:p>
              <a:p>
                <a:pPr marL="342900" indent="-342900" algn="just">
                  <a:lnSpc>
                    <a:spcPct val="150000"/>
                  </a:lnSpc>
                  <a:buClr>
                    <a:schemeClr val="tx2"/>
                  </a:buClr>
                  <a:buFont typeface="Arial"/>
                  <a:buChar char="•"/>
                </a:pPr>
                <a:r>
                  <a:rPr lang="en-GB" sz="2200" dirty="0">
                    <a:latin typeface="Arial"/>
                    <a:cs typeface="Arial"/>
                  </a:rPr>
                  <a:t>Same difference may mean different thing for different event. Clinical importance of the risk difference has to be judged based on the context.</a:t>
                </a:r>
              </a:p>
              <a:p>
                <a:pPr marL="342900" indent="-342900" algn="just">
                  <a:lnSpc>
                    <a:spcPct val="150000"/>
                  </a:lnSpc>
                  <a:buClr>
                    <a:schemeClr val="tx2"/>
                  </a:buClr>
                  <a:buFont typeface="Arial"/>
                  <a:buChar char="•"/>
                </a:pPr>
                <a:r>
                  <a:rPr lang="en-GB" sz="2200" dirty="0">
                    <a:latin typeface="Arial"/>
                    <a:cs typeface="Arial"/>
                  </a:rPr>
                  <a:t>RD= 0 mean that the estimated effects are independent</a:t>
                </a:r>
              </a:p>
              <a:p>
                <a:pPr marL="342900" indent="-342900" algn="just">
                  <a:lnSpc>
                    <a:spcPct val="150000"/>
                  </a:lnSpc>
                  <a:buClr>
                    <a:schemeClr val="tx2"/>
                  </a:buClr>
                  <a:buFont typeface="Arial"/>
                  <a:buChar char="•"/>
                </a:pPr>
                <a14:m>
                  <m:oMath xmlns:m="http://schemas.openxmlformats.org/officeDocument/2006/math">
                    <m:r>
                      <a:rPr lang="en-GB" sz="2200" b="1" i="1" smtClean="0">
                        <a:latin typeface="Cambria Math"/>
                        <a:cs typeface="Arial"/>
                      </a:rPr>
                      <m:t>−</m:t>
                    </m:r>
                    <m:r>
                      <a:rPr lang="en-GB" sz="2200" b="1" i="1" smtClean="0">
                        <a:latin typeface="Cambria Math"/>
                        <a:ea typeface="Cambria Math"/>
                        <a:cs typeface="Arial"/>
                      </a:rPr>
                      <m:t>∞ ≤</m:t>
                    </m:r>
                    <m:r>
                      <a:rPr lang="en-GB" sz="2200" b="1" i="1" smtClean="0">
                        <a:latin typeface="Cambria Math"/>
                        <a:ea typeface="Cambria Math"/>
                        <a:cs typeface="Arial"/>
                      </a:rPr>
                      <m:t>𝑹𝑫</m:t>
                    </m:r>
                    <m:r>
                      <a:rPr lang="en-GB" sz="2200" b="1" i="1" smtClean="0">
                        <a:latin typeface="Cambria Math"/>
                        <a:ea typeface="Cambria Math"/>
                        <a:cs typeface="Arial"/>
                      </a:rPr>
                      <m:t> ≤ +∞</m:t>
                    </m:r>
                  </m:oMath>
                </a14:m>
                <a:endParaRPr lang="en-GB" sz="2200" b="1" dirty="0">
                  <a:latin typeface="Arial"/>
                  <a:cs typeface="Aria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67544" y="1628800"/>
                <a:ext cx="8280920" cy="3647152"/>
              </a:xfrm>
              <a:prstGeom prst="rect">
                <a:avLst/>
              </a:prstGeom>
              <a:blipFill rotWithShape="1">
                <a:blip r:embed="rId2"/>
                <a:stretch>
                  <a:fillRect l="-884" r="-957" b="-502"/>
                </a:stretch>
              </a:blipFill>
            </p:spPr>
            <p:txBody>
              <a:bodyPr/>
              <a:lstStyle/>
              <a:p>
                <a:r>
                  <a:rPr lang="en-GB">
                    <a:noFill/>
                  </a:rPr>
                  <a:t> </a:t>
                </a:r>
              </a:p>
            </p:txBody>
          </p:sp>
        </mc:Fallback>
      </mc:AlternateContent>
      <p:sp>
        <p:nvSpPr>
          <p:cNvPr id="5" name="Date Placeholder 2"/>
          <p:cNvSpPr>
            <a:spLocks noGrp="1"/>
          </p:cNvSpPr>
          <p:nvPr>
            <p:ph type="dt" sz="half" idx="10"/>
          </p:nvPr>
        </p:nvSpPr>
        <p:spPr/>
        <p:txBody>
          <a:bodyPr/>
          <a:lstStyle/>
          <a:p>
            <a:endParaRPr lang="en-GB" dirty="0"/>
          </a:p>
        </p:txBody>
      </p:sp>
      <p:sp>
        <p:nvSpPr>
          <p:cNvPr id="4" name="Slide Number Placeholder 1"/>
          <p:cNvSpPr>
            <a:spLocks noGrp="1"/>
          </p:cNvSpPr>
          <p:nvPr>
            <p:ph type="sldNum" sz="quarter" idx="12"/>
          </p:nvPr>
        </p:nvSpPr>
        <p:spPr/>
        <p:txBody>
          <a:bodyPr/>
          <a:lstStyle/>
          <a:p>
            <a:fld id="{027F8F33-E833-410C-86D4-1EA22AEB9AFA}" type="slidenum">
              <a:rPr lang="en-GB" smtClean="0">
                <a:solidFill>
                  <a:schemeClr val="tx2"/>
                </a:solidFill>
              </a:rPr>
              <a:t>99</a:t>
            </a:fld>
            <a:endParaRPr lang="en-GB" dirty="0">
              <a:solidFill>
                <a:schemeClr val="tx2"/>
              </a:solidFill>
            </a:endParaRPr>
          </a:p>
        </p:txBody>
      </p:sp>
      <p:sp>
        <p:nvSpPr>
          <p:cNvPr id="8" name="Title 1"/>
          <p:cNvSpPr txBox="1">
            <a:spLocks/>
          </p:cNvSpPr>
          <p:nvPr/>
        </p:nvSpPr>
        <p:spPr>
          <a:xfrm>
            <a:off x="1007604" y="270209"/>
            <a:ext cx="7488832" cy="63668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sz="3200" dirty="0">
                <a:cs typeface="Arial" panose="020B0604020202020204" pitchFamily="34" charset="0"/>
              </a:rPr>
              <a:t>Summary</a:t>
            </a:r>
          </a:p>
        </p:txBody>
      </p:sp>
    </p:spTree>
    <p:extLst>
      <p:ext uri="{BB962C8B-B14F-4D97-AF65-F5344CB8AC3E}">
        <p14:creationId xmlns:p14="http://schemas.microsoft.com/office/powerpoint/2010/main" val="2346718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4678</TotalTime>
  <Words>16613</Words>
  <Application>Microsoft Office PowerPoint</Application>
  <PresentationFormat>On-screen Show (4:3)</PresentationFormat>
  <Paragraphs>3290</Paragraphs>
  <Slides>309</Slides>
  <Notes>7</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3</vt:i4>
      </vt:variant>
      <vt:variant>
        <vt:lpstr>Slide Titles</vt:lpstr>
      </vt:variant>
      <vt:variant>
        <vt:i4>309</vt:i4>
      </vt:variant>
    </vt:vector>
  </HeadingPairs>
  <TitlesOfParts>
    <vt:vector size="326" baseType="lpstr">
      <vt:lpstr>Arial</vt:lpstr>
      <vt:lpstr>Calibri</vt:lpstr>
      <vt:lpstr>Cambria Math</vt:lpstr>
      <vt:lpstr>Comic Sans MS</vt:lpstr>
      <vt:lpstr>Constantia</vt:lpstr>
      <vt:lpstr>Courier New</vt:lpstr>
      <vt:lpstr>SAS Monospace</vt:lpstr>
      <vt:lpstr>Symbol</vt:lpstr>
      <vt:lpstr>Times New Roman</vt:lpstr>
      <vt:lpstr>Verdana</vt:lpstr>
      <vt:lpstr>Wingdings</vt:lpstr>
      <vt:lpstr>Wingdings 2</vt:lpstr>
      <vt:lpstr>Clarity</vt:lpstr>
      <vt:lpstr>Office Theme</vt:lpstr>
      <vt:lpstr>Vergelijking</vt:lpstr>
      <vt:lpstr>Equation</vt:lpstr>
      <vt:lpstr>Graph Sheet</vt:lpstr>
      <vt:lpstr>PowerPoint Presentation</vt:lpstr>
      <vt:lpstr>Modelling Binary Data using R</vt:lpstr>
      <vt:lpstr>PowerPoint Presentation</vt:lpstr>
      <vt:lpstr>PowerPoint Presentation</vt:lpstr>
      <vt:lpstr>PowerPoint Presentation</vt:lpstr>
      <vt:lpstr>PowerPoint Presentation</vt:lpstr>
      <vt:lpstr>Part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vt:lpstr>
      <vt:lpstr>2x2 Contingency table</vt:lpstr>
      <vt:lpstr>2x2 Contingency table</vt:lpstr>
      <vt:lpstr>2x2 Contingency table</vt:lpstr>
      <vt:lpstr>PowerPoint Presentation</vt:lpstr>
      <vt:lpstr>Risk Difference</vt:lpstr>
      <vt:lpstr>Risk Difference</vt:lpstr>
      <vt:lpstr>Risk Difference: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Odds Ratio (OR)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Chi-squared test for independence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II</vt:lpstr>
      <vt:lpstr>PowerPoint Presentation</vt:lpstr>
      <vt:lpstr>Part 3</vt:lpstr>
      <vt:lpstr>Generalized linear models (GLM)</vt:lpstr>
      <vt:lpstr>Components of a GLM</vt:lpstr>
      <vt:lpstr>Example 1: linear regression models</vt:lpstr>
      <vt:lpstr>Components of a GLM: linear regression models</vt:lpstr>
      <vt:lpstr> Example 2: binary data</vt:lpstr>
      <vt:lpstr> Random component: example of binary data</vt:lpstr>
      <vt:lpstr> Systematic component: dependency of the predictor – the linear predictor</vt:lpstr>
      <vt:lpstr>The Link function</vt:lpstr>
      <vt:lpstr>The Link function (logit link function for binary data)</vt:lpstr>
      <vt:lpstr>Example 3: count data</vt:lpstr>
      <vt:lpstr> Random component: example of count data</vt:lpstr>
      <vt:lpstr> Systematic component: dependency of the predictor – the linear predictor</vt:lpstr>
      <vt:lpstr>The Link function: count data (log link)</vt:lpstr>
      <vt:lpstr>Example 4: mortality rate</vt:lpstr>
      <vt:lpstr> Random component: example of count data</vt:lpstr>
      <vt:lpstr> Inference about Model Parameters</vt:lpstr>
      <vt:lpstr> Inference about Model Parameters</vt:lpstr>
      <vt:lpstr>A Wald 95% confidence interval for a model parameter</vt:lpstr>
      <vt:lpstr>The Deviance</vt:lpstr>
      <vt:lpstr>Part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5</vt:lpstr>
      <vt:lpstr>Binary data </vt:lpstr>
      <vt:lpstr>PowerPoint Presentation</vt:lpstr>
      <vt:lpstr>Example 1:  The Aspirin and Myocardial Infarction Data</vt:lpstr>
      <vt:lpstr>Example 1:  The Aspirin and Myocardial Infarction Data</vt:lpstr>
      <vt:lpstr>Example 2: smoked mice</vt:lpstr>
      <vt:lpstr>Example 2: smoked mice</vt:lpstr>
      <vt:lpstr>Example 2: smoked mice</vt:lpstr>
      <vt:lpstr>Example 2: smoked mice</vt:lpstr>
      <vt:lpstr>Example 2: smoked mice</vt:lpstr>
      <vt:lpstr>Example 3: Serological data</vt:lpstr>
      <vt:lpstr>Example 3: Serological data</vt:lpstr>
      <vt:lpstr>PowerPoint Presentation</vt:lpstr>
      <vt:lpstr>PowerPoint Presentation</vt:lpstr>
      <vt:lpstr>Example 3: Serological data of malaria</vt:lpstr>
      <vt:lpstr>Example 3: serological data</vt:lpstr>
      <vt:lpstr>Example 4: HIV data</vt:lpstr>
      <vt:lpstr>Example 4: HIV data</vt:lpstr>
      <vt:lpstr>Example 5: toxicity example (Budworm) </vt:lpstr>
      <vt:lpstr>Example 6: Heart Disease (Dipankar Bandyopadhyay, Ph.D.)</vt:lpstr>
      <vt:lpstr>Example 6: Heart Disease data</vt:lpstr>
      <vt:lpstr>Modeling Binary data</vt:lpstr>
      <vt:lpstr>Binary data</vt:lpstr>
      <vt:lpstr>The sum of binary random variables</vt:lpstr>
      <vt:lpstr>Example 1:  The Aspirin and Myocardial Infarction Data</vt:lpstr>
      <vt:lpstr>The probability of sucsses</vt:lpstr>
      <vt:lpstr>The Data</vt:lpstr>
      <vt:lpstr>Data structure in R</vt:lpstr>
      <vt:lpstr>Model formulation</vt:lpstr>
      <vt:lpstr>The estimated model in R</vt:lpstr>
      <vt:lpstr>How do we interpreat the parameters from the output above ?</vt:lpstr>
      <vt:lpstr>The problem as a GLM</vt:lpstr>
      <vt:lpstr>The problem as a 2 X  2 table</vt:lpstr>
      <vt:lpstr>Example 2: smoked mice</vt:lpstr>
      <vt:lpstr>The probability of sucsses</vt:lpstr>
      <vt:lpstr>Data structure in R</vt:lpstr>
      <vt:lpstr>The Data</vt:lpstr>
      <vt:lpstr>Model formulation</vt:lpstr>
      <vt:lpstr>The probability</vt:lpstr>
      <vt:lpstr>The probability</vt:lpstr>
      <vt:lpstr>Logistic regression in R</vt:lpstr>
      <vt:lpstr>The estimated model in R</vt:lpstr>
      <vt:lpstr>How do we interpreat the parameters ?</vt:lpstr>
      <vt:lpstr>The odds ratio: point estimator</vt:lpstr>
      <vt:lpstr>The odds ratio: how do we calculate the value of θ</vt:lpstr>
      <vt:lpstr>Example 3: Data structure in R</vt:lpstr>
      <vt:lpstr>Example 3: serological data</vt:lpstr>
      <vt:lpstr>Example 3: serological data</vt:lpstr>
      <vt:lpstr>The probability of infection</vt:lpstr>
      <vt:lpstr>logistic in R</vt:lpstr>
      <vt:lpstr>Parameters estimate</vt:lpstr>
      <vt:lpstr>Data and predicted values</vt:lpstr>
      <vt:lpstr>The odds ratio: point estimator</vt:lpstr>
      <vt:lpstr>Example 4: HIV data</vt:lpstr>
      <vt:lpstr>Example 4: HIV data</vt:lpstr>
      <vt:lpstr>Model formulation</vt:lpstr>
      <vt:lpstr>The GLM in R</vt:lpstr>
      <vt:lpstr> The data and fitted model plot</vt:lpstr>
      <vt:lpstr>The odds ratio: point estimator</vt:lpstr>
      <vt:lpstr>Example 5: toxicity example (Budworm) </vt:lpstr>
      <vt:lpstr>Data and Plot in R</vt:lpstr>
      <vt:lpstr>Model formulation</vt:lpstr>
      <vt:lpstr>Model formulation</vt:lpstr>
      <vt:lpstr>Data in R</vt:lpstr>
      <vt:lpstr>The glm() Function</vt:lpstr>
      <vt:lpstr>Model with Binomial family and logit link function: the glm() function </vt:lpstr>
      <vt:lpstr>Summary of fit using glm for Binomial</vt:lpstr>
      <vt:lpstr>Example 6:Heart Disease( Dipankar Bandyopadhyay, Ph.D.)</vt:lpstr>
      <vt:lpstr>Data structure in R</vt:lpstr>
      <vt:lpstr>The estimated model in R</vt:lpstr>
      <vt:lpstr>The estimated model in R</vt:lpstr>
      <vt:lpstr>Example using Figure</vt:lpstr>
      <vt:lpstr>Extractor functions in R</vt:lpstr>
      <vt:lpstr>The predict() function in R</vt:lpstr>
      <vt:lpstr>Plot of observed and predictive probability of death for male and female budworms</vt:lpstr>
      <vt:lpstr>Data and predicted model</vt:lpstr>
      <vt:lpstr>Part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Durham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Kasim</dc:creator>
  <cp:lastModifiedBy>SHKEDY Ziv</cp:lastModifiedBy>
  <cp:revision>536</cp:revision>
  <cp:lastPrinted>2016-03-10T11:35:52Z</cp:lastPrinted>
  <dcterms:created xsi:type="dcterms:W3CDTF">2015-02-11T16:05:09Z</dcterms:created>
  <dcterms:modified xsi:type="dcterms:W3CDTF">2022-09-07T12:07:15Z</dcterms:modified>
</cp:coreProperties>
</file>